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51"/>
  </p:notesMasterIdLst>
  <p:handoutMasterIdLst>
    <p:handoutMasterId r:id="rId52"/>
  </p:handoutMasterIdLst>
  <p:sldIdLst>
    <p:sldId id="6458" r:id="rId5"/>
    <p:sldId id="6503" r:id="rId6"/>
    <p:sldId id="317" r:id="rId7"/>
    <p:sldId id="6502" r:id="rId8"/>
    <p:sldId id="6500" r:id="rId9"/>
    <p:sldId id="6460" r:id="rId10"/>
    <p:sldId id="6457" r:id="rId11"/>
    <p:sldId id="6461" r:id="rId12"/>
    <p:sldId id="6462" r:id="rId13"/>
    <p:sldId id="6463" r:id="rId14"/>
    <p:sldId id="6464" r:id="rId15"/>
    <p:sldId id="6465" r:id="rId16"/>
    <p:sldId id="6501" r:id="rId17"/>
    <p:sldId id="6466" r:id="rId18"/>
    <p:sldId id="6467" r:id="rId19"/>
    <p:sldId id="6468" r:id="rId20"/>
    <p:sldId id="6469" r:id="rId21"/>
    <p:sldId id="6470" r:id="rId22"/>
    <p:sldId id="6471" r:id="rId23"/>
    <p:sldId id="6472" r:id="rId24"/>
    <p:sldId id="6473" r:id="rId25"/>
    <p:sldId id="6474" r:id="rId26"/>
    <p:sldId id="6475" r:id="rId27"/>
    <p:sldId id="6476" r:id="rId28"/>
    <p:sldId id="6477" r:id="rId29"/>
    <p:sldId id="6478" r:id="rId30"/>
    <p:sldId id="6480" r:id="rId31"/>
    <p:sldId id="6479" r:id="rId32"/>
    <p:sldId id="6481" r:id="rId33"/>
    <p:sldId id="6482" r:id="rId34"/>
    <p:sldId id="6483" r:id="rId35"/>
    <p:sldId id="6484" r:id="rId36"/>
    <p:sldId id="6485" r:id="rId37"/>
    <p:sldId id="6487" r:id="rId38"/>
    <p:sldId id="6486" r:id="rId39"/>
    <p:sldId id="6445" r:id="rId40"/>
    <p:sldId id="6489" r:id="rId41"/>
    <p:sldId id="6490" r:id="rId42"/>
    <p:sldId id="6491" r:id="rId43"/>
    <p:sldId id="6492" r:id="rId44"/>
    <p:sldId id="6493" r:id="rId45"/>
    <p:sldId id="6494" r:id="rId46"/>
    <p:sldId id="276" r:id="rId47"/>
    <p:sldId id="6496" r:id="rId48"/>
    <p:sldId id="286" r:id="rId49"/>
    <p:sldId id="6507" r:id="rId5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6D1524-658D-8AF6-8219-994065EBF4BE}" name="Oliver Wimmer" initials="OW" userId="S::oliver.wimmer@cr-k.ch::6dea62e1-59cd-41ae-acc6-c3290daf32e1" providerId="AD"/>
  <p188:author id="{9258752C-83DB-386E-A09E-C860B18A4BDD}" name="Manuel Hunziker" initials="MH" userId="S::manuel.hunziker@e4plus.ch::102d248a-4c31-40b0-a9f8-3e37b75a79b3" providerId="AD"/>
  <p188:author id="{2AA5E130-CFF5-D207-3DB5-E5A74D8F914C}" name="Lienhard Charlotte BFE" initials="LB" userId="S::charlotte.lienhard_bfe.admin.ch#ext#@crkch.onmicrosoft.com::eadc938d-c093-4bda-b642-b0c2874394d4" providerId="AD"/>
  <p188:author id="{F0A3D04E-8302-A860-E5DE-4838D5B99C14}" name="Lienhard Charlotte BFE" initials="CL" userId="S::charlotte.lienhard@bfe.admin.ch::d64a2276-4414-4f9d-9558-ac421b321427" providerId="AD"/>
  <p188:author id="{3EB9F6ED-5AD3-D366-A5F6-F6564BC0884A}" name="Carmen Pfoster" initials="CP" userId="S::Carmen.Pfoster@e4plus.ch::149d4fc0-23a4-41cd-bbae-b9c8b6699aff" providerId="AD"/>
  <p188:author id="{FA1EC4F7-22DD-E93E-B2B4-06DFAC515B70}" name="Jud Thomas BFE" initials="JB" userId="S::thomas.jud_bfe.admin.ch#ext#@crkch.onmicrosoft.com::9df5cd1b-b4ed-4593-bf4a-62e3bcf29a96" providerId="AD"/>
  <p188:author id="{E22C38FA-D3A7-F90D-2497-2371BB5E695F}" name="Jud Thomas BFE" initials="TJ" userId="S::thomas.jud@bfe.admin.ch::1130ffe6-7d59-4d56-bc26-17fe4810eb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A93A"/>
    <a:srgbClr val="12385F"/>
    <a:srgbClr val="F0F7FC"/>
    <a:srgbClr val="0C273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088D09-70E3-4447-B0B0-0FDD283026C4}" v="353" dt="2026-02-11T09:38:15.084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93"/>
    <p:restoredTop sz="88032"/>
  </p:normalViewPr>
  <p:slideViewPr>
    <p:cSldViewPr snapToGrid="0">
      <p:cViewPr varScale="1">
        <p:scale>
          <a:sx n="90" d="100"/>
          <a:sy n="90" d="100"/>
        </p:scale>
        <p:origin x="9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25.02.2026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‹N°›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73424" y="1246193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964488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964488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644008"/>
            <a:ext cx="5560412" cy="388843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25.02.2026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6355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5348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180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011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918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Per </a:t>
            </a:r>
            <a:r>
              <a:rPr lang="de-CH" dirty="0" err="1"/>
              <a:t>variare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possibile </a:t>
            </a:r>
            <a:r>
              <a:rPr lang="de-CH" dirty="0" err="1"/>
              <a:t>mostrare</a:t>
            </a:r>
            <a:r>
              <a:rPr lang="de-CH" dirty="0"/>
              <a:t> </a:t>
            </a:r>
            <a:r>
              <a:rPr lang="de-CH" dirty="0" err="1"/>
              <a:t>qui</a:t>
            </a:r>
            <a:r>
              <a:rPr lang="de-CH" dirty="0"/>
              <a:t> il </a:t>
            </a:r>
            <a:r>
              <a:rPr lang="de-CH" dirty="0" err="1"/>
              <a:t>nostro</a:t>
            </a:r>
            <a:r>
              <a:rPr lang="de-CH" dirty="0"/>
              <a:t> </a:t>
            </a:r>
            <a:r>
              <a:rPr lang="de-CH" dirty="0" err="1"/>
              <a:t>video</a:t>
            </a:r>
            <a:r>
              <a:rPr lang="de-CH" dirty="0"/>
              <a:t> </a:t>
            </a:r>
            <a:r>
              <a:rPr lang="de-CH" dirty="0" err="1"/>
              <a:t>sulla</a:t>
            </a:r>
            <a:r>
              <a:rPr lang="de-CH" dirty="0"/>
              <a:t> </a:t>
            </a:r>
            <a:r>
              <a:rPr lang="de-CH" dirty="0" err="1"/>
              <a:t>tecnologia</a:t>
            </a:r>
            <a:r>
              <a:rPr lang="de-CH" baseline="0" dirty="0"/>
              <a:t>:</a:t>
            </a:r>
          </a:p>
          <a:p>
            <a:r>
              <a:rPr lang="de-CH" dirty="0" err="1"/>
              <a:t>pompe</a:t>
            </a:r>
            <a:r>
              <a:rPr lang="de-CH" dirty="0"/>
              <a:t> di </a:t>
            </a:r>
            <a:r>
              <a:rPr lang="de-CH" dirty="0" err="1"/>
              <a:t>calore</a:t>
            </a:r>
            <a:r>
              <a:rPr lang="de-CH" dirty="0"/>
              <a:t> in </a:t>
            </a:r>
            <a:r>
              <a:rPr lang="de-CH" dirty="0" err="1"/>
              <a:t>generale</a:t>
            </a:r>
            <a:r>
              <a:rPr lang="de-CH" dirty="0"/>
              <a:t>: https://</a:t>
            </a:r>
            <a:r>
              <a:rPr lang="de-CH" dirty="0" err="1"/>
              <a:t>www.svizzeraenergia.ch</a:t>
            </a:r>
            <a:r>
              <a:rPr lang="de-CH" dirty="0"/>
              <a:t>/</a:t>
            </a:r>
            <a:r>
              <a:rPr lang="de-CH" dirty="0" err="1"/>
              <a:t>rinnovare</a:t>
            </a:r>
            <a:r>
              <a:rPr lang="de-CH" dirty="0"/>
              <a:t>/</a:t>
            </a:r>
            <a:r>
              <a:rPr lang="de-CH" dirty="0" err="1"/>
              <a:t>riscaldamento</a:t>
            </a:r>
            <a:r>
              <a:rPr lang="de-CH" dirty="0"/>
              <a:t>-</a:t>
            </a:r>
            <a:r>
              <a:rPr lang="de-CH" dirty="0" err="1"/>
              <a:t>con</a:t>
            </a:r>
            <a:r>
              <a:rPr lang="de-CH" dirty="0"/>
              <a:t>-</a:t>
            </a:r>
            <a:r>
              <a:rPr lang="de-CH" dirty="0" err="1"/>
              <a:t>pompa</a:t>
            </a:r>
            <a:r>
              <a:rPr lang="de-CH" dirty="0"/>
              <a:t>-di-</a:t>
            </a:r>
            <a:r>
              <a:rPr lang="de-CH" dirty="0" err="1"/>
              <a:t>calore</a:t>
            </a:r>
            <a:r>
              <a:rPr lang="de-CH" dirty="0"/>
              <a:t>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925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1323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4619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9287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7909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050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81C81-E364-4366-A610-2DB15FF98538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68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4582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E7F3-9F18-4472-7DC6-2C85AAC0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AB5948-B0AC-99AC-EBC9-AC58FA2DD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2EB01A-1515-C365-9F28-925BEF67B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8B2ADC-0B23-7D07-3850-15E80AC5E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9662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8710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E7F3-9F18-4472-7DC6-2C85AAC0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AB5948-B0AC-99AC-EBC9-AC58FA2DD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2EB01A-1515-C365-9F28-925BEF67B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8B2ADC-0B23-7D07-3850-15E80AC5E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906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4479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5771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1C20-D626-FEF6-7147-1973991A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BEDE8A-5D5B-3B11-91E1-97E28F4A2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A7119A-FD1B-8ADA-C93C-11A3E810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0DFEF8-A908-B631-0D7F-93FAE04A0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3025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6237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096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Riferito all’esempio di una casa con un consumo di </a:t>
            </a:r>
            <a:r>
              <a:rPr lang="it-IT" baseline="0" noProof="0" dirty="0"/>
              <a:t>3000 litri di olio</a:t>
            </a:r>
          </a:p>
          <a:p>
            <a:r>
              <a:rPr lang="it-IT" baseline="0" noProof="0" dirty="0">
                <a:sym typeface="Wingdings" panose="05000000000000000000" pitchFamily="2" charset="2"/>
              </a:rPr>
              <a:t> P. </a:t>
            </a:r>
            <a:r>
              <a:rPr lang="it-IT" baseline="0" noProof="0" dirty="0" err="1">
                <a:sym typeface="Wingdings" panose="05000000000000000000" pitchFamily="2" charset="2"/>
              </a:rPr>
              <a:t>f</a:t>
            </a:r>
            <a:r>
              <a:rPr lang="it-IT" baseline="0" noProof="0" dirty="0">
                <a:sym typeface="Wingdings" panose="05000000000000000000" pitchFamily="2" charset="2"/>
              </a:rPr>
              <a:t>. illustrare a titolo di esempio 2 soluzioni di riscaldamento direttamente nel calcolatore dei costi di riscaldamento su </a:t>
            </a:r>
            <a:r>
              <a:rPr lang="it-IT" noProof="0" dirty="0"/>
              <a:t>https://</a:t>
            </a:r>
            <a:r>
              <a:rPr lang="it-IT" noProof="0" dirty="0" err="1"/>
              <a:t>www.svizzeraenergia.ch</a:t>
            </a:r>
            <a:r>
              <a:rPr lang="it-IT" noProof="0" dirty="0"/>
              <a:t>/rinnovare/calcolatore-costi-riscaldamento/</a:t>
            </a:r>
            <a:endParaRPr lang="it-IT" noProof="0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950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7799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6678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0262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1568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81C81-E364-4366-A610-2DB15FF98538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1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81C81-E364-4366-A610-2DB15FF98538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127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prima consulenza,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pensata per due diverse tipologie di edifici, offre ai proprietari una consulenza oggettiva e mirata sul riscaldamento</a:t>
            </a:r>
            <a:r>
              <a:rPr lang="it-IT" sz="1100" noProof="0" dirty="0">
                <a:latin typeface="+mn-lt"/>
              </a:rPr>
              <a:t>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627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065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4960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985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5999" y="512677"/>
            <a:ext cx="5580063" cy="2550336"/>
          </a:xfrm>
        </p:spPr>
        <p:txBody>
          <a:bodyPr anchor="b"/>
          <a:lstStyle>
            <a:lvl1pPr algn="l">
              <a:lnSpc>
                <a:spcPct val="92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0" y="3176972"/>
            <a:ext cx="5580062" cy="100840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Formatvorlage</a:t>
            </a:r>
            <a:r>
              <a:rPr lang="de-DE"/>
              <a:t> des Untertitelmasters durch Klicken bearbeiten</a:t>
            </a:r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931CC00-0024-4578-90D6-6FF1EAA1ADC3}"/>
              </a:ext>
            </a:extLst>
          </p:cNvPr>
          <p:cNvSpPr txBox="1"/>
          <p:nvPr userDrawn="1"/>
        </p:nvSpPr>
        <p:spPr>
          <a:xfrm>
            <a:off x="4277428" y="6309320"/>
            <a:ext cx="1602548" cy="2818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800">
                <a:solidFill>
                  <a:schemeClr val="accent1"/>
                </a:solidFill>
              </a:rPr>
              <a:t>Infoline 0848 444 444</a:t>
            </a:r>
          </a:p>
          <a:p>
            <a:pPr>
              <a:lnSpc>
                <a:spcPct val="100000"/>
              </a:lnSpc>
            </a:pPr>
            <a:r>
              <a:rPr lang="de-DE" sz="800">
                <a:solidFill>
                  <a:schemeClr val="accent1"/>
                </a:solidFill>
              </a:rPr>
              <a:t>energieschweiz.ch</a:t>
            </a:r>
            <a:endParaRPr lang="de-CH" sz="800">
              <a:solidFill>
                <a:schemeClr val="accent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6CE1330-520F-427D-BF5D-C54A09D1B3A7}"/>
              </a:ext>
            </a:extLst>
          </p:cNvPr>
          <p:cNvSpPr txBox="1"/>
          <p:nvPr userDrawn="1"/>
        </p:nvSpPr>
        <p:spPr>
          <a:xfrm>
            <a:off x="2388838" y="6309320"/>
            <a:ext cx="1513384" cy="28184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800" err="1">
                <a:solidFill>
                  <a:schemeClr val="accent1"/>
                </a:solidFill>
              </a:rPr>
              <a:t>Pulverstrasse</a:t>
            </a:r>
            <a:r>
              <a:rPr lang="de-DE" sz="800">
                <a:solidFill>
                  <a:schemeClr val="accent1"/>
                </a:solidFill>
              </a:rPr>
              <a:t> 13</a:t>
            </a:r>
          </a:p>
          <a:p>
            <a:pPr>
              <a:lnSpc>
                <a:spcPct val="100000"/>
              </a:lnSpc>
            </a:pPr>
            <a:r>
              <a:rPr lang="de-DE" sz="800">
                <a:solidFill>
                  <a:schemeClr val="accent1"/>
                </a:solidFill>
              </a:rPr>
              <a:t>CH-3063 Ittigen</a:t>
            </a:r>
            <a:endParaRPr lang="de-CH" sz="800">
              <a:solidFill>
                <a:schemeClr val="accent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7787F77-0866-4262-A110-EB9FBCC6189C}"/>
              </a:ext>
            </a:extLst>
          </p:cNvPr>
          <p:cNvSpPr txBox="1"/>
          <p:nvPr userDrawn="1"/>
        </p:nvSpPr>
        <p:spPr>
          <a:xfrm>
            <a:off x="521071" y="6308662"/>
            <a:ext cx="1513384" cy="2818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800" err="1">
                <a:solidFill>
                  <a:schemeClr val="accent1"/>
                </a:solidFill>
              </a:rPr>
              <a:t>EnergieSchweiz</a:t>
            </a:r>
            <a:endParaRPr lang="de-DE" sz="8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800">
                <a:solidFill>
                  <a:schemeClr val="accent1"/>
                </a:solidFill>
              </a:rPr>
              <a:t>Bundesamt für Energie BFE</a:t>
            </a:r>
            <a:endParaRPr lang="de-CH" sz="800">
              <a:solidFill>
                <a:schemeClr val="accent1"/>
              </a:solidFill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34CD9DA-29F8-459C-8D55-1656276300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12676"/>
            <a:ext cx="5663952" cy="558062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5188859-E725-4D10-956E-1E681B479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32000" y="6091199"/>
            <a:ext cx="24912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2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rgbClr val="F0F7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29F1-499F-0942-93ED-1D0F55815657}" type="datetime1">
              <a:rPr lang="de-CH" smtClean="0"/>
              <a:t>25.02.2026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gen">
    <p:bg>
      <p:bgPr>
        <a:solidFill>
          <a:srgbClr val="F0F7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5379" y="1592796"/>
            <a:ext cx="5508613" cy="3168352"/>
          </a:xfrm>
        </p:spPr>
        <p:txBody>
          <a:bodyPr anchor="ctr"/>
          <a:lstStyle>
            <a:lvl1pPr algn="r">
              <a:defRPr sz="8000"/>
            </a:lvl1pPr>
          </a:lstStyle>
          <a:p>
            <a:r>
              <a:rPr lang="de-CH"/>
              <a:t>Fragetext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E0D56-B4A7-EA44-8B51-24D67306C55F}" type="datetime1">
              <a:rPr lang="de-CH" smtClean="0"/>
              <a:t>25.02.2026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C74A3E-8A3E-4CBE-8991-89C9E143B6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04112" y="1736725"/>
            <a:ext cx="2339926" cy="23403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689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gradFill>
          <a:gsLst>
            <a:gs pos="100000">
              <a:srgbClr val="12385F"/>
            </a:gs>
            <a:gs pos="0">
              <a:srgbClr val="0C273C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15938" y="1122363"/>
            <a:ext cx="9000442" cy="2619214"/>
          </a:xfrm>
        </p:spPr>
        <p:txBody>
          <a:bodyPr anchor="b"/>
          <a:lstStyle>
            <a:lvl1pPr algn="l">
              <a:lnSpc>
                <a:spcPct val="92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CH"/>
              <a:t>Schlussformel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15938" y="3897052"/>
            <a:ext cx="9000442" cy="136074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Optionaler Text hinzufügen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3CDC889-958D-D431-4BF3-6341B82FEEC5}"/>
              </a:ext>
            </a:extLst>
          </p:cNvPr>
          <p:cNvSpPr txBox="1"/>
          <p:nvPr userDrawn="1"/>
        </p:nvSpPr>
        <p:spPr>
          <a:xfrm>
            <a:off x="4277428" y="6309320"/>
            <a:ext cx="1602548" cy="2818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it-IT" sz="800" noProof="0" dirty="0">
                <a:solidFill>
                  <a:schemeClr val="bg1"/>
                </a:solidFill>
              </a:rPr>
              <a:t>Infoline 0848 444 444</a:t>
            </a:r>
          </a:p>
          <a:p>
            <a:pPr>
              <a:lnSpc>
                <a:spcPct val="100000"/>
              </a:lnSpc>
            </a:pPr>
            <a:r>
              <a:rPr lang="it-IT" sz="800" noProof="0" dirty="0" err="1">
                <a:solidFill>
                  <a:schemeClr val="bg1"/>
                </a:solidFill>
              </a:rPr>
              <a:t>svizzeraenergia.ch</a:t>
            </a:r>
            <a:endParaRPr lang="it-IT" sz="800" noProof="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3176F5-7AA7-0355-BFBE-D4361DDB2620}"/>
              </a:ext>
            </a:extLst>
          </p:cNvPr>
          <p:cNvSpPr txBox="1"/>
          <p:nvPr userDrawn="1"/>
        </p:nvSpPr>
        <p:spPr>
          <a:xfrm>
            <a:off x="2388838" y="6309320"/>
            <a:ext cx="1513384" cy="28184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it-IT" sz="800" noProof="0" dirty="0" err="1">
                <a:solidFill>
                  <a:schemeClr val="bg1"/>
                </a:solidFill>
              </a:rPr>
              <a:t>Pulverstrasse</a:t>
            </a:r>
            <a:r>
              <a:rPr lang="it-IT" sz="800" noProof="0" dirty="0">
                <a:solidFill>
                  <a:schemeClr val="bg1"/>
                </a:solidFill>
              </a:rPr>
              <a:t> 13</a:t>
            </a:r>
          </a:p>
          <a:p>
            <a:pPr>
              <a:lnSpc>
                <a:spcPct val="100000"/>
              </a:lnSpc>
            </a:pPr>
            <a:r>
              <a:rPr lang="it-IT" sz="800" noProof="0" dirty="0">
                <a:solidFill>
                  <a:schemeClr val="bg1"/>
                </a:solidFill>
              </a:rPr>
              <a:t>CH-3063 </a:t>
            </a:r>
            <a:r>
              <a:rPr lang="it-IT" sz="800" noProof="0" dirty="0" err="1">
                <a:solidFill>
                  <a:schemeClr val="bg1"/>
                </a:solidFill>
              </a:rPr>
              <a:t>Ittigen</a:t>
            </a:r>
            <a:endParaRPr lang="it-IT" sz="800" noProof="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2B56AE-CF34-13D5-477B-06964D9BBB07}"/>
              </a:ext>
            </a:extLst>
          </p:cNvPr>
          <p:cNvSpPr txBox="1"/>
          <p:nvPr userDrawn="1"/>
        </p:nvSpPr>
        <p:spPr>
          <a:xfrm>
            <a:off x="521071" y="6308662"/>
            <a:ext cx="1513384" cy="2818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it-IT" sz="800" noProof="0" dirty="0" err="1">
                <a:solidFill>
                  <a:schemeClr val="bg1"/>
                </a:solidFill>
              </a:rPr>
              <a:t>SvizzeraEnergia</a:t>
            </a:r>
            <a:endParaRPr lang="it-IT" sz="800" noProof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800" noProof="0" dirty="0">
                <a:solidFill>
                  <a:schemeClr val="bg1"/>
                </a:solidFill>
              </a:rPr>
              <a:t>Ufficio federale dell'energia UFE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E2E24D1-8276-9B77-D377-5539D3E13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000" y="6104096"/>
            <a:ext cx="2448272" cy="7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7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534F-6F25-6A48-8632-AB730BBACFFA}" type="datetime1">
              <a:rPr lang="de-CH" smtClean="0"/>
              <a:t>25.02.2026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vollflächig">
    <p:bg>
      <p:bgPr>
        <a:gradFill>
          <a:gsLst>
            <a:gs pos="100000">
              <a:srgbClr val="12385F"/>
            </a:gs>
            <a:gs pos="0">
              <a:srgbClr val="0C273C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CCBD2CE7-4EA2-4CCC-AA9E-AD250EE2AE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5938" y="1122363"/>
            <a:ext cx="9000442" cy="2619214"/>
          </a:xfrm>
        </p:spPr>
        <p:txBody>
          <a:bodyPr anchor="b"/>
          <a:lstStyle>
            <a:lvl1pPr algn="l">
              <a:lnSpc>
                <a:spcPct val="92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15938" y="3897052"/>
            <a:ext cx="9000442" cy="96688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Autor Datum hinzufügen</a:t>
            </a:r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0408AE-5400-4EC9-AC42-EC26DD7C15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549" y="6301007"/>
            <a:ext cx="5435248" cy="35864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  </a:t>
            </a:r>
            <a:endParaRPr lang="de-CH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FB7112F-60E7-41F1-A56E-CC8902619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1116" y="6091840"/>
            <a:ext cx="2490414" cy="770842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 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293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titel">
    <p:bg>
      <p:bgPr>
        <a:solidFill>
          <a:srgbClr val="F0F7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15937" y="2096852"/>
            <a:ext cx="8352371" cy="2304255"/>
          </a:xfrm>
        </p:spPr>
        <p:txBody>
          <a:bodyPr anchor="ctr"/>
          <a:lstStyle>
            <a:lvl1pPr algn="l">
              <a:lnSpc>
                <a:spcPct val="92000"/>
              </a:lnSpc>
              <a:defRPr sz="8000"/>
            </a:lvl1pPr>
          </a:lstStyle>
          <a:p>
            <a:r>
              <a:rPr lang="de-CH"/>
              <a:t>Zwischentitel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15938" y="5085184"/>
            <a:ext cx="8352370" cy="900100"/>
          </a:xfrm>
        </p:spPr>
        <p:txBody>
          <a:bodyPr anchor="b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Formatvorlage</a:t>
            </a:r>
            <a:r>
              <a:rPr lang="de-DE"/>
              <a:t> des Untertitelmasters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DF6A-0205-5C46-93B9-79BB5CC4FFAC}" type="datetime1">
              <a:rPr lang="de-CH" smtClean="0"/>
              <a:t>25.02.2026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892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3C-39B6-FA4F-B927-2D4AAA0F9190}" type="datetime1">
              <a:rPr lang="de-CH" smtClean="0"/>
              <a:t>25.02.2026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FBD3-B24E-364C-9461-A61CB1FD1501}" type="datetime1">
              <a:rPr lang="de-CH" smtClean="0"/>
              <a:t>25.02.2026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707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5378" y="1592796"/>
            <a:ext cx="5508000" cy="458416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DAF0-1FE1-E445-B2A5-B87C25F1687E}" type="datetime1">
              <a:rPr lang="de-CH" smtClean="0"/>
              <a:t>25.02.2026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B5156C8-6FDA-48FE-BA15-A668040069C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68063" y="1592795"/>
            <a:ext cx="5508000" cy="458416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469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Diagramm">
    <p:bg>
      <p:bgPr>
        <a:solidFill>
          <a:srgbClr val="F0F7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380" y="440669"/>
            <a:ext cx="3816910" cy="7920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0954-D356-1045-8A53-B7BC2D6A06CC}" type="datetime1">
              <a:rPr lang="de-CH" smtClean="0"/>
              <a:t>25.02.2026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B5156C8-6FDA-48FE-BA15-A668040069C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07868" y="440669"/>
            <a:ext cx="6768195" cy="5736293"/>
          </a:xfrm>
        </p:spPr>
        <p:txBody>
          <a:bodyPr/>
          <a:lstStyle>
            <a:lvl1pPr>
              <a:lnSpc>
                <a:spcPct val="95000"/>
              </a:lnSpc>
              <a:defRPr sz="1800"/>
            </a:lvl1pPr>
            <a:lvl2pPr>
              <a:lnSpc>
                <a:spcPct val="95000"/>
              </a:lnSpc>
              <a:defRPr sz="1800"/>
            </a:lvl2pPr>
          </a:lstStyle>
          <a:p>
            <a:pPr lvl="0"/>
            <a:r>
              <a:rPr lang="de-DE"/>
              <a:t>Diagramm einfügen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9338E29-8DC7-421D-B7E6-DE58785114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5379" y="1592796"/>
            <a:ext cx="3816910" cy="4584167"/>
          </a:xfrm>
        </p:spPr>
        <p:txBody>
          <a:bodyPr/>
          <a:lstStyle>
            <a:lvl1pPr>
              <a:lnSpc>
                <a:spcPct val="95000"/>
              </a:lnSpc>
              <a:defRPr sz="1800"/>
            </a:lvl1pPr>
            <a:lvl2pPr>
              <a:lnSpc>
                <a:spcPct val="95000"/>
              </a:lnSpc>
              <a:defRPr sz="1800"/>
            </a:lvl2pPr>
            <a:lvl3pPr>
              <a:lnSpc>
                <a:spcPct val="95000"/>
              </a:lnSpc>
              <a:defRPr sz="1800"/>
            </a:lvl3pPr>
            <a:lvl4pPr>
              <a:lnSpc>
                <a:spcPct val="95000"/>
              </a:lnSpc>
              <a:defRPr sz="1800"/>
            </a:lvl4pPr>
            <a:lvl5pPr>
              <a:lnSpc>
                <a:spcPct val="95000"/>
              </a:lnSpc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939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379" y="440669"/>
            <a:ext cx="5502591" cy="7039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4D-7BAF-4540-9179-E9E57A20801B}" type="datetime1">
              <a:rPr lang="de-CH" smtClean="0"/>
              <a:t>25.02.2026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70" y="1196752"/>
            <a:ext cx="5508000" cy="489654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20136A2-94ED-4259-8313-99796AB7C3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8063" y="1196752"/>
            <a:ext cx="5508000" cy="489654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6895021-9A68-489A-BC48-C55B46F7C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8063" y="440669"/>
            <a:ext cx="5508001" cy="70391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de-DE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264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379" y="440669"/>
            <a:ext cx="11160684" cy="7039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B363-C5FD-FF4D-8264-70E2469A766C}" type="datetime1">
              <a:rPr lang="de-CH" smtClean="0"/>
              <a:t>25.02.2026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svizzeraenergia.ch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69" y="1196752"/>
            <a:ext cx="11166093" cy="489654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5379" y="440669"/>
            <a:ext cx="11160684" cy="792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379" y="1592796"/>
            <a:ext cx="11160684" cy="4584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388838" y="6453337"/>
            <a:ext cx="1513384" cy="1378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CFAB11F4-EA3B-0645-A96D-B77E7DE20DB0}" type="datetime1">
              <a:rPr lang="de-CH" smtClean="0"/>
              <a:t>25.02.2026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5379" y="6453337"/>
            <a:ext cx="1800201" cy="1378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CH"/>
              <a:t>svizzeraenergia.ch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08501" y="6453337"/>
            <a:ext cx="1067562" cy="1378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accent3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69" r:id="rId3"/>
    <p:sldLayoutId id="2147483659" r:id="rId4"/>
    <p:sldLayoutId id="2147483674" r:id="rId5"/>
    <p:sldLayoutId id="2147483666" r:id="rId6"/>
    <p:sldLayoutId id="2147483668" r:id="rId7"/>
    <p:sldLayoutId id="2147483667" r:id="rId8"/>
    <p:sldLayoutId id="2147483665" r:id="rId9"/>
    <p:sldLayoutId id="2147483663" r:id="rId10"/>
    <p:sldLayoutId id="2147483673" r:id="rId11"/>
    <p:sldLayoutId id="2147483671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0"/>
        </a:spcBef>
        <a:buFont typeface="+mj-lt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izzeraenergia.ch/rinnovare/prima-consulenza-calorerinnovabil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11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nchienergia.ch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izzeraenergia.ch/rinnovare/sostituzione-riscaldamento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rneuerbarheizen.ch/wp-content/uploads/2020/11/20201102_holz_de.mp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rneuerbarheizen.ch/wp-content/uploads/2020/11/20201102_solar_de.mp4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s://www.svizzeraenergia.ch/rinnovare/sostituzione-riscaldamento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://www.svizzeraenergia.ch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izzeraenergia.ch/rinnovare/sostituzione-riscaldamento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14.png"/><Relationship Id="rId3" Type="http://schemas.openxmlformats.org/officeDocument/2006/relationships/hyperlink" Target="http://www.svizzeraenergia.ch/rinnovare/calcolatore-costi-riscaldamento/" TargetMode="External"/><Relationship Id="rId7" Type="http://schemas.openxmlformats.org/officeDocument/2006/relationships/image" Target="../media/image82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85.svg"/><Relationship Id="rId4" Type="http://schemas.openxmlformats.org/officeDocument/2006/relationships/hyperlink" Target="https://www.svizzeraenergia.ch/rinnovare/sostituzione-riscaldamento/" TargetMode="External"/><Relationship Id="rId9" Type="http://schemas.openxmlformats.org/officeDocument/2006/relationships/image" Target="../media/image84.png"/><Relationship Id="rId14" Type="http://schemas.openxmlformats.org/officeDocument/2006/relationships/image" Target="../media/image15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svizzeraenergia.ch/rinnovare/prima-consulenza-calorerinnovabile/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vizzeraenergia.ch/programmi/?pk_vid=697f55e12fc5bc3a172864996104e5e5" TargetMode="External"/><Relationship Id="rId13" Type="http://schemas.openxmlformats.org/officeDocument/2006/relationships/image" Target="../media/image94.svg"/><Relationship Id="rId18" Type="http://schemas.openxmlformats.org/officeDocument/2006/relationships/image" Target="../media/image98.svg"/><Relationship Id="rId3" Type="http://schemas.openxmlformats.org/officeDocument/2006/relationships/image" Target="../media/image87.png"/><Relationship Id="rId7" Type="http://schemas.openxmlformats.org/officeDocument/2006/relationships/image" Target="../media/image90.svg"/><Relationship Id="rId12" Type="http://schemas.openxmlformats.org/officeDocument/2006/relationships/image" Target="../media/image93.png"/><Relationship Id="rId17" Type="http://schemas.openxmlformats.org/officeDocument/2006/relationships/image" Target="../media/image97.png"/><Relationship Id="rId2" Type="http://schemas.openxmlformats.org/officeDocument/2006/relationships/hyperlink" Target="https://ch.linkedin.com/company/energieschweiz" TargetMode="External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hyperlink" Target="https://www.svizzeraenergia.ch/events/?pk_vid=9f27f194c0e69eb2172865016604e5e5" TargetMode="External"/><Relationship Id="rId5" Type="http://schemas.openxmlformats.org/officeDocument/2006/relationships/hyperlink" Target="https://www.svizzeraenergia.ch/tools/?pk_vid=7676a6a36659ae0c172865008704e5e5" TargetMode="External"/><Relationship Id="rId15" Type="http://schemas.openxmlformats.org/officeDocument/2006/relationships/image" Target="../media/image95.png"/><Relationship Id="rId10" Type="http://schemas.openxmlformats.org/officeDocument/2006/relationships/image" Target="../media/image92.svg"/><Relationship Id="rId4" Type="http://schemas.openxmlformats.org/officeDocument/2006/relationships/image" Target="../media/image88.svg"/><Relationship Id="rId9" Type="http://schemas.openxmlformats.org/officeDocument/2006/relationships/image" Target="../media/image91.png"/><Relationship Id="rId14" Type="http://schemas.openxmlformats.org/officeDocument/2006/relationships/hyperlink" Target="https://www.svizzeraenergia.ch/podcasts/?pk_vid=0faa314e12d7b45e1728644678141c63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hyperlink" Target="http://www.franchienergia.ch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anchienergia.ch/" TargetMode="External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4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8B457022-C579-4ECC-AB93-C02DF101BA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2A12BBD-41DC-4617-833E-73F20A811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122363"/>
            <a:ext cx="9000442" cy="2619214"/>
          </a:xfrm>
        </p:spPr>
        <p:txBody>
          <a:bodyPr/>
          <a:lstStyle/>
          <a:p>
            <a:r>
              <a:rPr lang="it-IT" sz="7200" noProof="0" dirty="0"/>
              <a:t>Benvenuti!</a:t>
            </a:r>
            <a:br>
              <a:rPr lang="it-IT" noProof="0" dirty="0"/>
            </a:br>
            <a:r>
              <a:rPr lang="it-IT" sz="4400" noProof="0" dirty="0"/>
              <a:t>Evento informativo</a:t>
            </a:r>
            <a:br>
              <a:rPr lang="it-IT" sz="4400" noProof="0" dirty="0"/>
            </a:br>
            <a:r>
              <a:rPr lang="it-IT" sz="4400" noProof="0" dirty="0"/>
              <a:t>«calore rinnovabile»</a:t>
            </a:r>
            <a:endParaRPr lang="it-IT" noProof="0" dirty="0"/>
          </a:p>
        </p:txBody>
      </p:sp>
      <p:sp>
        <p:nvSpPr>
          <p:cNvPr id="7" name="Untertitel 3">
            <a:extLst>
              <a:ext uri="{FF2B5EF4-FFF2-40B4-BE49-F238E27FC236}">
                <a16:creationId xmlns:a16="http://schemas.microsoft.com/office/drawing/2014/main" id="{7CDEB5B1-5D50-C798-E710-D4B530A66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3897052"/>
            <a:ext cx="9000442" cy="966888"/>
          </a:xfrm>
        </p:spPr>
        <p:txBody>
          <a:bodyPr/>
          <a:lstStyle/>
          <a:p>
            <a:r>
              <a:rPr lang="it-IT" noProof="0" dirty="0"/>
              <a:t>Cognome Nome</a:t>
            </a:r>
          </a:p>
          <a:p>
            <a:r>
              <a:rPr lang="it-IT" noProof="0" dirty="0"/>
              <a:t>Berna, </a:t>
            </a:r>
            <a:fld id="{C8D46906-03F4-4FFD-B071-7B76A37A0D76}" type="datetime4">
              <a:rPr lang="it-IT" noProof="0" smtClean="0"/>
              <a:pPr/>
              <a:t>25 febbraio 2026</a:t>
            </a:fld>
            <a:endParaRPr lang="it-IT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86FFA8C-34E5-9769-C317-26D73CBC9CBB}"/>
              </a:ext>
            </a:extLst>
          </p:cNvPr>
          <p:cNvSpPr txBox="1"/>
          <p:nvPr/>
        </p:nvSpPr>
        <p:spPr>
          <a:xfrm>
            <a:off x="4277428" y="6309320"/>
            <a:ext cx="1602548" cy="2818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it-IT" sz="800" noProof="0" dirty="0">
                <a:solidFill>
                  <a:schemeClr val="bg1"/>
                </a:solidFill>
              </a:rPr>
              <a:t>Infoline 0848 444 444</a:t>
            </a:r>
          </a:p>
          <a:p>
            <a:pPr>
              <a:lnSpc>
                <a:spcPct val="100000"/>
              </a:lnSpc>
            </a:pPr>
            <a:r>
              <a:rPr lang="it-IT" sz="800" noProof="0" dirty="0" err="1">
                <a:solidFill>
                  <a:schemeClr val="bg1"/>
                </a:solidFill>
              </a:rPr>
              <a:t>svizzeraenergia.ch</a:t>
            </a:r>
            <a:endParaRPr lang="it-IT" sz="800" noProof="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3753B6-9868-005B-25B8-4A7CBE3618AF}"/>
              </a:ext>
            </a:extLst>
          </p:cNvPr>
          <p:cNvSpPr txBox="1"/>
          <p:nvPr/>
        </p:nvSpPr>
        <p:spPr>
          <a:xfrm>
            <a:off x="2388838" y="6309320"/>
            <a:ext cx="1513384" cy="28184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it-IT" sz="800" noProof="0" dirty="0" err="1">
                <a:solidFill>
                  <a:schemeClr val="bg1"/>
                </a:solidFill>
              </a:rPr>
              <a:t>Pulverstrasse</a:t>
            </a:r>
            <a:r>
              <a:rPr lang="it-IT" sz="800" noProof="0" dirty="0">
                <a:solidFill>
                  <a:schemeClr val="bg1"/>
                </a:solidFill>
              </a:rPr>
              <a:t> 13</a:t>
            </a:r>
          </a:p>
          <a:p>
            <a:pPr>
              <a:lnSpc>
                <a:spcPct val="100000"/>
              </a:lnSpc>
            </a:pPr>
            <a:r>
              <a:rPr lang="it-IT" sz="800" noProof="0" dirty="0">
                <a:solidFill>
                  <a:schemeClr val="bg1"/>
                </a:solidFill>
              </a:rPr>
              <a:t>CH-3063 </a:t>
            </a:r>
            <a:r>
              <a:rPr lang="it-IT" sz="800" noProof="0" dirty="0" err="1">
                <a:solidFill>
                  <a:schemeClr val="bg1"/>
                </a:solidFill>
              </a:rPr>
              <a:t>Ittigen</a:t>
            </a:r>
            <a:endParaRPr lang="it-IT" sz="800" noProof="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E3DC873-0DC0-3FB0-2F6B-B12681C83085}"/>
              </a:ext>
            </a:extLst>
          </p:cNvPr>
          <p:cNvSpPr txBox="1"/>
          <p:nvPr/>
        </p:nvSpPr>
        <p:spPr>
          <a:xfrm>
            <a:off x="521071" y="6308662"/>
            <a:ext cx="1513384" cy="2818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it-IT" sz="800" noProof="0" dirty="0" err="1">
                <a:solidFill>
                  <a:schemeClr val="bg1"/>
                </a:solidFill>
              </a:rPr>
              <a:t>SvizzeraEnergia</a:t>
            </a:r>
            <a:endParaRPr lang="it-IT" sz="800" noProof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800" noProof="0" dirty="0">
                <a:solidFill>
                  <a:schemeClr val="bg1"/>
                </a:solidFill>
              </a:rPr>
              <a:t>Ufficio federale dell'energia UFE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E2441DC-76E2-FFC1-D216-FD3135B89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000" y="6104096"/>
            <a:ext cx="2448272" cy="7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6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629C1-BB18-7817-08F1-57C33C4EE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952500"/>
            <a:ext cx="10437813" cy="3448607"/>
          </a:xfrm>
        </p:spPr>
        <p:txBody>
          <a:bodyPr/>
          <a:lstStyle/>
          <a:p>
            <a:r>
              <a:rPr lang="it-IT" sz="6600" noProof="0" dirty="0"/>
              <a:t>La prima consulenza</a:t>
            </a:r>
            <a:br>
              <a:rPr lang="it-IT" sz="6600" noProof="0" dirty="0"/>
            </a:br>
            <a:r>
              <a:rPr lang="it-IT" sz="6600" noProof="0" dirty="0"/>
              <a:t>«calore rinnovabile»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8E4061-8E58-A51C-500F-751812F1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5528-99A6-514B-9C86-298BCA1625F0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24B53A-85FE-819A-56A0-ADCE9E2E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4C8016-66B1-4F8F-5203-7C229763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48884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La prima consulenza per ogni tipo di edificio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C4CC-B8CB-C346-86FF-17F06531E08F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11</a:t>
            </a:fld>
            <a:endParaRPr lang="it-IT" noProof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8BA032-7F5F-B02F-A0FD-FBF080981AED}"/>
              </a:ext>
            </a:extLst>
          </p:cNvPr>
          <p:cNvSpPr txBox="1"/>
          <p:nvPr/>
        </p:nvSpPr>
        <p:spPr>
          <a:xfrm>
            <a:off x="1531099" y="5201686"/>
            <a:ext cx="9355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noProof="0" dirty="0">
                <a:solidFill>
                  <a:schemeClr val="accent1"/>
                </a:solidFill>
              </a:rPr>
              <a:t>Maggiori informazioni sulla consulenza impulsiva e sulla ricerca di una o un consulente su</a:t>
            </a:r>
            <a:br>
              <a:rPr lang="it-IT" noProof="0" dirty="0">
                <a:solidFill>
                  <a:schemeClr val="accent1"/>
                </a:solidFill>
              </a:rPr>
            </a:br>
            <a:r>
              <a:rPr lang="it-IT" noProof="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www.svizzeraenergia.ch/rinnovare/prima-consulenza-calorerinnovabile/</a:t>
            </a:r>
            <a:endParaRPr lang="it-IT" sz="1800" u="sng" noProof="0" dirty="0">
              <a:solidFill>
                <a:schemeClr val="accent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9C2E52B-0CC8-3D61-8A0F-263912DDD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600" y="5112102"/>
            <a:ext cx="952500" cy="9525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0618BA-7695-1294-6ED6-86447FAC7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633" y="1326551"/>
            <a:ext cx="8400734" cy="32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6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La prima consulenza per ogni tipo di edificio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E860-CAD3-B346-A4E4-781DE0AD8AFA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12</a:t>
            </a:fld>
            <a:endParaRPr lang="it-IT" noProof="0" dirty="0"/>
          </a:p>
        </p:txBody>
      </p:sp>
      <p:graphicFrame>
        <p:nvGraphicFramePr>
          <p:cNvPr id="3" name="Tabelle 8">
            <a:extLst>
              <a:ext uri="{FF2B5EF4-FFF2-40B4-BE49-F238E27FC236}">
                <a16:creationId xmlns:a16="http://schemas.microsoft.com/office/drawing/2014/main" id="{475C23C9-3185-D4DB-023A-13EDB3E153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6171459"/>
              </p:ext>
            </p:extLst>
          </p:nvPr>
        </p:nvGraphicFramePr>
        <p:xfrm>
          <a:off x="515937" y="2501900"/>
          <a:ext cx="11160127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7263">
                  <a:extLst>
                    <a:ext uri="{9D8B030D-6E8A-4147-A177-3AD203B41FA5}">
                      <a16:colId xmlns:a16="http://schemas.microsoft.com/office/drawing/2014/main" val="3952201741"/>
                    </a:ext>
                  </a:extLst>
                </a:gridCol>
                <a:gridCol w="4263992">
                  <a:extLst>
                    <a:ext uri="{9D8B030D-6E8A-4147-A177-3AD203B41FA5}">
                      <a16:colId xmlns:a16="http://schemas.microsoft.com/office/drawing/2014/main" val="2703099886"/>
                    </a:ext>
                  </a:extLst>
                </a:gridCol>
                <a:gridCol w="4668872">
                  <a:extLst>
                    <a:ext uri="{9D8B030D-6E8A-4147-A177-3AD203B41FA5}">
                      <a16:colId xmlns:a16="http://schemas.microsoft.com/office/drawing/2014/main" val="3908950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600" b="0" noProof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noProof="0" dirty="0">
                          <a:solidFill>
                            <a:schemeClr val="accent1"/>
                          </a:solidFill>
                        </a:rPr>
                        <a:t>Case unifamiliari e </a:t>
                      </a:r>
                      <a:br>
                        <a:rPr lang="it-IT" sz="1600" b="1" noProof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it-IT" sz="1600" b="1" noProof="0" dirty="0">
                          <a:solidFill>
                            <a:schemeClr val="accent1"/>
                          </a:solidFill>
                        </a:rPr>
                        <a:t>case plurifamiliari fino a sei unità abitative</a:t>
                      </a:r>
                    </a:p>
                  </a:txBody>
                  <a:tcPr marL="0" marR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Palazzine e proprietà per piani</a:t>
                      </a:r>
                    </a:p>
                    <a:p>
                      <a:pPr marL="47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1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1283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noProof="0" dirty="0">
                          <a:solidFill>
                            <a:schemeClr val="accent1"/>
                          </a:solidFill>
                        </a:rPr>
                        <a:t>Target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388" indent="0" algn="l">
                        <a:tabLst/>
                      </a:pPr>
                      <a:r>
                        <a:rPr kumimoji="0" lang="it-IT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</a:rPr>
                        <a:t>Proprietari di case</a:t>
                      </a:r>
                    </a:p>
                  </a:txBody>
                  <a:tcPr marL="0" marR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Symbol" pitchFamily="2" charset="2"/>
                        <a:buChar char="-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Amministrazioni  </a:t>
                      </a:r>
                    </a:p>
                    <a:p>
                      <a:pPr marL="230188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Symbol" pitchFamily="2" charset="2"/>
                        <a:buChar char="-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Proprietà per piani</a:t>
                      </a:r>
                    </a:p>
                    <a:p>
                      <a:pPr marL="230188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Symbol" pitchFamily="2" charset="2"/>
                        <a:buChar char="-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Aziende e amministrazione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864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Entità della consulenza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Consulenza sul posto,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incl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preparazione e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postelaborazione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nonché viaggio di andata e ritorno: da 2,5 a 3 ore</a:t>
                      </a:r>
                    </a:p>
                  </a:txBody>
                  <a:tcPr marL="0" marR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Contatto con il cliente, esame documentazione, preparazione sopralluogo, analisi immobile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incl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studio delle varianti, rapporto di consulenza, colloquio di consulenza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incl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la preparazione, risposte alle domande di chiarimento: totale 12 ore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84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Costi di una consulenza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388" indent="0" algn="l">
                        <a:tabLst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costi (CHF 450.–) sono interamente assunti da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SvizzeraEnergia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0" marR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costi (CHF 1’800.–) sono interamente assunti da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SvizzeraEnergia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426566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55E85EAD-478D-4D93-EB46-997EC97A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4462" y="1549400"/>
            <a:ext cx="952500" cy="952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230B62-EDE2-97D3-8604-025EAB85F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0792" y="15494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3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47C6-644B-EE49-A52D-BDD9710B83D3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13</a:t>
            </a:fld>
            <a:endParaRPr lang="it-IT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E85EAD-478D-4D93-EB46-997EC97A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4462" y="1549400"/>
            <a:ext cx="952500" cy="952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230B62-EDE2-97D3-8604-025EAB85F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0792" y="1549400"/>
            <a:ext cx="952500" cy="9525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AEFE4E9-C47F-9592-C479-48671DED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79" y="440669"/>
            <a:ext cx="11160684" cy="7920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La prima consulenza per ogni tipo di edificio</a:t>
            </a:r>
          </a:p>
        </p:txBody>
      </p:sp>
      <p:graphicFrame>
        <p:nvGraphicFramePr>
          <p:cNvPr id="15" name="Tabelle 8">
            <a:extLst>
              <a:ext uri="{FF2B5EF4-FFF2-40B4-BE49-F238E27FC236}">
                <a16:creationId xmlns:a16="http://schemas.microsoft.com/office/drawing/2014/main" id="{7C1AD616-A440-E92C-9C61-04350533D7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087750"/>
              </p:ext>
            </p:extLst>
          </p:nvPr>
        </p:nvGraphicFramePr>
        <p:xfrm>
          <a:off x="515937" y="2501900"/>
          <a:ext cx="11160127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7263">
                  <a:extLst>
                    <a:ext uri="{9D8B030D-6E8A-4147-A177-3AD203B41FA5}">
                      <a16:colId xmlns:a16="http://schemas.microsoft.com/office/drawing/2014/main" val="3952201741"/>
                    </a:ext>
                  </a:extLst>
                </a:gridCol>
                <a:gridCol w="4263992">
                  <a:extLst>
                    <a:ext uri="{9D8B030D-6E8A-4147-A177-3AD203B41FA5}">
                      <a16:colId xmlns:a16="http://schemas.microsoft.com/office/drawing/2014/main" val="2703099886"/>
                    </a:ext>
                  </a:extLst>
                </a:gridCol>
                <a:gridCol w="4668872">
                  <a:extLst>
                    <a:ext uri="{9D8B030D-6E8A-4147-A177-3AD203B41FA5}">
                      <a16:colId xmlns:a16="http://schemas.microsoft.com/office/drawing/2014/main" val="3908950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600" b="0" noProof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noProof="0" dirty="0">
                          <a:solidFill>
                            <a:schemeClr val="accent1"/>
                          </a:solidFill>
                        </a:rPr>
                        <a:t>Case unifamiliari e </a:t>
                      </a:r>
                      <a:br>
                        <a:rPr lang="it-IT" sz="1600" b="1" noProof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it-IT" sz="1600" b="1" noProof="0" dirty="0">
                          <a:solidFill>
                            <a:schemeClr val="accent1"/>
                          </a:solidFill>
                        </a:rPr>
                        <a:t>case plurifamiliari fino a sei unità abitative</a:t>
                      </a:r>
                    </a:p>
                  </a:txBody>
                  <a:tcPr marL="0" marR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Palazzine e proprietà per piani</a:t>
                      </a:r>
                    </a:p>
                    <a:p>
                      <a:pPr marL="47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1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1283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noProof="0" dirty="0">
                          <a:solidFill>
                            <a:schemeClr val="accent1"/>
                          </a:solidFill>
                        </a:rPr>
                        <a:t>Target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388" indent="0" algn="l">
                        <a:tabLst/>
                      </a:pPr>
                      <a:r>
                        <a:rPr kumimoji="0" lang="it-IT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</a:rPr>
                        <a:t>Proprietari di case</a:t>
                      </a:r>
                    </a:p>
                  </a:txBody>
                  <a:tcPr marL="0" marR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Symbol" pitchFamily="2" charset="2"/>
                        <a:buChar char="-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Amministrazioni  </a:t>
                      </a:r>
                    </a:p>
                    <a:p>
                      <a:pPr marL="230188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Symbol" pitchFamily="2" charset="2"/>
                        <a:buChar char="-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Proprietà per piani</a:t>
                      </a:r>
                    </a:p>
                    <a:p>
                      <a:pPr marL="230188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Symbol" pitchFamily="2" charset="2"/>
                        <a:buChar char="-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Aziende e amministrazione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864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Entità della consulenza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Consulenza sul posto,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incl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preparazione e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postelaborazione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nonché viaggio di andata e ritorno: da 2,5 a 3 ore</a:t>
                      </a:r>
                    </a:p>
                  </a:txBody>
                  <a:tcPr marL="0" marR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Contatto con il cliente, esame documentazione, preparazione sopralluogo, analisi immobile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incl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studio delle varianti, rapporto di consulenza, colloquio di consulenza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incl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la preparazione, risposte alle domande di chiarimento: totale 12 ore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84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Costi di una consulenza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388" indent="0" algn="l">
                        <a:tabLst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costi (CHF 450.–) sono interamente assunti da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SvizzeraEnergia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0" marR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costi (CHF 1’800.–) sono interamente assunti da </a:t>
                      </a:r>
                      <a:r>
                        <a:rPr kumimoji="0" lang="it-IT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SvizzeraEnergia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426566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F01987B6-6322-5629-C360-D805A7277CE0}"/>
              </a:ext>
            </a:extLst>
          </p:cNvPr>
          <p:cNvSpPr/>
          <p:nvPr/>
        </p:nvSpPr>
        <p:spPr>
          <a:xfrm rot="933416">
            <a:off x="9000612" y="-190663"/>
            <a:ext cx="3311090" cy="33110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noProof="0" dirty="0">
                <a:solidFill>
                  <a:schemeClr val="accent1"/>
                </a:solidFill>
              </a:rPr>
              <a:t>Trovare un’esperta o un esperto «prima consulenza» vicino a voi.</a:t>
            </a:r>
          </a:p>
        </p:txBody>
      </p:sp>
    </p:spTree>
    <p:extLst>
      <p:ext uri="{BB962C8B-B14F-4D97-AF65-F5344CB8AC3E}">
        <p14:creationId xmlns:p14="http://schemas.microsoft.com/office/powerpoint/2010/main" val="416598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Svolgimento di una prima consulenza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F4E0-CEEF-9440-A735-9064C3CE8910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14</a:t>
            </a:fld>
            <a:endParaRPr lang="it-IT" noProof="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EA1224D-C89C-49A6-427C-BCA8A0B5C1B8}"/>
              </a:ext>
            </a:extLst>
          </p:cNvPr>
          <p:cNvGrpSpPr/>
          <p:nvPr/>
        </p:nvGrpSpPr>
        <p:grpSpPr>
          <a:xfrm>
            <a:off x="1540043" y="1769702"/>
            <a:ext cx="10136020" cy="2882269"/>
            <a:chOff x="1116531" y="1501540"/>
            <a:chExt cx="10559531" cy="2882269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7A3AEEF9-13CC-46C9-4E1F-59381583D17E}"/>
                </a:ext>
              </a:extLst>
            </p:cNvPr>
            <p:cNvGrpSpPr/>
            <p:nvPr/>
          </p:nvGrpSpPr>
          <p:grpSpPr>
            <a:xfrm>
              <a:off x="1116531" y="1501540"/>
              <a:ext cx="10559531" cy="721895"/>
              <a:chOff x="1722922" y="2059806"/>
              <a:chExt cx="8463536" cy="104915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0" name="Richtungspfeil 9">
                <a:extLst>
                  <a:ext uri="{FF2B5EF4-FFF2-40B4-BE49-F238E27FC236}">
                    <a16:creationId xmlns:a16="http://schemas.microsoft.com/office/drawing/2014/main" id="{CF2A341D-3DAC-CF81-9172-191E3D473DB6}"/>
                  </a:ext>
                </a:extLst>
              </p:cNvPr>
              <p:cNvSpPr/>
              <p:nvPr/>
            </p:nvSpPr>
            <p:spPr>
              <a:xfrm>
                <a:off x="1722922" y="2059806"/>
                <a:ext cx="2232750" cy="1049154"/>
              </a:xfrm>
              <a:prstGeom prst="homePlate">
                <a:avLst>
                  <a:gd name="adj" fmla="val 233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accent1"/>
                    </a:solidFill>
                  </a:rPr>
                  <a:t>Preparazione</a:t>
                </a:r>
              </a:p>
            </p:txBody>
          </p:sp>
          <p:sp>
            <p:nvSpPr>
              <p:cNvPr id="11" name="Eingebuchteter Richtungspfeil 10">
                <a:extLst>
                  <a:ext uri="{FF2B5EF4-FFF2-40B4-BE49-F238E27FC236}">
                    <a16:creationId xmlns:a16="http://schemas.microsoft.com/office/drawing/2014/main" id="{92A4FFCE-DBF5-56B3-6C51-E6924DC58A1A}"/>
                  </a:ext>
                </a:extLst>
              </p:cNvPr>
              <p:cNvSpPr/>
              <p:nvPr/>
            </p:nvSpPr>
            <p:spPr>
              <a:xfrm>
                <a:off x="3857499" y="2059806"/>
                <a:ext cx="2146122" cy="1049154"/>
              </a:xfrm>
              <a:prstGeom prst="chevron">
                <a:avLst>
                  <a:gd name="adj" fmla="val 233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accent1"/>
                    </a:solidFill>
                  </a:rPr>
                  <a:t>Analisi</a:t>
                </a:r>
              </a:p>
            </p:txBody>
          </p:sp>
          <p:sp>
            <p:nvSpPr>
              <p:cNvPr id="13" name="Eingebuchteter Richtungspfeil 12">
                <a:extLst>
                  <a:ext uri="{FF2B5EF4-FFF2-40B4-BE49-F238E27FC236}">
                    <a16:creationId xmlns:a16="http://schemas.microsoft.com/office/drawing/2014/main" id="{2632513B-61AF-4FD0-3E43-E55E0F3BA28A}"/>
                  </a:ext>
                </a:extLst>
              </p:cNvPr>
              <p:cNvSpPr/>
              <p:nvPr/>
            </p:nvSpPr>
            <p:spPr>
              <a:xfrm>
                <a:off x="5905448" y="2059806"/>
                <a:ext cx="2158968" cy="1049154"/>
              </a:xfrm>
              <a:prstGeom prst="chevron">
                <a:avLst>
                  <a:gd name="adj" fmla="val 233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accent1"/>
                    </a:solidFill>
                  </a:rPr>
                  <a:t>Consulenza</a:t>
                </a:r>
              </a:p>
            </p:txBody>
          </p:sp>
          <p:sp>
            <p:nvSpPr>
              <p:cNvPr id="15" name="Eingebuchteter Richtungspfeil 14">
                <a:extLst>
                  <a:ext uri="{FF2B5EF4-FFF2-40B4-BE49-F238E27FC236}">
                    <a16:creationId xmlns:a16="http://schemas.microsoft.com/office/drawing/2014/main" id="{6E366F50-121F-EF78-89C2-4F30F6B3DA39}"/>
                  </a:ext>
                </a:extLst>
              </p:cNvPr>
              <p:cNvSpPr/>
              <p:nvPr/>
            </p:nvSpPr>
            <p:spPr>
              <a:xfrm>
                <a:off x="7953397" y="2059806"/>
                <a:ext cx="2233061" cy="1049154"/>
              </a:xfrm>
              <a:prstGeom prst="chevron">
                <a:avLst>
                  <a:gd name="adj" fmla="val 233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accent1"/>
                    </a:solidFill>
                  </a:rPr>
                  <a:t>Conclusione</a:t>
                </a:r>
              </a:p>
            </p:txBody>
          </p:sp>
        </p:grp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8682039-8525-054D-2BB2-68AAEEBAB787}"/>
                </a:ext>
              </a:extLst>
            </p:cNvPr>
            <p:cNvSpPr txBox="1"/>
            <p:nvPr/>
          </p:nvSpPr>
          <p:spPr>
            <a:xfrm>
              <a:off x="1174282" y="2444817"/>
              <a:ext cx="2473692" cy="1938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30188" indent="-230188" algn="l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Dati generali sull’immobile*</a:t>
              </a:r>
            </a:p>
            <a:p>
              <a:pPr marL="230188" indent="-230188" algn="l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Dati sui consumi (fatture di olio, gas, elettricità degli ultimi 3 anni …)</a:t>
              </a:r>
            </a:p>
            <a:p>
              <a:pPr marL="230188" indent="-230188" algn="l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Chiarimenti preliminari sull’ubicazione dell’immobile da parte dell’esperta o esperto «prima consulenza»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7CC4700-305A-753F-4474-22D05CC2FA1E}"/>
                </a:ext>
              </a:extLst>
            </p:cNvPr>
            <p:cNvSpPr txBox="1"/>
            <p:nvPr/>
          </p:nvSpPr>
          <p:spPr>
            <a:xfrm>
              <a:off x="3782730" y="2444817"/>
              <a:ext cx="2377599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Attuale sistema di riscaldamento </a:t>
              </a:r>
              <a:r>
                <a:rPr lang="it-IT" sz="1400" noProof="0" dirty="0" err="1">
                  <a:solidFill>
                    <a:schemeClr val="accent1"/>
                  </a:solidFill>
                </a:rPr>
                <a:t>incl</a:t>
              </a:r>
              <a:r>
                <a:rPr lang="it-IT" sz="1400" noProof="0" dirty="0">
                  <a:solidFill>
                    <a:schemeClr val="accent1"/>
                  </a:solidFill>
                </a:rPr>
                <a:t>. consumi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Analisi generale dell’edificio (isolamento termico, finestre…) 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27138C5-ADDF-05C7-D6CB-A6F6BE5DD270}"/>
                </a:ext>
              </a:extLst>
            </p:cNvPr>
            <p:cNvSpPr txBox="1"/>
            <p:nvPr/>
          </p:nvSpPr>
          <p:spPr>
            <a:xfrm>
              <a:off x="6333425" y="2444817"/>
              <a:ext cx="2473692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Possibili misure immediate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Possibilità di sistemi di riscaldamento rinnovabili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Prima stima dei costi </a:t>
              </a:r>
              <a:r>
                <a:rPr lang="it-IT" sz="1400" noProof="0" dirty="0" err="1">
                  <a:solidFill>
                    <a:schemeClr val="accent1"/>
                  </a:solidFill>
                </a:rPr>
                <a:t>incl</a:t>
              </a:r>
              <a:r>
                <a:rPr lang="it-IT" sz="1400" noProof="0" dirty="0">
                  <a:solidFill>
                    <a:schemeClr val="accent1"/>
                  </a:solidFill>
                </a:rPr>
                <a:t>. possibili incentivi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Raccomandazione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6FEFB43-2507-BA15-174A-8ADDC3007D00}"/>
                </a:ext>
              </a:extLst>
            </p:cNvPr>
            <p:cNvSpPr txBox="1"/>
            <p:nvPr/>
          </p:nvSpPr>
          <p:spPr>
            <a:xfrm>
              <a:off x="8884120" y="2444817"/>
              <a:ext cx="2473692" cy="1077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Firma del rapporto di consulenza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Il rapporto di consulenza può essere utilizzato per richiedere le offerte</a:t>
              </a:r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ADC0BDF9-EF00-D344-623A-9E2E4228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79" y="1654399"/>
            <a:ext cx="952500" cy="952500"/>
          </a:xfrm>
          <a:prstGeom prst="rect">
            <a:avLst/>
          </a:prstGeom>
        </p:spPr>
      </p:pic>
      <p:sp>
        <p:nvSpPr>
          <p:cNvPr id="24" name="Eckige Klammer links 23">
            <a:extLst>
              <a:ext uri="{FF2B5EF4-FFF2-40B4-BE49-F238E27FC236}">
                <a16:creationId xmlns:a16="http://schemas.microsoft.com/office/drawing/2014/main" id="{2AD1E67C-FC06-F61E-04FC-BC08BEE6B28E}"/>
              </a:ext>
            </a:extLst>
          </p:cNvPr>
          <p:cNvSpPr/>
          <p:nvPr/>
        </p:nvSpPr>
        <p:spPr>
          <a:xfrm rot="16200000">
            <a:off x="6551088" y="-431237"/>
            <a:ext cx="127779" cy="10294193"/>
          </a:xfrm>
          <a:prstGeom prst="leftBracket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E682C39-F29C-0117-33D5-DEF008721E17}"/>
              </a:ext>
            </a:extLst>
          </p:cNvPr>
          <p:cNvSpPr txBox="1"/>
          <p:nvPr/>
        </p:nvSpPr>
        <p:spPr>
          <a:xfrm>
            <a:off x="1595479" y="4861365"/>
            <a:ext cx="2374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/>
            <a:r>
              <a:rPr lang="it-IT" sz="1200" noProof="0" dirty="0">
                <a:solidFill>
                  <a:schemeClr val="accent1"/>
                </a:solidFill>
              </a:rPr>
              <a:t>* 	</a:t>
            </a:r>
            <a:r>
              <a:rPr lang="it-IT" sz="1200" noProof="0" dirty="0"/>
              <a:t>Questi dati sono richiesti al proprietario dell’immobile.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8CEE5EC-997C-DA28-C14A-3842F2A17278}"/>
              </a:ext>
            </a:extLst>
          </p:cNvPr>
          <p:cNvSpPr txBox="1"/>
          <p:nvPr/>
        </p:nvSpPr>
        <p:spPr>
          <a:xfrm>
            <a:off x="1467880" y="4816183"/>
            <a:ext cx="10294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noProof="0" dirty="0"/>
              <a:t>Da voi a casa: 1–1,5 ore</a:t>
            </a:r>
          </a:p>
        </p:txBody>
      </p:sp>
    </p:spTree>
    <p:extLst>
      <p:ext uri="{BB962C8B-B14F-4D97-AF65-F5344CB8AC3E}">
        <p14:creationId xmlns:p14="http://schemas.microsoft.com/office/powerpoint/2010/main" val="273222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Svolgimento di una prima consulenza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016-00D4-AE4E-94DF-4C84D30D0E05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15</a:t>
            </a:fld>
            <a:endParaRPr lang="it-IT" noProof="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EA1224D-C89C-49A6-427C-BCA8A0B5C1B8}"/>
              </a:ext>
            </a:extLst>
          </p:cNvPr>
          <p:cNvGrpSpPr/>
          <p:nvPr/>
        </p:nvGrpSpPr>
        <p:grpSpPr>
          <a:xfrm>
            <a:off x="1540043" y="1769702"/>
            <a:ext cx="10136020" cy="3528600"/>
            <a:chOff x="1116531" y="1501540"/>
            <a:chExt cx="10559531" cy="3528600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7A3AEEF9-13CC-46C9-4E1F-59381583D17E}"/>
                </a:ext>
              </a:extLst>
            </p:cNvPr>
            <p:cNvGrpSpPr/>
            <p:nvPr/>
          </p:nvGrpSpPr>
          <p:grpSpPr>
            <a:xfrm>
              <a:off x="1116531" y="1501540"/>
              <a:ext cx="10559531" cy="721895"/>
              <a:chOff x="1722922" y="2059806"/>
              <a:chExt cx="8463536" cy="104915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0" name="Richtungspfeil 9">
                <a:extLst>
                  <a:ext uri="{FF2B5EF4-FFF2-40B4-BE49-F238E27FC236}">
                    <a16:creationId xmlns:a16="http://schemas.microsoft.com/office/drawing/2014/main" id="{CF2A341D-3DAC-CF81-9172-191E3D473DB6}"/>
                  </a:ext>
                </a:extLst>
              </p:cNvPr>
              <p:cNvSpPr/>
              <p:nvPr/>
            </p:nvSpPr>
            <p:spPr>
              <a:xfrm>
                <a:off x="1722922" y="2059806"/>
                <a:ext cx="2232750" cy="1049154"/>
              </a:xfrm>
              <a:prstGeom prst="homePlate">
                <a:avLst>
                  <a:gd name="adj" fmla="val 233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accent1"/>
                    </a:solidFill>
                  </a:rPr>
                  <a:t>Preparazione</a:t>
                </a:r>
              </a:p>
            </p:txBody>
          </p:sp>
          <p:sp>
            <p:nvSpPr>
              <p:cNvPr id="11" name="Eingebuchteter Richtungspfeil 10">
                <a:extLst>
                  <a:ext uri="{FF2B5EF4-FFF2-40B4-BE49-F238E27FC236}">
                    <a16:creationId xmlns:a16="http://schemas.microsoft.com/office/drawing/2014/main" id="{92A4FFCE-DBF5-56B3-6C51-E6924DC58A1A}"/>
                  </a:ext>
                </a:extLst>
              </p:cNvPr>
              <p:cNvSpPr/>
              <p:nvPr/>
            </p:nvSpPr>
            <p:spPr>
              <a:xfrm>
                <a:off x="3857499" y="2059806"/>
                <a:ext cx="2146122" cy="1049154"/>
              </a:xfrm>
              <a:prstGeom prst="chevron">
                <a:avLst>
                  <a:gd name="adj" fmla="val 233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accent1"/>
                    </a:solidFill>
                  </a:rPr>
                  <a:t>Analisi</a:t>
                </a:r>
              </a:p>
            </p:txBody>
          </p:sp>
          <p:sp>
            <p:nvSpPr>
              <p:cNvPr id="13" name="Eingebuchteter Richtungspfeil 12">
                <a:extLst>
                  <a:ext uri="{FF2B5EF4-FFF2-40B4-BE49-F238E27FC236}">
                    <a16:creationId xmlns:a16="http://schemas.microsoft.com/office/drawing/2014/main" id="{2632513B-61AF-4FD0-3E43-E55E0F3BA28A}"/>
                  </a:ext>
                </a:extLst>
              </p:cNvPr>
              <p:cNvSpPr/>
              <p:nvPr/>
            </p:nvSpPr>
            <p:spPr>
              <a:xfrm>
                <a:off x="5905448" y="2059806"/>
                <a:ext cx="2158968" cy="1049154"/>
              </a:xfrm>
              <a:prstGeom prst="chevron">
                <a:avLst>
                  <a:gd name="adj" fmla="val 233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accent1"/>
                    </a:solidFill>
                  </a:rPr>
                  <a:t>Consulenza</a:t>
                </a:r>
              </a:p>
            </p:txBody>
          </p:sp>
          <p:sp>
            <p:nvSpPr>
              <p:cNvPr id="15" name="Eingebuchteter Richtungspfeil 14">
                <a:extLst>
                  <a:ext uri="{FF2B5EF4-FFF2-40B4-BE49-F238E27FC236}">
                    <a16:creationId xmlns:a16="http://schemas.microsoft.com/office/drawing/2014/main" id="{6E366F50-121F-EF78-89C2-4F30F6B3DA39}"/>
                  </a:ext>
                </a:extLst>
              </p:cNvPr>
              <p:cNvSpPr/>
              <p:nvPr/>
            </p:nvSpPr>
            <p:spPr>
              <a:xfrm>
                <a:off x="7953397" y="2059806"/>
                <a:ext cx="2233061" cy="1049154"/>
              </a:xfrm>
              <a:prstGeom prst="chevron">
                <a:avLst>
                  <a:gd name="adj" fmla="val 233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accent1"/>
                    </a:solidFill>
                  </a:rPr>
                  <a:t>Conclusione</a:t>
                </a:r>
              </a:p>
            </p:txBody>
          </p:sp>
        </p:grp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8682039-8525-054D-2BB2-68AAEEBAB787}"/>
                </a:ext>
              </a:extLst>
            </p:cNvPr>
            <p:cNvSpPr txBox="1"/>
            <p:nvPr/>
          </p:nvSpPr>
          <p:spPr>
            <a:xfrm>
              <a:off x="1174282" y="2444817"/>
              <a:ext cx="2473692" cy="236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30188" indent="-230188" algn="l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Dati generali sull’immobile </a:t>
              </a:r>
              <a:r>
                <a:rPr lang="it-IT" sz="1400" noProof="0" dirty="0" err="1">
                  <a:solidFill>
                    <a:schemeClr val="accent1"/>
                  </a:solidFill>
                </a:rPr>
                <a:t>incl</a:t>
              </a:r>
              <a:r>
                <a:rPr lang="it-IT" sz="1400" noProof="0" dirty="0">
                  <a:solidFill>
                    <a:schemeClr val="accent1"/>
                  </a:solidFill>
                </a:rPr>
                <a:t>. risanamenti energetici svolti</a:t>
              </a:r>
            </a:p>
            <a:p>
              <a:pPr marL="230188" indent="-230188" algn="l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Dati sui consumi (fatture di olio, gas, elettricità degli ultimi 3 anni …)</a:t>
              </a:r>
            </a:p>
            <a:p>
              <a:pPr marL="230188" indent="-230188" algn="l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Chiarimenti preliminari sull’ubicazione dell’immobile da parte dell’esperto/a «prima consulenza»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7CC4700-305A-753F-4474-22D05CC2FA1E}"/>
                </a:ext>
              </a:extLst>
            </p:cNvPr>
            <p:cNvSpPr txBox="1"/>
            <p:nvPr/>
          </p:nvSpPr>
          <p:spPr>
            <a:xfrm>
              <a:off x="3782730" y="2444817"/>
              <a:ext cx="2377599" cy="2585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Scopo, stato e funzione dell’attuale sistema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Situazione per le alternative (edificio, spazio disponibile, superfici, ambiente circostante ecc.)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PPP: </a:t>
              </a:r>
              <a:r>
                <a:rPr lang="it-IT" sz="1400" noProof="0" dirty="0" err="1">
                  <a:solidFill>
                    <a:schemeClr val="accent1"/>
                  </a:solidFill>
                </a:rPr>
                <a:t>amministraz</a:t>
              </a:r>
              <a:r>
                <a:rPr lang="it-IT" sz="1400" noProof="0" dirty="0">
                  <a:solidFill>
                    <a:schemeClr val="accent1"/>
                  </a:solidFill>
                </a:rPr>
                <a:t>. o altri decisori, valutazione preferenze per la variante rinnovabile e processo decisionale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27138C5-ADDF-05C7-D6CB-A6F6BE5DD270}"/>
                </a:ext>
              </a:extLst>
            </p:cNvPr>
            <p:cNvSpPr txBox="1"/>
            <p:nvPr/>
          </p:nvSpPr>
          <p:spPr>
            <a:xfrm>
              <a:off x="6333425" y="2444817"/>
              <a:ext cx="2473692" cy="236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Possibili alternative rinnovabili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Confronto con un sistema convenzionale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Future cifre energetiche e di rendimento, emissioni di CO2 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Costi: investimento, incentivi ed esercizio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Effetti finanziari ed ecologici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6FEFB43-2507-BA15-174A-8ADDC3007D00}"/>
                </a:ext>
              </a:extLst>
            </p:cNvPr>
            <p:cNvSpPr txBox="1"/>
            <p:nvPr/>
          </p:nvSpPr>
          <p:spPr>
            <a:xfrm>
              <a:off x="8884120" y="2444817"/>
              <a:ext cx="2473692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Firma del rapporto di consulenza</a:t>
              </a:r>
            </a:p>
            <a:p>
              <a:pPr marL="230188" indent="-230188">
                <a:buClr>
                  <a:schemeClr val="accent3"/>
                </a:buClr>
                <a:buFont typeface="Symbol" pitchFamily="2" charset="2"/>
                <a:buChar char="-"/>
              </a:pPr>
              <a:r>
                <a:rPr lang="it-IT" sz="1400" noProof="0" dirty="0">
                  <a:solidFill>
                    <a:schemeClr val="accent1"/>
                  </a:solidFill>
                </a:rPr>
                <a:t>Rapporto di consulenza per ottenere il confronto tra varianti o richiedere le offerte</a:t>
              </a:r>
            </a:p>
          </p:txBody>
        </p:sp>
      </p:grpSp>
      <p:sp>
        <p:nvSpPr>
          <p:cNvPr id="24" name="Eckige Klammer links 23">
            <a:extLst>
              <a:ext uri="{FF2B5EF4-FFF2-40B4-BE49-F238E27FC236}">
                <a16:creationId xmlns:a16="http://schemas.microsoft.com/office/drawing/2014/main" id="{2AD1E67C-FC06-F61E-04FC-BC08BEE6B28E}"/>
              </a:ext>
            </a:extLst>
          </p:cNvPr>
          <p:cNvSpPr/>
          <p:nvPr/>
        </p:nvSpPr>
        <p:spPr>
          <a:xfrm rot="16200000">
            <a:off x="5241041" y="4091069"/>
            <a:ext cx="125258" cy="2414466"/>
          </a:xfrm>
          <a:prstGeom prst="leftBracket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8CEE5EC-997C-DA28-C14A-3842F2A17278}"/>
              </a:ext>
            </a:extLst>
          </p:cNvPr>
          <p:cNvSpPr txBox="1"/>
          <p:nvPr/>
        </p:nvSpPr>
        <p:spPr>
          <a:xfrm>
            <a:off x="4096435" y="5404181"/>
            <a:ext cx="2414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noProof="0" dirty="0">
                <a:solidFill>
                  <a:schemeClr val="accent1"/>
                </a:solidFill>
              </a:rPr>
              <a:t>Analisi della situazione sul posto: 2–3 ore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3A6BD9-6065-F3C6-ECD8-5094DCBEC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79" y="1654399"/>
            <a:ext cx="952500" cy="952500"/>
          </a:xfrm>
          <a:prstGeom prst="rect">
            <a:avLst/>
          </a:prstGeom>
        </p:spPr>
      </p:pic>
      <p:sp>
        <p:nvSpPr>
          <p:cNvPr id="7" name="Eckige Klammer links 6">
            <a:extLst>
              <a:ext uri="{FF2B5EF4-FFF2-40B4-BE49-F238E27FC236}">
                <a16:creationId xmlns:a16="http://schemas.microsoft.com/office/drawing/2014/main" id="{BFD7EF61-89FE-721A-516D-50112102A9F3}"/>
              </a:ext>
            </a:extLst>
          </p:cNvPr>
          <p:cNvSpPr/>
          <p:nvPr/>
        </p:nvSpPr>
        <p:spPr>
          <a:xfrm rot="16200000">
            <a:off x="7714734" y="4091069"/>
            <a:ext cx="125258" cy="2414466"/>
          </a:xfrm>
          <a:prstGeom prst="leftBracket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D5648CF-A1D1-081C-9D1E-EF2FE82BD15C}"/>
              </a:ext>
            </a:extLst>
          </p:cNvPr>
          <p:cNvSpPr txBox="1"/>
          <p:nvPr/>
        </p:nvSpPr>
        <p:spPr>
          <a:xfrm>
            <a:off x="6570128" y="5404181"/>
            <a:ext cx="2414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noProof="0" dirty="0">
                <a:solidFill>
                  <a:schemeClr val="accent1"/>
                </a:solidFill>
              </a:rPr>
              <a:t>Consulenza all’amministrazione o all’assemblea dei proprietari per piani: 1–2 ore </a:t>
            </a:r>
          </a:p>
        </p:txBody>
      </p:sp>
    </p:spTree>
    <p:extLst>
      <p:ext uri="{BB962C8B-B14F-4D97-AF65-F5344CB8AC3E}">
        <p14:creationId xmlns:p14="http://schemas.microsoft.com/office/powerpoint/2010/main" val="395560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EB41-4D69-B53A-33F2-DFE61D2D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Risultati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FF0620-8809-51B0-5C34-2A84EA51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80" y="1599645"/>
            <a:ext cx="5580620" cy="4584167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it-IT" sz="2000" noProof="0" dirty="0"/>
              <a:t>Al termine della consulenza sul posto il proprietario riceve:</a:t>
            </a:r>
          </a:p>
          <a:p>
            <a:pPr>
              <a:buClr>
                <a:schemeClr val="accent1"/>
              </a:buClr>
            </a:pPr>
            <a:endParaRPr lang="it-IT" sz="2000" noProof="0" dirty="0"/>
          </a:p>
          <a:p>
            <a:pPr marL="342900" indent="-342900">
              <a:buClr>
                <a:schemeClr val="accent3"/>
              </a:buClr>
              <a:buFont typeface="Symbol" pitchFamily="2" charset="2"/>
              <a:buChar char="-"/>
            </a:pPr>
            <a:r>
              <a:rPr lang="it-IT" sz="2000" noProof="0" dirty="0"/>
              <a:t>una </a:t>
            </a:r>
            <a:r>
              <a:rPr lang="it-IT" sz="2000" b="1" noProof="0" dirty="0"/>
              <a:t>checklist: </a:t>
            </a:r>
            <a:r>
              <a:rPr lang="it-IT" sz="2000" noProof="0" dirty="0"/>
              <a:t>documentazione dell’attuale sistema di riscaldamento, presentazione di misure immediate, sistemi di riscaldamento rinnovabili e costi indicativi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it-IT" sz="2000" noProof="0" dirty="0"/>
          </a:p>
          <a:p>
            <a:pPr marL="342900" indent="-342900">
              <a:buClr>
                <a:schemeClr val="accent3"/>
              </a:buClr>
              <a:buFont typeface="Symbol" pitchFamily="2" charset="2"/>
              <a:buChar char="-"/>
            </a:pPr>
            <a:r>
              <a:rPr lang="it-IT" sz="2000" noProof="0" dirty="0"/>
              <a:t>rimando ai </a:t>
            </a:r>
            <a:r>
              <a:rPr lang="it-IT" sz="2000" b="1" noProof="0" dirty="0"/>
              <a:t>possibili incentivi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it-IT" sz="2000" b="1" noProof="0" dirty="0"/>
          </a:p>
          <a:p>
            <a:pPr>
              <a:buClr>
                <a:schemeClr val="accent1"/>
              </a:buClr>
            </a:pPr>
            <a:r>
              <a:rPr lang="it-IT" sz="2000" noProof="0" dirty="0"/>
              <a:t>La documentazione può essere utilizzata per </a:t>
            </a:r>
            <a:r>
              <a:rPr lang="it-IT" sz="2000" b="1" noProof="0" dirty="0"/>
              <a:t>richiedere un’offerta</a:t>
            </a:r>
            <a:r>
              <a:rPr lang="it-IT" sz="2000" noProof="0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93B90A-D5F9-4B07-7ED1-2441A199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20BC-1FDF-384C-9714-6BB526A73E2D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A8A98F-2708-DE51-3290-50869920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9BC4D-0A03-DD81-39CE-E153883F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16</a:t>
            </a:fld>
            <a:endParaRPr lang="it-IT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D6A7E9-F662-FBDE-3AAE-BB5FA19C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45" y="870676"/>
            <a:ext cx="3662854" cy="51834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F9FFC13-17EA-5015-FEA8-3A3A69D01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68" y="870676"/>
            <a:ext cx="1162710" cy="164538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F793AD5-EBC7-437C-92F5-FDF0793C3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68" y="2647025"/>
            <a:ext cx="1162710" cy="164538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3AD1452-291C-042F-2B4E-C7F720BAA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68" y="4422511"/>
            <a:ext cx="1162710" cy="164538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5348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EB41-4D69-B53A-33F2-DFE61D2D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Esperte ed esperti «prima consulenza» in tutta la Svizzera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93B90A-D5F9-4B07-7ED1-2441A199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FBEA-F3DD-B748-B420-C455CBAFE03A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A8A98F-2708-DE51-3290-50869920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9BC4D-0A03-DD81-39CE-E153883F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17</a:t>
            </a:fld>
            <a:endParaRPr lang="it-IT" noProof="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06FE2F-DC9B-C0C0-A927-3DA419EBC194}"/>
              </a:ext>
            </a:extLst>
          </p:cNvPr>
          <p:cNvSpPr/>
          <p:nvPr/>
        </p:nvSpPr>
        <p:spPr>
          <a:xfrm>
            <a:off x="7291721" y="2485509"/>
            <a:ext cx="2381718" cy="2430186"/>
          </a:xfrm>
          <a:prstGeom prst="ellipse">
            <a:avLst/>
          </a:prstGeom>
          <a:solidFill>
            <a:schemeClr val="accent2">
              <a:alpha val="7007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it-IT" b="1" noProof="0" dirty="0"/>
              <a:t>4 von </a:t>
            </a:r>
            <a:r>
              <a:rPr lang="it-IT" b="1" noProof="0" dirty="0" err="1"/>
              <a:t>über</a:t>
            </a:r>
            <a:r>
              <a:rPr lang="it-IT" b="1" noProof="0" dirty="0"/>
              <a:t> 2‘000 </a:t>
            </a:r>
            <a:br>
              <a:rPr lang="it-IT" b="1" noProof="0" dirty="0"/>
            </a:br>
            <a:r>
              <a:rPr lang="it-IT" b="1" noProof="0" dirty="0" err="1"/>
              <a:t>Impulsberater</a:t>
            </a:r>
            <a:r>
              <a:rPr lang="it-IT" b="1" noProof="0" dirty="0"/>
              <a:t>/</a:t>
            </a:r>
            <a:r>
              <a:rPr lang="it-IT" b="1" noProof="0" dirty="0" err="1"/>
              <a:t>innen</a:t>
            </a:r>
            <a:r>
              <a:rPr lang="it-IT" b="1" noProof="0" dirty="0"/>
              <a:t> </a:t>
            </a:r>
            <a:br>
              <a:rPr lang="it-IT" b="1" noProof="0" dirty="0"/>
            </a:br>
            <a:r>
              <a:rPr lang="it-IT" b="1" noProof="0" dirty="0"/>
              <a:t>in </a:t>
            </a:r>
            <a:r>
              <a:rPr lang="it-IT" b="1" noProof="0" dirty="0" err="1"/>
              <a:t>der</a:t>
            </a:r>
            <a:r>
              <a:rPr lang="it-IT" b="1" noProof="0" dirty="0"/>
              <a:t> </a:t>
            </a:r>
            <a:r>
              <a:rPr lang="it-IT" b="1" noProof="0" dirty="0" err="1"/>
              <a:t>Schweiz</a:t>
            </a:r>
            <a:r>
              <a:rPr lang="it-IT" b="1" noProof="0" dirty="0"/>
              <a:t>!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BEBFD44-05CD-F17B-75AB-35F75D504D21}"/>
              </a:ext>
            </a:extLst>
          </p:cNvPr>
          <p:cNvGrpSpPr/>
          <p:nvPr/>
        </p:nvGrpSpPr>
        <p:grpSpPr>
          <a:xfrm>
            <a:off x="6533135" y="1283592"/>
            <a:ext cx="3667321" cy="3983453"/>
            <a:chOff x="6974140" y="1895449"/>
            <a:chExt cx="4104138" cy="4369016"/>
          </a:xfrm>
        </p:grpSpPr>
        <p:pic>
          <p:nvPicPr>
            <p:cNvPr id="12" name="Picture 2" descr="Porträt Moritz Kulawik">
              <a:extLst>
                <a:ext uri="{FF2B5EF4-FFF2-40B4-BE49-F238E27FC236}">
                  <a16:creationId xmlns:a16="http://schemas.microsoft.com/office/drawing/2014/main" id="{734B3B48-36F2-2E1E-C190-E774CDB03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140" y="1898477"/>
              <a:ext cx="2002427" cy="2139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Yvan Ziegler vor Wiese">
              <a:extLst>
                <a:ext uri="{FF2B5EF4-FFF2-40B4-BE49-F238E27FC236}">
                  <a16:creationId xmlns:a16="http://schemas.microsoft.com/office/drawing/2014/main" id="{80B59971-A737-65B1-E054-84760FD77D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86403" y="4119110"/>
              <a:ext cx="2002427" cy="2136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Guillaume Marie dans la chaufferie.">
              <a:extLst>
                <a:ext uri="{FF2B5EF4-FFF2-40B4-BE49-F238E27FC236}">
                  <a16:creationId xmlns:a16="http://schemas.microsoft.com/office/drawing/2014/main" id="{E0BFE85B-B053-FE70-B897-1E4BF787E6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11"/>
            <a:stretch/>
          </p:blipFill>
          <p:spPr bwMode="auto">
            <a:xfrm>
              <a:off x="9075851" y="4127856"/>
              <a:ext cx="2002427" cy="2136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Corina Schick ist Energieberaterin und macht Impulsberatungen für das Programm erneuerbar heizen.">
              <a:extLst>
                <a:ext uri="{FF2B5EF4-FFF2-40B4-BE49-F238E27FC236}">
                  <a16:creationId xmlns:a16="http://schemas.microsoft.com/office/drawing/2014/main" id="{9C132E35-BB83-570B-B93E-54B5B20040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05"/>
            <a:stretch/>
          </p:blipFill>
          <p:spPr bwMode="auto">
            <a:xfrm>
              <a:off x="9075851" y="1895449"/>
              <a:ext cx="2002427" cy="2139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3E46A73-0BEA-8C78-C6A4-F878ABF1F62D}"/>
                </a:ext>
              </a:extLst>
            </p:cNvPr>
            <p:cNvSpPr/>
            <p:nvPr/>
          </p:nvSpPr>
          <p:spPr>
            <a:xfrm>
              <a:off x="7823082" y="2702365"/>
              <a:ext cx="2665406" cy="2665406"/>
            </a:xfrm>
            <a:prstGeom prst="ellipse">
              <a:avLst/>
            </a:prstGeom>
            <a:solidFill>
              <a:schemeClr val="accent6">
                <a:alpha val="7007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it-IT" b="1" noProof="0" dirty="0"/>
                <a:t>4 degli oltre 2000 </a:t>
              </a:r>
              <a:br>
                <a:rPr lang="it-IT" b="1" noProof="0" dirty="0"/>
              </a:br>
              <a:r>
                <a:rPr lang="it-IT" b="1" noProof="0" dirty="0"/>
                <a:t>esperte </a:t>
              </a:r>
              <a:r>
                <a:rPr lang="it-IT" b="1" noProof="0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ed esperti </a:t>
              </a:r>
              <a:br>
                <a:rPr lang="it-IT" b="1" noProof="0" dirty="0"/>
              </a:br>
              <a:r>
                <a:rPr lang="it-IT" b="1" noProof="0" dirty="0"/>
                <a:t>«prima consulenza» </a:t>
              </a:r>
              <a:br>
                <a:rPr lang="it-IT" b="1" noProof="0" dirty="0"/>
              </a:br>
              <a:r>
                <a:rPr lang="it-IT" b="1" noProof="0" dirty="0"/>
                <a:t>in Svizzera!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410A228-9903-1417-5681-D309834660AD}"/>
              </a:ext>
            </a:extLst>
          </p:cNvPr>
          <p:cNvSpPr txBox="1"/>
          <p:nvPr/>
        </p:nvSpPr>
        <p:spPr>
          <a:xfrm>
            <a:off x="1290468" y="5761649"/>
            <a:ext cx="7403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noProof="0" dirty="0">
                <a:solidFill>
                  <a:schemeClr val="accent1"/>
                </a:solidFill>
              </a:rPr>
              <a:t>Trovate le esperte o gli esperti «prima consulenza» nelle vostre vicinanze su </a:t>
            </a:r>
            <a:r>
              <a:rPr lang="it-IT" sz="1400" u="sng" noProof="0" dirty="0" err="1">
                <a:solidFill>
                  <a:schemeClr val="accent1"/>
                </a:solidFill>
              </a:rPr>
              <a:t>www.svizzeraenergia.ch</a:t>
            </a:r>
            <a:r>
              <a:rPr lang="it-IT" sz="1400" u="sng" noProof="0" dirty="0">
                <a:solidFill>
                  <a:schemeClr val="accent1"/>
                </a:solidFill>
              </a:rPr>
              <a:t>/rinnovare/prima-consulenza-</a:t>
            </a:r>
            <a:r>
              <a:rPr lang="it-IT" sz="1400" u="sng" noProof="0" dirty="0" err="1">
                <a:solidFill>
                  <a:schemeClr val="accent1"/>
                </a:solidFill>
              </a:rPr>
              <a:t>calorerinnovabile</a:t>
            </a:r>
            <a:r>
              <a:rPr lang="it-IT" sz="1400" u="sng" noProof="0" dirty="0">
                <a:solidFill>
                  <a:schemeClr val="accent1"/>
                </a:solidFill>
              </a:rPr>
              <a:t>/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FF64EB7-6913-42F1-7096-8245C2938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600" y="5614314"/>
            <a:ext cx="788187" cy="7881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1475015-D85A-1D0D-46CA-37D38DDD7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34" y="1170392"/>
            <a:ext cx="5048772" cy="41831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3D4467A-3E0F-B099-7CC1-DCFB27C3D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5567" y="5601992"/>
            <a:ext cx="888425" cy="8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81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Requisiti legali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79A884-3649-8630-48DB-053349C8C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Quali sono i requisiti legali per la sostituzione del riscaldamento?</a:t>
            </a:r>
          </a:p>
          <a:p>
            <a:endParaRPr lang="it-IT" noProof="0" dirty="0"/>
          </a:p>
          <a:p>
            <a:r>
              <a:rPr lang="it-IT" b="1" noProof="0" dirty="0"/>
              <a:t>Nel vostro Cantone</a:t>
            </a:r>
          </a:p>
          <a:p>
            <a:pPr lvl="1"/>
            <a:r>
              <a:rPr lang="it-IT" noProof="0" dirty="0"/>
              <a:t>...</a:t>
            </a:r>
          </a:p>
          <a:p>
            <a:pPr lvl="1"/>
            <a:r>
              <a:rPr lang="it-IT" noProof="0" dirty="0"/>
              <a:t>...</a:t>
            </a:r>
          </a:p>
          <a:p>
            <a:pPr lvl="1"/>
            <a:endParaRPr lang="it-IT" noProof="0" dirty="0"/>
          </a:p>
          <a:p>
            <a:r>
              <a:rPr lang="it-IT" b="1" noProof="0" dirty="0"/>
              <a:t>Nel vostro Comune</a:t>
            </a:r>
          </a:p>
          <a:p>
            <a:pPr lvl="1"/>
            <a:r>
              <a:rPr lang="it-IT" noProof="0" dirty="0"/>
              <a:t>... </a:t>
            </a:r>
          </a:p>
          <a:p>
            <a:pPr lvl="1"/>
            <a:r>
              <a:rPr lang="it-IT" noProof="0" dirty="0"/>
              <a:t>...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1BF7-BEAF-9744-BCE4-3C68C11381B1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18</a:t>
            </a:fld>
            <a:endParaRPr lang="it-IT" noProof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4B88CEA-B113-BDE5-BC05-6F1478E57F05}"/>
              </a:ext>
            </a:extLst>
          </p:cNvPr>
          <p:cNvSpPr/>
          <p:nvPr/>
        </p:nvSpPr>
        <p:spPr>
          <a:xfrm>
            <a:off x="9408368" y="325927"/>
            <a:ext cx="2376264" cy="8074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1"/>
                </a:solidFill>
              </a:rPr>
              <a:t>Da compilare a cura del Comune.</a:t>
            </a:r>
          </a:p>
        </p:txBody>
      </p:sp>
    </p:spTree>
    <p:extLst>
      <p:ext uri="{BB962C8B-B14F-4D97-AF65-F5344CB8AC3E}">
        <p14:creationId xmlns:p14="http://schemas.microsoft.com/office/powerpoint/2010/main" val="165712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Dove trovo assistenza?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79A884-3649-8630-48DB-053349C8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79" y="1592796"/>
            <a:ext cx="11160684" cy="4584167"/>
          </a:xfrm>
        </p:spPr>
        <p:txBody>
          <a:bodyPr/>
          <a:lstStyle/>
          <a:p>
            <a:r>
              <a:rPr lang="it-IT" sz="2000" b="1" noProof="0" dirty="0"/>
              <a:t>Assistenza tecnica</a:t>
            </a:r>
          </a:p>
          <a:p>
            <a:pPr lvl="1"/>
            <a:r>
              <a:rPr lang="it-IT" sz="2000" noProof="0" dirty="0"/>
              <a:t>A tutte le domande sulla sostituzione del riscaldamento per il vostro edificio rispondono le esperte o gli esperti di prima consulenza «calore rinnovabile»»: </a:t>
            </a:r>
            <a:r>
              <a:rPr lang="it-IT" sz="2000" u="sng" noProof="0" dirty="0" err="1"/>
              <a:t>www.svizzeraenergia.ch</a:t>
            </a:r>
            <a:r>
              <a:rPr lang="it-IT" sz="2000" u="sng" noProof="0" dirty="0"/>
              <a:t>/rinnovare/prima-consulenza-</a:t>
            </a:r>
            <a:r>
              <a:rPr lang="it-IT" sz="2000" u="sng" noProof="0" dirty="0" err="1"/>
              <a:t>calorerinnovabile</a:t>
            </a:r>
            <a:r>
              <a:rPr lang="it-IT" sz="2000" u="sng" noProof="0" dirty="0"/>
              <a:t>/ </a:t>
            </a:r>
          </a:p>
          <a:p>
            <a:pPr lvl="1"/>
            <a:r>
              <a:rPr lang="it-IT" sz="2000" noProof="0" dirty="0"/>
              <a:t>Al termine di questa presentazione potete fissare direttamente sul posto un appuntamento per un colloquio di consulenza individuale.</a:t>
            </a:r>
          </a:p>
          <a:p>
            <a:endParaRPr lang="it-IT" sz="2000" noProof="0" dirty="0"/>
          </a:p>
          <a:p>
            <a:r>
              <a:rPr lang="it-IT" sz="2000" b="1" noProof="0" dirty="0"/>
              <a:t>Sostegno finanziario: incentivi di Cantone e Comune per la sostituzione del riscaldamento</a:t>
            </a:r>
          </a:p>
          <a:p>
            <a:pPr lvl="1"/>
            <a:r>
              <a:rPr lang="it-IT" sz="2000" noProof="0" dirty="0"/>
              <a:t>Panoramica degli incentivi del vostro Cantone e Comune: </a:t>
            </a:r>
            <a:r>
              <a:rPr lang="it-IT" sz="2000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www.franchienergia.ch</a:t>
            </a:r>
            <a:endParaRPr lang="it-IT" sz="2000" noProof="0" dirty="0"/>
          </a:p>
          <a:p>
            <a:pPr lvl="1"/>
            <a:r>
              <a:rPr lang="it-IT" sz="2000" noProof="0" dirty="0">
                <a:highlight>
                  <a:srgbClr val="FFFF00"/>
                </a:highlight>
              </a:rPr>
              <a:t>...</a:t>
            </a:r>
          </a:p>
          <a:p>
            <a:pPr lvl="1"/>
            <a:r>
              <a:rPr lang="it-IT" sz="2000" noProof="0" dirty="0">
                <a:highlight>
                  <a:srgbClr val="FFFF00"/>
                </a:highlight>
              </a:rPr>
              <a:t>...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6D9-1D45-4848-B63C-2C0575362DF2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19</a:t>
            </a:fld>
            <a:endParaRPr lang="it-IT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AEDC0D3-4B2E-FD2C-F563-C5D9D6F07D0A}"/>
              </a:ext>
            </a:extLst>
          </p:cNvPr>
          <p:cNvSpPr txBox="1"/>
          <p:nvPr/>
        </p:nvSpPr>
        <p:spPr>
          <a:xfrm>
            <a:off x="1290468" y="5536111"/>
            <a:ext cx="7403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noProof="0" dirty="0">
                <a:solidFill>
                  <a:schemeClr val="accent1"/>
                </a:solidFill>
              </a:rPr>
              <a:t>Maggiori informazioni su </a:t>
            </a:r>
            <a:r>
              <a:rPr lang="it-IT" sz="1400" u="sng" noProof="0" dirty="0" err="1">
                <a:solidFill>
                  <a:schemeClr val="accent1"/>
                </a:solidFill>
              </a:rPr>
              <a:t>www.ilprogrammaedifici.ch</a:t>
            </a:r>
            <a:endParaRPr lang="it-IT" sz="1400" u="sng" noProof="0" dirty="0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76DC2EC-E648-97E2-1707-A2D19A96B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600" y="5295905"/>
            <a:ext cx="788187" cy="78818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61486E-29A5-2297-616D-0C05261152EE}"/>
              </a:ext>
            </a:extLst>
          </p:cNvPr>
          <p:cNvSpPr/>
          <p:nvPr/>
        </p:nvSpPr>
        <p:spPr>
          <a:xfrm>
            <a:off x="9408368" y="325927"/>
            <a:ext cx="2376264" cy="8074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1"/>
                </a:solidFill>
              </a:rPr>
              <a:t>Da compilare a cura del Comune.</a:t>
            </a:r>
          </a:p>
        </p:txBody>
      </p:sp>
    </p:spTree>
    <p:extLst>
      <p:ext uri="{BB962C8B-B14F-4D97-AF65-F5344CB8AC3E}">
        <p14:creationId xmlns:p14="http://schemas.microsoft.com/office/powerpoint/2010/main" val="102815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">
            <a:extLst>
              <a:ext uri="{FF2B5EF4-FFF2-40B4-BE49-F238E27FC236}">
                <a16:creationId xmlns:a16="http://schemas.microsoft.com/office/drawing/2014/main" id="{1BF92D5D-6D6E-96B9-E289-9462A4494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721" y="2299768"/>
            <a:ext cx="5580342" cy="371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00A5B81E-4524-FFB0-D8F3-564A9DE5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Situazione iniziale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DEFB557-2135-DE60-3558-3AB925B2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it-IT" sz="1800" noProof="0" dirty="0"/>
              <a:t>Raggiungimento degli obiettivi di CO</a:t>
            </a:r>
            <a:r>
              <a:rPr lang="it-IT" sz="1800" baseline="-25000" noProof="0" dirty="0"/>
              <a:t>2</a:t>
            </a:r>
            <a:r>
              <a:rPr lang="it-IT" sz="1800" noProof="0" dirty="0"/>
              <a:t> entro il 2050: </a:t>
            </a:r>
            <a:r>
              <a:rPr lang="it-IT" sz="1800" b="1" noProof="0" dirty="0"/>
              <a:t>zero netto</a:t>
            </a:r>
          </a:p>
          <a:p>
            <a:pPr lvl="1"/>
            <a:r>
              <a:rPr lang="it-IT" sz="1800" noProof="0" dirty="0"/>
              <a:t>Negli edifici residenziali svizzeri restano in totale da sostituire circa </a:t>
            </a:r>
            <a:r>
              <a:rPr lang="it-IT" sz="1800" b="1" noProof="0" dirty="0"/>
              <a:t>1 milione di riscaldamenti fossili ed elettrici.</a:t>
            </a:r>
            <a:r>
              <a:rPr lang="it-IT" sz="1800" noProof="0" dirty="0"/>
              <a:t> </a:t>
            </a:r>
          </a:p>
          <a:p>
            <a:pPr marL="493713" lvl="2" indent="-206375">
              <a:buClr>
                <a:schemeClr val="accent1"/>
              </a:buClr>
              <a:buFont typeface="Systemschrift Normal"/>
              <a:buChar char="&gt;"/>
            </a:pPr>
            <a:r>
              <a:rPr lang="it-IT" sz="1800" noProof="0" dirty="0"/>
              <a:t>Quindi, bisogna convertire alle energie rinnovabili</a:t>
            </a:r>
            <a:br>
              <a:rPr lang="it-IT" sz="1800" noProof="0" dirty="0"/>
            </a:br>
            <a:r>
              <a:rPr lang="it-IT" sz="1800" noProof="0" dirty="0"/>
              <a:t>entro il 2050,</a:t>
            </a:r>
            <a:r>
              <a:rPr lang="it-IT" sz="1800" b="1" noProof="0" dirty="0"/>
              <a:t> 40 000 impianti di riscaldamento</a:t>
            </a:r>
            <a:br>
              <a:rPr lang="it-IT" sz="1800" b="1" noProof="0" dirty="0"/>
            </a:br>
            <a:r>
              <a:rPr lang="it-IT" sz="1800" b="1" noProof="0" dirty="0"/>
              <a:t>all’anno</a:t>
            </a:r>
            <a:r>
              <a:rPr lang="it-IT" sz="1800" noProof="0" dirty="0"/>
              <a:t>.</a:t>
            </a:r>
          </a:p>
          <a:p>
            <a:pPr lvl="1"/>
            <a:r>
              <a:rPr lang="it-IT" sz="1800" noProof="0" dirty="0"/>
              <a:t>Le nuove condizioni del quadro legislative rendono più</a:t>
            </a:r>
            <a:br>
              <a:rPr lang="it-IT" sz="1800" noProof="0" dirty="0"/>
            </a:br>
            <a:r>
              <a:rPr lang="it-IT" sz="1800" noProof="0" dirty="0"/>
              <a:t>complessa la sostituzione 1:1 di un impianto a </a:t>
            </a:r>
            <a:br>
              <a:rPr lang="it-IT" sz="1800" noProof="0" dirty="0"/>
            </a:br>
            <a:r>
              <a:rPr lang="it-IT" sz="1800" noProof="0" dirty="0"/>
              <a:t>combustibili fossili in quasi tutti i Cantoni.</a:t>
            </a:r>
          </a:p>
          <a:p>
            <a:pPr lvl="1"/>
            <a:r>
              <a:rPr lang="it-IT" sz="1800" noProof="0" dirty="0"/>
              <a:t>Ogni scelta di mantenere un riscaldamento </a:t>
            </a:r>
            <a:br>
              <a:rPr lang="it-IT" sz="1800" noProof="0" dirty="0"/>
            </a:br>
            <a:r>
              <a:rPr lang="it-IT" sz="1800" noProof="0" dirty="0"/>
              <a:t>fossile è un’</a:t>
            </a:r>
            <a:r>
              <a:rPr lang="it-IT" sz="1800" b="1" noProof="0" dirty="0"/>
              <a:t>occasione persa</a:t>
            </a:r>
            <a:r>
              <a:rPr lang="it-IT" sz="1800" noProof="0" dirty="0"/>
              <a:t> per i </a:t>
            </a:r>
            <a:br>
              <a:rPr lang="it-IT" sz="1800" noProof="0" dirty="0"/>
            </a:br>
            <a:r>
              <a:rPr lang="it-IT" sz="1800" noProof="0" dirty="0"/>
              <a:t>prossimi 20 anni.</a:t>
            </a:r>
          </a:p>
          <a:p>
            <a:pPr lvl="1"/>
            <a:r>
              <a:rPr lang="it-IT" sz="1800" noProof="0" dirty="0"/>
              <a:t>La nostra generazione è probabilmente l’ultima a poter </a:t>
            </a:r>
            <a:br>
              <a:rPr lang="it-IT" sz="1800" noProof="0" dirty="0"/>
            </a:br>
            <a:r>
              <a:rPr lang="it-IT" sz="1800" noProof="0" dirty="0"/>
              <a:t>ancora agire contro il riscaldamento globale.</a:t>
            </a:r>
          </a:p>
          <a:p>
            <a:pPr lvl="1"/>
            <a:endParaRPr lang="it-IT" sz="1800" noProof="0" dirty="0"/>
          </a:p>
          <a:p>
            <a:pPr lvl="1"/>
            <a:endParaRPr lang="it-IT" sz="1800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1BDFE6-9D3C-4A28-A1D6-B62E72F2C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D3E4-8BA4-F24A-A5BE-D8D29C12D7DD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0555D8-DDB2-F317-B86F-AEFCD95E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5175B-6201-9E97-0BDE-8BF90F07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30704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5">
            <a:extLst>
              <a:ext uri="{FF2B5EF4-FFF2-40B4-BE49-F238E27FC236}">
                <a16:creationId xmlns:a16="http://schemas.microsoft.com/office/drawing/2014/main" id="{69EC912A-C14A-CAFC-7475-ED8D87CCE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7" b="102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31A7E74-E00D-DE1E-E8CA-0355657BF17F}"/>
              </a:ext>
            </a:extLst>
          </p:cNvPr>
          <p:cNvSpPr/>
          <p:nvPr/>
        </p:nvSpPr>
        <p:spPr>
          <a:xfrm>
            <a:off x="863600" y="799164"/>
            <a:ext cx="10642600" cy="55152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600" noProof="0" dirty="0"/>
              <a:t>Pausa</a:t>
            </a:r>
          </a:p>
          <a:p>
            <a:pPr algn="ctr"/>
            <a:endParaRPr lang="it-IT" sz="9600" noProof="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B463D8B-9676-EB2F-3B40-CEC63D5AF260}"/>
              </a:ext>
            </a:extLst>
          </p:cNvPr>
          <p:cNvGrpSpPr/>
          <p:nvPr/>
        </p:nvGrpSpPr>
        <p:grpSpPr>
          <a:xfrm>
            <a:off x="4546789" y="4664339"/>
            <a:ext cx="3338934" cy="1807642"/>
            <a:chOff x="4546789" y="4664339"/>
            <a:chExt cx="3338934" cy="1807642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004C394-BD05-2A7B-652E-395BE3FDBFCE}"/>
                </a:ext>
              </a:extLst>
            </p:cNvPr>
            <p:cNvSpPr txBox="1"/>
            <p:nvPr/>
          </p:nvSpPr>
          <p:spPr>
            <a:xfrm>
              <a:off x="4546789" y="5887206"/>
              <a:ext cx="33389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u="sng" noProof="0" dirty="0" err="1">
                  <a:solidFill>
                    <a:schemeClr val="bg1"/>
                  </a:solidFill>
                </a:rPr>
                <a:t>www.svizzeraenergia.ch</a:t>
              </a:r>
              <a:r>
                <a:rPr lang="it-IT" sz="1600" u="sng" noProof="0" dirty="0">
                  <a:solidFill>
                    <a:schemeClr val="bg1"/>
                  </a:solidFill>
                </a:rPr>
                <a:t>/rinnovare/sostituzione-riscaldamento/</a:t>
              </a:r>
              <a:endParaRPr lang="it-IT" sz="160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F5EACEFD-0B0A-E656-277E-6B4EF4C2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2461" y="4664339"/>
              <a:ext cx="1227588" cy="1222867"/>
            </a:xfrm>
            <a:prstGeom prst="rect">
              <a:avLst/>
            </a:prstGeom>
          </p:spPr>
        </p:pic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14B54E-72E2-E762-BB8B-88B9CBDD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E5E5C-63F9-EE41-A5A8-6D8E916F6C81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015956-EEC4-EA88-E628-8B51E458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8C8E45-1890-1D64-39F3-8DF70B776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20</a:t>
            </a:fld>
            <a:endParaRPr lang="it-IT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B369B31-DA34-4C41-DAF7-84E0BFA8E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997" y="4664338"/>
            <a:ext cx="1243052" cy="12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36E70-7862-D213-AA00-FA3EE205D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8E151-E4DE-C0EE-3341-E1D7FD5E9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952500"/>
            <a:ext cx="10437813" cy="3448607"/>
          </a:xfrm>
        </p:spPr>
        <p:txBody>
          <a:bodyPr/>
          <a:lstStyle/>
          <a:p>
            <a:r>
              <a:rPr lang="it-IT" sz="6600" noProof="0" dirty="0"/>
              <a:t>Sistemi di riscaldamento rinnovabili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3CDD0E-DAAA-6BF3-43AA-FD61AB56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C796-8166-8648-A63C-85AE30DBA9BA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56B8-0FB2-71D5-A74C-1FDE4992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A46E0B-2261-80BB-C298-EF6B85F0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53385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I sistemi di riscaldamento rinnovabili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8988-86D0-CB4C-9685-4D7863829BAD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22</a:t>
            </a:fld>
            <a:endParaRPr lang="it-IT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1DF1F2-DBB4-27C4-7D33-48945A25A0EA}"/>
              </a:ext>
            </a:extLst>
          </p:cNvPr>
          <p:cNvSpPr/>
          <p:nvPr/>
        </p:nvSpPr>
        <p:spPr>
          <a:xfrm>
            <a:off x="720653" y="3048330"/>
            <a:ext cx="786845" cy="695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solidFill>
                <a:schemeClr val="accent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69A34A-51C8-7F8F-67D1-695CC7A09AD8}"/>
              </a:ext>
            </a:extLst>
          </p:cNvPr>
          <p:cNvSpPr/>
          <p:nvPr/>
        </p:nvSpPr>
        <p:spPr>
          <a:xfrm>
            <a:off x="5137158" y="2501812"/>
            <a:ext cx="2911134" cy="29111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Pianificare per </a:t>
            </a:r>
            <a:br>
              <a:rPr lang="it-IT" b="1" noProof="0" dirty="0">
                <a:solidFill>
                  <a:schemeClr val="accent1"/>
                </a:solidFill>
              </a:rPr>
            </a:br>
            <a:r>
              <a:rPr lang="it-IT" b="1" noProof="0" dirty="0">
                <a:solidFill>
                  <a:schemeClr val="accent1"/>
                </a:solidFill>
              </a:rPr>
              <a:t>tempo la sostituzione!</a:t>
            </a:r>
          </a:p>
          <a:p>
            <a:pPr algn="ctr"/>
            <a:endParaRPr lang="it-IT" b="1" noProof="0" dirty="0">
              <a:solidFill>
                <a:schemeClr val="accent1"/>
              </a:solidFill>
            </a:endParaRPr>
          </a:p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Con la prima consulenza</a:t>
            </a:r>
            <a:br>
              <a:rPr lang="it-IT" b="1" noProof="0" dirty="0">
                <a:solidFill>
                  <a:schemeClr val="accent1"/>
                </a:solidFill>
              </a:rPr>
            </a:br>
            <a:r>
              <a:rPr lang="it-IT" b="1" noProof="0" dirty="0">
                <a:solidFill>
                  <a:schemeClr val="accent1"/>
                </a:solidFill>
              </a:rPr>
              <a:t>«calore rinnovabile»</a:t>
            </a:r>
          </a:p>
          <a:p>
            <a:pPr algn="ctr"/>
            <a:endParaRPr lang="it-IT" b="1" noProof="0" dirty="0">
              <a:solidFill>
                <a:schemeClr val="accent1"/>
              </a:solidFill>
            </a:endParaRPr>
          </a:p>
          <a:p>
            <a:pPr algn="ctr"/>
            <a:endParaRPr lang="it-IT" b="1" noProof="0" dirty="0">
              <a:solidFill>
                <a:schemeClr val="accent1"/>
              </a:solidFill>
            </a:endParaRPr>
          </a:p>
          <a:p>
            <a:pPr algn="ctr"/>
            <a:endParaRPr lang="it-IT" b="1" noProof="0" dirty="0">
              <a:solidFill>
                <a:schemeClr val="accent1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57A0FBD-4A4B-0BCD-138C-5A091264752C}"/>
              </a:ext>
            </a:extLst>
          </p:cNvPr>
          <p:cNvSpPr txBox="1">
            <a:spLocks/>
          </p:cNvSpPr>
          <p:nvPr/>
        </p:nvSpPr>
        <p:spPr>
          <a:xfrm>
            <a:off x="3063271" y="3552874"/>
            <a:ext cx="2059573" cy="53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 anchorCtr="0">
            <a:noAutofit/>
          </a:bodyPr>
          <a:lstStyle>
            <a:defPPr>
              <a:defRPr lang="de-DE"/>
            </a:defPPr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Teleriscaldamento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D2F527A-9D7F-3D98-5700-4C18AEC7E124}"/>
              </a:ext>
            </a:extLst>
          </p:cNvPr>
          <p:cNvSpPr/>
          <p:nvPr/>
        </p:nvSpPr>
        <p:spPr>
          <a:xfrm>
            <a:off x="626688" y="1673390"/>
            <a:ext cx="2037312" cy="702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fontAlgn="base">
              <a:spcAft>
                <a:spcPct val="0"/>
              </a:spcAft>
            </a:pPr>
            <a:r>
              <a:rPr lang="it-IT" sz="2000" b="1" noProof="0" dirty="0">
                <a:solidFill>
                  <a:schemeClr val="accent6"/>
                </a:solidFill>
                <a:latin typeface="Arial" panose="020B0604020202020204"/>
                <a:cs typeface="Arial" panose="020B0604020202020204" pitchFamily="34" charset="0"/>
              </a:rPr>
              <a:t>Vecchio sistema di riscaldamento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AE4B01F-2972-6F28-0E4D-8678F36AA5A3}"/>
              </a:ext>
            </a:extLst>
          </p:cNvPr>
          <p:cNvSpPr/>
          <p:nvPr/>
        </p:nvSpPr>
        <p:spPr>
          <a:xfrm>
            <a:off x="3048673" y="1824315"/>
            <a:ext cx="3600000" cy="702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 anchorCtr="0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it-IT" noProof="0" dirty="0">
                <a:solidFill>
                  <a:schemeClr val="accent6"/>
                </a:solidFill>
                <a:latin typeface="Arial" panose="020B0604020202020204"/>
                <a:cs typeface="Arial" panose="020B0604020202020204" pitchFamily="34" charset="0"/>
              </a:rPr>
              <a:t>Riscaldamenti fossili</a:t>
            </a:r>
          </a:p>
          <a:p>
            <a:pPr algn="ctr" fontAlgn="base">
              <a:spcAft>
                <a:spcPct val="0"/>
              </a:spcAft>
            </a:pPr>
            <a:r>
              <a:rPr lang="it-IT" sz="1400" noProof="0" dirty="0">
                <a:solidFill>
                  <a:schemeClr val="accent6"/>
                </a:solidFill>
                <a:cs typeface="Arial" panose="020B0604020202020204" pitchFamily="34" charset="0"/>
              </a:rPr>
              <a:t>Olio o gas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8342C3E-6938-AB05-D3A9-AD5AC6929B20}"/>
              </a:ext>
            </a:extLst>
          </p:cNvPr>
          <p:cNvSpPr/>
          <p:nvPr/>
        </p:nvSpPr>
        <p:spPr>
          <a:xfrm>
            <a:off x="6706484" y="1825753"/>
            <a:ext cx="3600000" cy="702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 anchorCtr="0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it-IT" noProof="0" dirty="0">
                <a:solidFill>
                  <a:schemeClr val="accent6"/>
                </a:solidFill>
                <a:latin typeface="Arial" panose="020B0604020202020204"/>
                <a:cs typeface="Arial" panose="020B0604020202020204" pitchFamily="34" charset="0"/>
              </a:rPr>
              <a:t>Riscaldamenti elettrici diretti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03147A7-F3A9-2976-2D10-1C757C93FFA6}"/>
              </a:ext>
            </a:extLst>
          </p:cNvPr>
          <p:cNvSpPr/>
          <p:nvPr/>
        </p:nvSpPr>
        <p:spPr>
          <a:xfrm>
            <a:off x="626686" y="3950990"/>
            <a:ext cx="1794351" cy="702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it-IT" sz="2000" b="1" noProof="0" dirty="0">
                <a:solidFill>
                  <a:schemeClr val="accent1"/>
                </a:solidFill>
              </a:rPr>
              <a:t>Sistema di riscaldamento rinnovabile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B794933-1DB8-CE39-F536-5BE1864966C9}"/>
              </a:ext>
            </a:extLst>
          </p:cNvPr>
          <p:cNvSpPr/>
          <p:nvPr/>
        </p:nvSpPr>
        <p:spPr>
          <a:xfrm>
            <a:off x="5192823" y="3440155"/>
            <a:ext cx="2874888" cy="702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noProof="0" dirty="0">
              <a:solidFill>
                <a:schemeClr val="accent1"/>
              </a:solidFill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EA88AA7-1197-D1D4-808D-230EF96850EB}"/>
              </a:ext>
            </a:extLst>
          </p:cNvPr>
          <p:cNvSpPr txBox="1">
            <a:spLocks/>
          </p:cNvSpPr>
          <p:nvPr/>
        </p:nvSpPr>
        <p:spPr>
          <a:xfrm>
            <a:off x="3410965" y="4754281"/>
            <a:ext cx="2059573" cy="53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 anchorCtr="0">
            <a:no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15934C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1800" b="1" noProof="0" dirty="0">
                <a:solidFill>
                  <a:schemeClr val="accent1"/>
                </a:solidFill>
              </a:rPr>
              <a:t>Impianti a legna</a:t>
            </a:r>
            <a:endParaRPr lang="it-IT" b="1" noProof="0" dirty="0">
              <a:solidFill>
                <a:schemeClr val="accent1"/>
              </a:solidFill>
            </a:endParaRPr>
          </a:p>
          <a:p>
            <a:pPr algn="l">
              <a:spcAft>
                <a:spcPts val="0"/>
              </a:spcAft>
              <a:buClr>
                <a:schemeClr val="accent1"/>
              </a:buClr>
            </a:pPr>
            <a:r>
              <a:rPr lang="it-IT" sz="1400" noProof="0" dirty="0">
                <a:solidFill>
                  <a:schemeClr val="accent3"/>
                </a:solidFill>
              </a:rPr>
              <a:t>– </a:t>
            </a:r>
            <a:r>
              <a:rPr lang="it-IT" sz="1400" noProof="0" dirty="0">
                <a:solidFill>
                  <a:schemeClr val="accent1"/>
                </a:solidFill>
              </a:rPr>
              <a:t>Pellet</a:t>
            </a:r>
          </a:p>
          <a:p>
            <a:pPr algn="l">
              <a:spcAft>
                <a:spcPts val="0"/>
              </a:spcAft>
              <a:buClr>
                <a:schemeClr val="accent1"/>
              </a:buClr>
            </a:pPr>
            <a:r>
              <a:rPr lang="it-IT" sz="1400" noProof="0" dirty="0">
                <a:solidFill>
                  <a:schemeClr val="accent3"/>
                </a:solidFill>
              </a:rPr>
              <a:t>– </a:t>
            </a:r>
            <a:r>
              <a:rPr lang="it-IT" sz="1400" noProof="0" dirty="0">
                <a:solidFill>
                  <a:schemeClr val="accent1"/>
                </a:solidFill>
              </a:rPr>
              <a:t>Ceppi di legna</a:t>
            </a:r>
            <a:br>
              <a:rPr lang="it-IT" sz="1400" noProof="0" dirty="0">
                <a:solidFill>
                  <a:schemeClr val="accent1"/>
                </a:solidFill>
              </a:rPr>
            </a:br>
            <a:r>
              <a:rPr lang="it-IT" sz="1400" noProof="0" dirty="0">
                <a:solidFill>
                  <a:schemeClr val="accent3"/>
                </a:solidFill>
              </a:rPr>
              <a:t>– </a:t>
            </a:r>
            <a:r>
              <a:rPr lang="it-IT" sz="1400" noProof="0" dirty="0">
                <a:solidFill>
                  <a:schemeClr val="accent1"/>
                </a:solidFill>
              </a:rPr>
              <a:t>Truciolato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0A06D563-F264-7E6A-875E-F4C96D2501B2}"/>
              </a:ext>
            </a:extLst>
          </p:cNvPr>
          <p:cNvSpPr txBox="1">
            <a:spLocks/>
          </p:cNvSpPr>
          <p:nvPr/>
        </p:nvSpPr>
        <p:spPr>
          <a:xfrm>
            <a:off x="5612784" y="5500049"/>
            <a:ext cx="2059573" cy="53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b" anchorCtr="0">
            <a:no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15934C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r>
              <a:rPr lang="it-IT" sz="1400" noProof="0" dirty="0">
                <a:solidFill>
                  <a:schemeClr val="accent1"/>
                </a:solidFill>
              </a:rPr>
              <a:t> Integrazione al riscaldamento con il</a:t>
            </a:r>
            <a:br>
              <a:rPr lang="it-IT" sz="1400" noProof="0" dirty="0">
                <a:solidFill>
                  <a:schemeClr val="accent1"/>
                </a:solidFill>
              </a:rPr>
            </a:br>
            <a:r>
              <a:rPr lang="it-IT" sz="1800" b="1" noProof="0" dirty="0">
                <a:solidFill>
                  <a:schemeClr val="accent1"/>
                </a:solidFill>
              </a:rPr>
              <a:t>termico solare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86AE0718-7F3A-4AC3-7EBC-C3E454AF8204}"/>
              </a:ext>
            </a:extLst>
          </p:cNvPr>
          <p:cNvSpPr txBox="1">
            <a:spLocks/>
          </p:cNvSpPr>
          <p:nvPr/>
        </p:nvSpPr>
        <p:spPr>
          <a:xfrm>
            <a:off x="8136612" y="5412946"/>
            <a:ext cx="2059573" cy="53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 anchorCtr="0">
            <a:no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15934C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r>
              <a:rPr lang="it-IT" sz="1800" b="1" noProof="0" dirty="0">
                <a:solidFill>
                  <a:schemeClr val="accent1"/>
                </a:solidFill>
              </a:rPr>
              <a:t>Pompa di calore</a:t>
            </a:r>
            <a:br>
              <a:rPr lang="it-IT" sz="1800" noProof="0" dirty="0">
                <a:solidFill>
                  <a:schemeClr val="accent1"/>
                </a:solidFill>
              </a:rPr>
            </a:br>
            <a:r>
              <a:rPr lang="it-IT" sz="1400" noProof="0" dirty="0">
                <a:solidFill>
                  <a:schemeClr val="accent1"/>
                </a:solidFill>
              </a:rPr>
              <a:t>Aria/acqua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57290A45-DA82-57F0-D22B-4FBEC00605BD}"/>
              </a:ext>
            </a:extLst>
          </p:cNvPr>
          <p:cNvSpPr txBox="1">
            <a:spLocks/>
          </p:cNvSpPr>
          <p:nvPr/>
        </p:nvSpPr>
        <p:spPr>
          <a:xfrm>
            <a:off x="8230431" y="3546651"/>
            <a:ext cx="2059573" cy="53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 anchorCtr="0">
            <a:no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15934C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r>
              <a:rPr lang="it-IT" sz="1800" b="1" noProof="0" dirty="0">
                <a:solidFill>
                  <a:schemeClr val="accent1"/>
                </a:solidFill>
              </a:rPr>
              <a:t>Pompa di calore</a:t>
            </a:r>
            <a:br>
              <a:rPr lang="it-IT" sz="1800" noProof="0" dirty="0">
                <a:solidFill>
                  <a:schemeClr val="accent1"/>
                </a:solidFill>
              </a:rPr>
            </a:br>
            <a:r>
              <a:rPr lang="it-IT" sz="1400" noProof="0" dirty="0">
                <a:solidFill>
                  <a:schemeClr val="accent1"/>
                </a:solidFill>
              </a:rPr>
              <a:t>Sonda geotermica</a:t>
            </a:r>
          </a:p>
          <a:p>
            <a:r>
              <a:rPr lang="it-IT" sz="1400" noProof="0" dirty="0">
                <a:solidFill>
                  <a:schemeClr val="accent1"/>
                </a:solidFill>
              </a:rPr>
              <a:t>Acqua di falda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90588D-7EF0-1F17-64AA-A9B1C822B3E0}"/>
              </a:ext>
            </a:extLst>
          </p:cNvPr>
          <p:cNvSpPr/>
          <p:nvPr/>
        </p:nvSpPr>
        <p:spPr>
          <a:xfrm>
            <a:off x="5158804" y="2658863"/>
            <a:ext cx="2942925" cy="29429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it-IT" noProof="0" dirty="0">
                <a:solidFill>
                  <a:schemeClr val="accent1"/>
                </a:solidFill>
              </a:rPr>
              <a:t> 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9402F2A2-D91C-5D94-0514-3C6F37906833}"/>
              </a:ext>
            </a:extLst>
          </p:cNvPr>
          <p:cNvCxnSpPr>
            <a:cxnSpLocks/>
          </p:cNvCxnSpPr>
          <p:nvPr/>
        </p:nvCxnSpPr>
        <p:spPr>
          <a:xfrm>
            <a:off x="5470538" y="2237451"/>
            <a:ext cx="341117" cy="325569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C4FB860-5E38-C115-04D2-5CC5C7682F2C}"/>
              </a:ext>
            </a:extLst>
          </p:cNvPr>
          <p:cNvCxnSpPr>
            <a:cxnSpLocks/>
          </p:cNvCxnSpPr>
          <p:nvPr/>
        </p:nvCxnSpPr>
        <p:spPr>
          <a:xfrm flipH="1">
            <a:off x="7425874" y="2237451"/>
            <a:ext cx="341117" cy="325569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C126C6D1-5429-76A9-D18B-6BADD54309E3}"/>
              </a:ext>
            </a:extLst>
          </p:cNvPr>
          <p:cNvSpPr txBox="1">
            <a:spLocks/>
          </p:cNvSpPr>
          <p:nvPr/>
        </p:nvSpPr>
        <p:spPr>
          <a:xfrm>
            <a:off x="8527716" y="4601947"/>
            <a:ext cx="2059573" cy="53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 anchorCtr="0">
            <a:no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15934C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r>
              <a:rPr lang="it-IT" sz="1400" noProof="0" dirty="0">
                <a:solidFill>
                  <a:schemeClr val="accent1"/>
                </a:solidFill>
              </a:rPr>
              <a:t>Approvvigionamento elettrico </a:t>
            </a:r>
            <a:br>
              <a:rPr lang="it-IT" sz="1400" noProof="0" dirty="0">
                <a:solidFill>
                  <a:schemeClr val="accent1"/>
                </a:solidFill>
              </a:rPr>
            </a:br>
            <a:r>
              <a:rPr lang="it-IT" sz="1400" noProof="0" dirty="0">
                <a:solidFill>
                  <a:schemeClr val="accent1"/>
                </a:solidFill>
              </a:rPr>
              <a:t>con sistema fotovoltaico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9BDF87AE-2F67-4065-5909-B6D0E56E4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4861" y="4302062"/>
            <a:ext cx="952500" cy="9525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CC51F7D1-FCCE-0D7A-A1F9-2A9368891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2193" y="5267071"/>
            <a:ext cx="952500" cy="9525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88E1E63B-BCC4-5CC5-78B4-FE2CFC2EE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5424" y="3301823"/>
            <a:ext cx="952500" cy="9525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053A8F8-7EBB-7219-747C-019C5538BE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44758" y="4454153"/>
            <a:ext cx="952500" cy="9525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A2C6C4B-EC6B-442B-E92B-830983CADC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2016" y="3243028"/>
            <a:ext cx="952500" cy="9525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136F396-71D7-D3E9-0BDC-77E57B8957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32252" y="5457698"/>
            <a:ext cx="952500" cy="9525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87BA1A9-AB31-2226-C297-A0221A7E57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13778" y="4305900"/>
            <a:ext cx="1171711" cy="1171711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EAA3733-2630-3004-14C5-1520AD86023F}"/>
              </a:ext>
            </a:extLst>
          </p:cNvPr>
          <p:cNvCxnSpPr>
            <a:cxnSpLocks/>
          </p:cNvCxnSpPr>
          <p:nvPr/>
        </p:nvCxnSpPr>
        <p:spPr>
          <a:xfrm flipH="1" flipV="1">
            <a:off x="9549862" y="4268825"/>
            <a:ext cx="103116" cy="266571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E0EABF7-6709-4E71-BEEB-5CACFD297C21}"/>
              </a:ext>
            </a:extLst>
          </p:cNvPr>
          <p:cNvCxnSpPr>
            <a:cxnSpLocks/>
          </p:cNvCxnSpPr>
          <p:nvPr/>
        </p:nvCxnSpPr>
        <p:spPr>
          <a:xfrm flipH="1">
            <a:off x="9408751" y="5168934"/>
            <a:ext cx="187783" cy="213207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F78550DF-444F-D7A4-A386-CF038B2EA4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8184" y="472899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75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Pompa di calore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5E9C-6DFF-6740-930D-9DD8CBE1B062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23</a:t>
            </a:fld>
            <a:endParaRPr lang="it-IT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64F30AD-AFB0-A1EC-B6AA-3EC7A6A3B732}"/>
              </a:ext>
            </a:extLst>
          </p:cNvPr>
          <p:cNvSpPr txBox="1"/>
          <p:nvPr/>
        </p:nvSpPr>
        <p:spPr>
          <a:xfrm>
            <a:off x="6816080" y="1850444"/>
            <a:ext cx="4768889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Una pompa di calore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PdC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funziona come un frigorifero, ma al contrario: 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mentre il frigorifero sottrae il calore al suo interno e lo rilascia all’esterno, la pompa di calore preleva l’energia dall’aria, dal terreno o dall’acqua e la rilascia alla casa.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>
              <a:solidFill>
                <a:schemeClr val="accent1"/>
              </a:solidFill>
              <a:latin typeface="Arial" panose="020B0604020202020204"/>
            </a:endParaRPr>
          </a:p>
          <a:p>
            <a:pPr lvl="0">
              <a:defRPr/>
            </a:pPr>
            <a:r>
              <a:rPr lang="it-IT" noProof="0" dirty="0">
                <a:solidFill>
                  <a:schemeClr val="accent1"/>
                </a:solidFill>
              </a:rPr>
              <a:t>Funzionamento della pompa di calore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285750" indent="-285750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noProof="0" dirty="0">
                <a:solidFill>
                  <a:schemeClr val="accent1"/>
                </a:solidFill>
                <a:latin typeface="Arial" panose="020B0604020202020204"/>
              </a:rPr>
              <a:t>aria</a:t>
            </a:r>
          </a:p>
          <a:p>
            <a:pPr marL="285750" indent="-285750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noProof="0" dirty="0">
                <a:solidFill>
                  <a:schemeClr val="accent1"/>
                </a:solidFill>
                <a:latin typeface="Arial" panose="020B0604020202020204"/>
              </a:rPr>
              <a:t>sonde geotermiche</a:t>
            </a:r>
          </a:p>
          <a:p>
            <a:pPr marL="285750" indent="-285750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noProof="0" dirty="0">
                <a:solidFill>
                  <a:schemeClr val="accent1"/>
                </a:solidFill>
                <a:latin typeface="Arial" panose="020B0604020202020204"/>
              </a:rPr>
              <a:t>acqua di falda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06CF4DB-8A1E-43B3-6D12-2D0A811B9367}"/>
              </a:ext>
            </a:extLst>
          </p:cNvPr>
          <p:cNvSpPr txBox="1"/>
          <p:nvPr/>
        </p:nvSpPr>
        <p:spPr>
          <a:xfrm>
            <a:off x="1162811" y="5792119"/>
            <a:ext cx="7403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noProof="0" dirty="0">
                <a:solidFill>
                  <a:schemeClr val="accent1"/>
                </a:solidFill>
              </a:rPr>
              <a:t>Altre informazioni su </a:t>
            </a:r>
            <a:r>
              <a:rPr lang="it-IT" sz="1400" noProof="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www.svizzeraenergia.ch/rinnovare/sostituzione-riscaldamento/</a:t>
            </a:r>
            <a:endParaRPr lang="it-IT" sz="1400" noProof="0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413ED0-D527-59BA-318D-4F1730B0F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943" y="5551913"/>
            <a:ext cx="788187" cy="7881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1598E4-8371-CD91-44F2-BFE8878350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9925" r="11439"/>
          <a:stretch/>
        </p:blipFill>
        <p:spPr>
          <a:xfrm>
            <a:off x="335360" y="1412776"/>
            <a:ext cx="5998068" cy="417646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8A2160B-8B59-8A8E-93A3-F7D24D0D7763}"/>
              </a:ext>
            </a:extLst>
          </p:cNvPr>
          <p:cNvSpPr txBox="1"/>
          <p:nvPr/>
        </p:nvSpPr>
        <p:spPr>
          <a:xfrm>
            <a:off x="2495600" y="1484784"/>
            <a:ext cx="1000274" cy="25667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it-IT" sz="1200" noProof="0" dirty="0">
                <a:solidFill>
                  <a:srgbClr val="FFD970"/>
                </a:solidFill>
              </a:rPr>
              <a:t>ENERGIA ELETTRICA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7B0DEAF-7DDE-A92A-18BB-A095B6AB949B}"/>
              </a:ext>
            </a:extLst>
          </p:cNvPr>
          <p:cNvSpPr txBox="1"/>
          <p:nvPr/>
        </p:nvSpPr>
        <p:spPr>
          <a:xfrm>
            <a:off x="678042" y="1844824"/>
            <a:ext cx="1318580" cy="36004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it-IT" sz="1200" noProof="0" dirty="0">
                <a:solidFill>
                  <a:srgbClr val="758D7B"/>
                </a:solidFill>
              </a:rPr>
              <a:t>CALORE</a:t>
            </a:r>
            <a:br>
              <a:rPr lang="it-IT" sz="1200" noProof="0" dirty="0">
                <a:solidFill>
                  <a:srgbClr val="758D7B"/>
                </a:solidFill>
              </a:rPr>
            </a:br>
            <a:r>
              <a:rPr lang="it-IT" sz="1200" noProof="0" dirty="0">
                <a:solidFill>
                  <a:srgbClr val="758D7B"/>
                </a:solidFill>
              </a:rPr>
              <a:t>AMBIENTALE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EE4BC71-CEEA-B5DA-0311-407BEAC31F72}"/>
              </a:ext>
            </a:extLst>
          </p:cNvPr>
          <p:cNvSpPr txBox="1"/>
          <p:nvPr/>
        </p:nvSpPr>
        <p:spPr>
          <a:xfrm>
            <a:off x="4223792" y="2996952"/>
            <a:ext cx="2376264" cy="43204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it-IT" sz="1200" noProof="0" dirty="0">
                <a:solidFill>
                  <a:srgbClr val="B8ADA8"/>
                </a:solidFill>
              </a:rPr>
              <a:t>CALORE PER RISCALDAMENTO</a:t>
            </a:r>
            <a:br>
              <a:rPr lang="it-IT" sz="1200" noProof="0" dirty="0">
                <a:solidFill>
                  <a:srgbClr val="B8ADA8"/>
                </a:solidFill>
              </a:rPr>
            </a:br>
            <a:r>
              <a:rPr lang="it-IT" sz="1200" noProof="0" dirty="0">
                <a:solidFill>
                  <a:srgbClr val="B8ADA8"/>
                </a:solidFill>
              </a:rPr>
              <a:t>E ACQUA CALDA</a:t>
            </a:r>
          </a:p>
        </p:txBody>
      </p:sp>
    </p:spTree>
    <p:extLst>
      <p:ext uri="{BB962C8B-B14F-4D97-AF65-F5344CB8AC3E}">
        <p14:creationId xmlns:p14="http://schemas.microsoft.com/office/powerpoint/2010/main" val="595564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Pompa di calore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80E8F-E760-6748-BD8D-1185FBF00EEC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24</a:t>
            </a:fld>
            <a:endParaRPr lang="it-IT" noProof="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0E839E-E139-A9E7-124B-2BF716C446BF}"/>
              </a:ext>
            </a:extLst>
          </p:cNvPr>
          <p:cNvSpPr txBox="1"/>
          <p:nvPr/>
        </p:nvSpPr>
        <p:spPr>
          <a:xfrm>
            <a:off x="1595478" y="2712979"/>
            <a:ext cx="237447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30188" indent="-230188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 marL="182563" indent="-182563"/>
            <a:r>
              <a:rPr lang="it-IT" noProof="0" dirty="0"/>
              <a:t>Pompa di calore aria/acqua</a:t>
            </a:r>
          </a:p>
          <a:p>
            <a:pPr marL="182563" indent="-182563"/>
            <a:r>
              <a:rPr lang="it-IT" noProof="0" dirty="0"/>
              <a:t>Pompa di calore geotermica</a:t>
            </a:r>
          </a:p>
          <a:p>
            <a:pPr marL="182563" indent="-182563"/>
            <a:r>
              <a:rPr lang="it-IT" noProof="0" dirty="0"/>
              <a:t>Pompa di calore ad acqua di falda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119EA41-EBEA-43E5-DEC7-35E377ECB121}"/>
              </a:ext>
            </a:extLst>
          </p:cNvPr>
          <p:cNvSpPr txBox="1"/>
          <p:nvPr/>
        </p:nvSpPr>
        <p:spPr>
          <a:xfrm>
            <a:off x="4164943" y="2712979"/>
            <a:ext cx="237447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30188" indent="-230188">
              <a:spcAft>
                <a:spcPts val="40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 marL="182563" indent="-182563">
              <a:spcAft>
                <a:spcPts val="0"/>
              </a:spcAft>
            </a:pPr>
            <a:r>
              <a:rPr lang="it-IT" noProof="0" dirty="0"/>
              <a:t>Costi energetici più bassi rispetto a olio combustibile e gas naturale</a:t>
            </a:r>
          </a:p>
          <a:p>
            <a:pPr marL="182563" indent="-182563">
              <a:spcAft>
                <a:spcPts val="0"/>
              </a:spcAft>
            </a:pPr>
            <a:r>
              <a:rPr lang="it-IT" noProof="0" dirty="0"/>
              <a:t>CO</a:t>
            </a:r>
            <a:r>
              <a:rPr lang="it-IT" baseline="-25000" noProof="0" dirty="0"/>
              <a:t>2</a:t>
            </a:r>
            <a:r>
              <a:rPr lang="it-IT" noProof="0" dirty="0"/>
              <a:t> neutrale (in base al mix elettrico)</a:t>
            </a:r>
          </a:p>
          <a:p>
            <a:pPr marL="182563" indent="-182563">
              <a:spcAft>
                <a:spcPts val="0"/>
              </a:spcAft>
            </a:pPr>
            <a:r>
              <a:rPr lang="it-IT" noProof="0" dirty="0"/>
              <a:t>Esercizio più semplice e conveniente</a:t>
            </a:r>
          </a:p>
          <a:p>
            <a:pPr marL="182563" indent="-182563">
              <a:spcAft>
                <a:spcPts val="0"/>
              </a:spcAft>
            </a:pPr>
            <a:r>
              <a:rPr lang="it-IT" noProof="0" dirty="0"/>
              <a:t>Serve meno spazio</a:t>
            </a:r>
          </a:p>
          <a:p>
            <a:pPr marL="182563" indent="-182563">
              <a:spcAft>
                <a:spcPts val="0"/>
              </a:spcAft>
            </a:pPr>
            <a:r>
              <a:rPr lang="it-IT" noProof="0" dirty="0"/>
              <a:t>Sonde geotermiche: possibile il </a:t>
            </a:r>
            <a:r>
              <a:rPr lang="it-IT" noProof="0" dirty="0" err="1"/>
              <a:t>GeoCooling</a:t>
            </a:r>
            <a:r>
              <a:rPr lang="it-IT" noProof="0" dirty="0"/>
              <a:t> (raffreddamento dolce)</a:t>
            </a:r>
          </a:p>
          <a:p>
            <a:pPr marL="182563" indent="-182563">
              <a:spcAft>
                <a:spcPts val="0"/>
              </a:spcAft>
            </a:pPr>
            <a:r>
              <a:rPr lang="it-IT" noProof="0" dirty="0"/>
              <a:t>Nessuna tassa sul CO</a:t>
            </a:r>
            <a:r>
              <a:rPr lang="it-IT" baseline="-25000" noProof="0" dirty="0"/>
              <a:t>2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A1D2850-1348-D4C6-9770-3BC0AC30CFCC}"/>
              </a:ext>
            </a:extLst>
          </p:cNvPr>
          <p:cNvSpPr txBox="1"/>
          <p:nvPr/>
        </p:nvSpPr>
        <p:spPr>
          <a:xfrm>
            <a:off x="6734407" y="2712979"/>
            <a:ext cx="237447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30188" indent="-230188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 marL="182563" indent="-182563"/>
            <a:r>
              <a:rPr lang="it-IT" noProof="0" dirty="0"/>
              <a:t>Costi d’investimento*</a:t>
            </a:r>
          </a:p>
          <a:p>
            <a:pPr marL="182563" indent="-182563"/>
            <a:r>
              <a:rPr lang="it-IT" noProof="0" dirty="0"/>
              <a:t>Serve un’autorizzazione</a:t>
            </a:r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>
              <a:buNone/>
            </a:pPr>
            <a:r>
              <a:rPr lang="it-IT" b="1" noProof="0" dirty="0"/>
              <a:t>*	Importante! </a:t>
            </a:r>
            <a:r>
              <a:rPr lang="it-IT" noProof="0" dirty="0"/>
              <a:t>sfruttare le diverse possibilità di finanziamento e gli incentivi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FFD70BE-0912-62E8-545F-3F6402E2363F}"/>
              </a:ext>
            </a:extLst>
          </p:cNvPr>
          <p:cNvSpPr txBox="1"/>
          <p:nvPr/>
        </p:nvSpPr>
        <p:spPr>
          <a:xfrm>
            <a:off x="9303871" y="2712979"/>
            <a:ext cx="2372192" cy="1554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30188" indent="-230188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 marL="182563" indent="-182563">
              <a:lnSpc>
                <a:spcPts val="1960"/>
              </a:lnSpc>
            </a:pPr>
            <a:r>
              <a:rPr lang="it-IT" noProof="0" dirty="0"/>
              <a:t>Energia solare / fotovoltaico (la </a:t>
            </a:r>
            <a:r>
              <a:rPr lang="it-IT" noProof="0" dirty="0" err="1"/>
              <a:t>PdC</a:t>
            </a:r>
            <a:r>
              <a:rPr lang="it-IT" noProof="0" dirty="0"/>
              <a:t> aumenta il consumo proprio)</a:t>
            </a:r>
          </a:p>
          <a:p>
            <a:pPr marL="182563" indent="-182563">
              <a:lnSpc>
                <a:spcPts val="1960"/>
              </a:lnSpc>
            </a:pPr>
            <a:r>
              <a:rPr lang="it-IT" noProof="0" dirty="0"/>
              <a:t>Collettori solari termici (anche per la rigenerazione delle sonde geotermiche)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2203A71-6D5D-4352-46A1-41182491B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649" y="1694561"/>
            <a:ext cx="952500" cy="952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23C481B-53EC-8114-DDE7-F2BC16168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649" y="2603234"/>
            <a:ext cx="952500" cy="9525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839FE0D1-A98D-980C-8413-7B26D56A52EF}"/>
              </a:ext>
            </a:extLst>
          </p:cNvPr>
          <p:cNvSpPr/>
          <p:nvPr/>
        </p:nvSpPr>
        <p:spPr>
          <a:xfrm>
            <a:off x="1595479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Sistema di riscaldamento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04686B3-93AA-51F5-3969-6CBA93CF0A7D}"/>
              </a:ext>
            </a:extLst>
          </p:cNvPr>
          <p:cNvSpPr/>
          <p:nvPr/>
        </p:nvSpPr>
        <p:spPr>
          <a:xfrm>
            <a:off x="4164943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Vantaggi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2FA6117-9B36-4BB9-453F-D5FF11C79B81}"/>
              </a:ext>
            </a:extLst>
          </p:cNvPr>
          <p:cNvSpPr/>
          <p:nvPr/>
        </p:nvSpPr>
        <p:spPr>
          <a:xfrm>
            <a:off x="6734407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Svantaggi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E04EDFB-3209-CAC9-B104-342C274B38E0}"/>
              </a:ext>
            </a:extLst>
          </p:cNvPr>
          <p:cNvSpPr/>
          <p:nvPr/>
        </p:nvSpPr>
        <p:spPr>
          <a:xfrm>
            <a:off x="9303871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Combinazioni</a:t>
            </a:r>
          </a:p>
        </p:txBody>
      </p:sp>
    </p:spTree>
    <p:extLst>
      <p:ext uri="{BB962C8B-B14F-4D97-AF65-F5344CB8AC3E}">
        <p14:creationId xmlns:p14="http://schemas.microsoft.com/office/powerpoint/2010/main" val="308168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Pompa di calore ad aria installata all’esterno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1747-BDA7-4D44-8A2A-DAF424596E62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25</a:t>
            </a:fld>
            <a:endParaRPr lang="it-IT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9DBCE9-9346-4BDD-A3C8-4F308FE0946D}"/>
              </a:ext>
            </a:extLst>
          </p:cNvPr>
          <p:cNvSpPr txBox="1"/>
          <p:nvPr/>
        </p:nvSpPr>
        <p:spPr>
          <a:xfrm>
            <a:off x="9011768" y="1099149"/>
            <a:ext cx="266429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563" lvl="0" indent="-182563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sz="1400" noProof="0" dirty="0">
                <a:solidFill>
                  <a:schemeClr val="accent1"/>
                </a:solidFill>
              </a:rPr>
              <a:t>La soluzione di riscaldamento rinnovabile più diffusa</a:t>
            </a:r>
          </a:p>
          <a:p>
            <a:pPr marL="182563" lvl="0" indent="-182563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sz="1400" noProof="0" dirty="0">
                <a:solidFill>
                  <a:schemeClr val="accent1"/>
                </a:solidFill>
              </a:rPr>
              <a:t>Nessun requisito riguardante la protezione delle acque</a:t>
            </a:r>
          </a:p>
          <a:p>
            <a:pPr marL="182563" lvl="0" indent="-182563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sz="1400" noProof="0" dirty="0">
                <a:solidFill>
                  <a:schemeClr val="accent1"/>
                </a:solidFill>
              </a:rPr>
              <a:t>Permesso di costruire per la </a:t>
            </a:r>
            <a:r>
              <a:rPr lang="it-IT" sz="1400" noProof="0" dirty="0" err="1">
                <a:solidFill>
                  <a:schemeClr val="accent1"/>
                </a:solidFill>
              </a:rPr>
              <a:t>PdC</a:t>
            </a:r>
            <a:r>
              <a:rPr lang="it-IT" sz="1400" noProof="0" dirty="0">
                <a:solidFill>
                  <a:schemeClr val="accent1"/>
                </a:solidFill>
              </a:rPr>
              <a:t> nell’area esterna e l’apparecchio split</a:t>
            </a:r>
          </a:p>
          <a:p>
            <a:pPr marL="182563" lvl="0" indent="-182563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sz="1400" noProof="0" dirty="0">
                <a:solidFill>
                  <a:schemeClr val="accent1"/>
                </a:solidFill>
              </a:rPr>
              <a:t>Serve un attestato di protezione fonica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621C726B-05BD-D89E-25F3-F72838386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84"/>
          <a:stretch/>
        </p:blipFill>
        <p:spPr>
          <a:xfrm>
            <a:off x="515379" y="1099149"/>
            <a:ext cx="8345927" cy="510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66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Pompa di calore ad aria installata all’interno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E7CA-8A4F-024C-A486-E6BDF14AF29F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26</a:t>
            </a:fld>
            <a:endParaRPr lang="it-IT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9DBCE9-9346-4BDD-A3C8-4F308FE0946D}"/>
              </a:ext>
            </a:extLst>
          </p:cNvPr>
          <p:cNvSpPr txBox="1"/>
          <p:nvPr/>
        </p:nvSpPr>
        <p:spPr>
          <a:xfrm>
            <a:off x="9011768" y="1099149"/>
            <a:ext cx="266429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563" indent="-182563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sz="1400" noProof="0" dirty="0">
                <a:solidFill>
                  <a:schemeClr val="accent1"/>
                </a:solidFill>
              </a:rPr>
              <a:t>Nessun requisito riguardante la protezione delle acque</a:t>
            </a:r>
          </a:p>
          <a:p>
            <a:pPr marL="182563" indent="-182563">
              <a:buClr>
                <a:schemeClr val="accent3"/>
              </a:buClr>
              <a:buFont typeface="Symbol" pitchFamily="2" charset="2"/>
              <a:buChar char="-"/>
              <a:defRPr/>
            </a:pPr>
            <a:r>
              <a:rPr lang="it-IT" sz="1400" noProof="0" dirty="0">
                <a:solidFill>
                  <a:schemeClr val="accent1"/>
                </a:solidFill>
              </a:rPr>
              <a:t>Nessun permesso di costruire per la </a:t>
            </a:r>
            <a:r>
              <a:rPr lang="it-IT" sz="1400" noProof="0" dirty="0" err="1">
                <a:solidFill>
                  <a:schemeClr val="accent1"/>
                </a:solidFill>
              </a:rPr>
              <a:t>PdC</a:t>
            </a:r>
            <a:r>
              <a:rPr lang="it-IT" sz="1400" noProof="0" dirty="0">
                <a:solidFill>
                  <a:schemeClr val="accent1"/>
                </a:solidFill>
              </a:rPr>
              <a:t> installata all’interno</a:t>
            </a:r>
          </a:p>
        </p:txBody>
      </p:sp>
      <p:pic>
        <p:nvPicPr>
          <p:cNvPr id="11" name="Inhaltsplatzhalter 3">
            <a:extLst>
              <a:ext uri="{FF2B5EF4-FFF2-40B4-BE49-F238E27FC236}">
                <a16:creationId xmlns:a16="http://schemas.microsoft.com/office/drawing/2014/main" id="{BF2F365D-49EF-9354-3CAB-2D8E0989D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41" r="3563" b="652"/>
          <a:stretch/>
        </p:blipFill>
        <p:spPr>
          <a:xfrm>
            <a:off x="515379" y="1099149"/>
            <a:ext cx="8345927" cy="510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4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Pompa di calore ad aria Split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C2B2-D36E-9745-93AE-4887309CAF32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27</a:t>
            </a:fld>
            <a:endParaRPr lang="it-IT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9DBCE9-9346-4BDD-A3C8-4F308FE0946D}"/>
              </a:ext>
            </a:extLst>
          </p:cNvPr>
          <p:cNvSpPr txBox="1"/>
          <p:nvPr/>
        </p:nvSpPr>
        <p:spPr>
          <a:xfrm>
            <a:off x="9011768" y="1099149"/>
            <a:ext cx="26642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lvl="0" indent="-182563"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Utilizzo diffuso e affermato</a:t>
            </a:r>
          </a:p>
          <a:p>
            <a:r>
              <a:rPr lang="it-IT" noProof="0" dirty="0"/>
              <a:t>Serve perlopiù il permesso di costruire per la </a:t>
            </a:r>
            <a:r>
              <a:rPr lang="it-IT" noProof="0" dirty="0" err="1"/>
              <a:t>PdC</a:t>
            </a:r>
            <a:r>
              <a:rPr lang="it-IT" noProof="0" dirty="0"/>
              <a:t> nell’area esterna e lo split</a:t>
            </a:r>
          </a:p>
          <a:p>
            <a:r>
              <a:rPr lang="it-IT" noProof="0" dirty="0"/>
              <a:t>Modulo </a:t>
            </a:r>
            <a:r>
              <a:rPr lang="it-IT" noProof="0" dirty="0" err="1"/>
              <a:t>Cercle</a:t>
            </a:r>
            <a:r>
              <a:rPr lang="it-IT" noProof="0" dirty="0"/>
              <a:t> </a:t>
            </a:r>
            <a:r>
              <a:rPr lang="it-IT" noProof="0" dirty="0" err="1"/>
              <a:t>Bruit</a:t>
            </a:r>
            <a:r>
              <a:rPr lang="it-IT" noProof="0" dirty="0"/>
              <a:t> (attestato di protezione fonica)</a:t>
            </a:r>
          </a:p>
        </p:txBody>
      </p:sp>
      <p:pic>
        <p:nvPicPr>
          <p:cNvPr id="10" name="Inhaltsplatzhalter 3">
            <a:extLst>
              <a:ext uri="{FF2B5EF4-FFF2-40B4-BE49-F238E27FC236}">
                <a16:creationId xmlns:a16="http://schemas.microsoft.com/office/drawing/2014/main" id="{CC938D20-E7DA-9229-85D9-E001510BD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524" b="1318"/>
          <a:stretch/>
        </p:blipFill>
        <p:spPr>
          <a:xfrm>
            <a:off x="515379" y="1099149"/>
            <a:ext cx="8345332" cy="50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14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Pompa di calore geotermica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D630-BCAD-7146-8B9C-30584D327CBA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28</a:t>
            </a:fld>
            <a:endParaRPr lang="it-IT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9DBCE9-9346-4BDD-A3C8-4F308FE0946D}"/>
              </a:ext>
            </a:extLst>
          </p:cNvPr>
          <p:cNvSpPr txBox="1"/>
          <p:nvPr/>
        </p:nvSpPr>
        <p:spPr>
          <a:xfrm>
            <a:off x="9011768" y="1099149"/>
            <a:ext cx="266429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Elevato grado di efficienza</a:t>
            </a:r>
          </a:p>
          <a:p>
            <a:r>
              <a:rPr lang="it-IT" noProof="0" dirty="0"/>
              <a:t>Bassi costi d’esercizio</a:t>
            </a:r>
          </a:p>
          <a:p>
            <a:r>
              <a:rPr lang="it-IT" noProof="0" dirty="0"/>
              <a:t>Possibile il </a:t>
            </a:r>
            <a:r>
              <a:rPr lang="it-IT" noProof="0" dirty="0" err="1"/>
              <a:t>GeoCooling</a:t>
            </a:r>
            <a:r>
              <a:rPr lang="it-IT" noProof="0" dirty="0"/>
              <a:t> (raffreddamento passivo senza macchina)</a:t>
            </a:r>
          </a:p>
          <a:p>
            <a:r>
              <a:rPr lang="it-IT" noProof="0" dirty="0"/>
              <a:t>Autorizzazione obbligatoria per le sonde geotermiche</a:t>
            </a:r>
          </a:p>
          <a:p>
            <a:r>
              <a:rPr lang="it-IT" noProof="0" dirty="0"/>
              <a:t>Non è realizzabile ovunque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4D3CC29-F7A1-ECDE-761E-1DB301ECD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974" b="1189"/>
          <a:stretch/>
        </p:blipFill>
        <p:spPr>
          <a:xfrm>
            <a:off x="515379" y="1099149"/>
            <a:ext cx="8345331" cy="50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04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Pompa di calore ad acqua di falda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C8BB2-3260-C848-82DD-6F11FF95E7D9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29</a:t>
            </a:fld>
            <a:endParaRPr lang="it-IT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9DBCE9-9346-4BDD-A3C8-4F308FE0946D}"/>
              </a:ext>
            </a:extLst>
          </p:cNvPr>
          <p:cNvSpPr txBox="1"/>
          <p:nvPr/>
        </p:nvSpPr>
        <p:spPr>
          <a:xfrm>
            <a:off x="8366760" y="1099149"/>
            <a:ext cx="330930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Deve esistere una falda acquifera utilizzabile</a:t>
            </a:r>
          </a:p>
          <a:p>
            <a:r>
              <a:rPr lang="it-IT" noProof="0" dirty="0"/>
              <a:t>Particolarmente adatta per le grandi case plurifamiliari e le aree</a:t>
            </a:r>
          </a:p>
          <a:p>
            <a:r>
              <a:rPr lang="it-IT" noProof="0" dirty="0"/>
              <a:t>Elevato grado di efficienza</a:t>
            </a:r>
          </a:p>
          <a:p>
            <a:r>
              <a:rPr lang="it-IT" noProof="0" dirty="0"/>
              <a:t>Bassi costi d’esercizio</a:t>
            </a:r>
          </a:p>
          <a:p>
            <a:r>
              <a:rPr lang="it-IT" noProof="0" dirty="0"/>
              <a:t>Autorizzazione obbligatoria</a:t>
            </a:r>
          </a:p>
          <a:p>
            <a:r>
              <a:rPr lang="it-IT" noProof="0" dirty="0"/>
              <a:t>Serve un test di pompaggio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EA1FB6-514A-8486-896F-C5AA35955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79" y="1065663"/>
            <a:ext cx="7667977" cy="51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1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629C1-BB18-7817-08F1-57C33C4EE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952500"/>
            <a:ext cx="10437813" cy="3448607"/>
          </a:xfrm>
        </p:spPr>
        <p:txBody>
          <a:bodyPr/>
          <a:lstStyle/>
          <a:p>
            <a:r>
              <a:rPr lang="it-IT" sz="6600" noProof="0" dirty="0" err="1"/>
              <a:t>SvizzeraEnergia</a:t>
            </a:r>
            <a:r>
              <a:rPr lang="it-IT" sz="6600" noProof="0" dirty="0"/>
              <a:t> e </a:t>
            </a:r>
            <a:br>
              <a:rPr lang="it-IT" sz="6600" noProof="0" dirty="0"/>
            </a:br>
            <a:r>
              <a:rPr lang="it-IT" sz="6600" noProof="0" dirty="0"/>
              <a:t>«calore rinnovabile»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8E4061-8E58-A51C-500F-751812F1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DD64A-A8DA-5648-801A-AB0DD7243519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24B53A-85FE-819A-56A0-ADCE9E2E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4C8016-66B1-4F8F-5203-7C229763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63100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4820C-11B5-4A91-87C9-FEFFB0E63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761B3-4290-484C-3BF2-97CEA385E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Riscaldamenti a legna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A773CA-953A-B5A9-E2C2-BD3591F1D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0BB-6C0A-7C44-88B1-C8A3115D00A6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D008E7-41F0-B85A-B53A-3CFD9E7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F8593A-D421-DE6A-0EF9-F921BE69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30</a:t>
            </a:fld>
            <a:endParaRPr lang="it-IT" noProof="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C026322-9301-F8BE-9806-698682D21DD0}"/>
              </a:ext>
            </a:extLst>
          </p:cNvPr>
          <p:cNvSpPr txBox="1"/>
          <p:nvPr/>
        </p:nvSpPr>
        <p:spPr>
          <a:xfrm>
            <a:off x="1595478" y="2712979"/>
            <a:ext cx="2374478" cy="7461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>
              <a:lnSpc>
                <a:spcPts val="1960"/>
              </a:lnSpc>
            </a:pPr>
            <a:r>
              <a:rPr lang="it-IT" noProof="0" dirty="0"/>
              <a:t>Pellet</a:t>
            </a:r>
          </a:p>
          <a:p>
            <a:pPr>
              <a:lnSpc>
                <a:spcPts val="1960"/>
              </a:lnSpc>
            </a:pPr>
            <a:r>
              <a:rPr lang="it-IT" noProof="0" dirty="0"/>
              <a:t>Ceppi di legna</a:t>
            </a:r>
          </a:p>
          <a:p>
            <a:pPr>
              <a:lnSpc>
                <a:spcPts val="1960"/>
              </a:lnSpc>
            </a:pPr>
            <a:r>
              <a:rPr lang="it-IT" noProof="0" dirty="0"/>
              <a:t>Truciolato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516C921-B4D1-CAA3-95C8-DEA0B1AF2029}"/>
              </a:ext>
            </a:extLst>
          </p:cNvPr>
          <p:cNvSpPr txBox="1"/>
          <p:nvPr/>
        </p:nvSpPr>
        <p:spPr>
          <a:xfrm>
            <a:off x="4164943" y="2712979"/>
            <a:ext cx="237447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30188" indent="-230188">
              <a:spcAft>
                <a:spcPts val="40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 marL="182563" indent="-182563">
              <a:spcAft>
                <a:spcPts val="0"/>
              </a:spcAft>
            </a:pPr>
            <a:r>
              <a:rPr lang="it-IT" noProof="0" dirty="0"/>
              <a:t>Costi energetici più bassi rispetto a olio combustibile e gas naturale</a:t>
            </a:r>
          </a:p>
          <a:p>
            <a:pPr marL="182563" indent="-182563">
              <a:spcAft>
                <a:spcPts val="0"/>
              </a:spcAft>
            </a:pPr>
            <a:r>
              <a:rPr lang="it-IT" noProof="0" dirty="0"/>
              <a:t>CO</a:t>
            </a:r>
            <a:r>
              <a:rPr lang="it-IT" baseline="-25000" noProof="0" dirty="0"/>
              <a:t>2</a:t>
            </a:r>
            <a:r>
              <a:rPr lang="it-IT" noProof="0" dirty="0"/>
              <a:t> neutrale, rinnovabile e locale</a:t>
            </a:r>
          </a:p>
          <a:p>
            <a:pPr marL="182563" indent="-182563">
              <a:spcAft>
                <a:spcPts val="0"/>
              </a:spcAft>
            </a:pPr>
            <a:r>
              <a:rPr lang="it-IT" noProof="0" dirty="0"/>
              <a:t>I riscaldamenti a pellet sono totalmente automatici. I costi d’esercizio sono ridotti </a:t>
            </a:r>
          </a:p>
          <a:p>
            <a:pPr marL="182563" indent="-182563">
              <a:spcAft>
                <a:spcPts val="0"/>
              </a:spcAft>
            </a:pPr>
            <a:r>
              <a:rPr lang="it-IT" noProof="0" dirty="0"/>
              <a:t>Solitamente per creare il silo del pellet è sufficiente la cisterna esistente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37D4D5-EEE5-1BAF-213A-561ED8075961}"/>
              </a:ext>
            </a:extLst>
          </p:cNvPr>
          <p:cNvSpPr txBox="1"/>
          <p:nvPr/>
        </p:nvSpPr>
        <p:spPr>
          <a:xfrm>
            <a:off x="6734407" y="2712979"/>
            <a:ext cx="237447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30188" indent="-230188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 marL="182563" indent="-182563"/>
            <a:r>
              <a:rPr lang="it-IT" noProof="0" dirty="0"/>
              <a:t>Serve spazio per stoccare il combustibile</a:t>
            </a:r>
          </a:p>
          <a:p>
            <a:pPr marL="182563" indent="-182563"/>
            <a:r>
              <a:rPr lang="it-IT" noProof="0" dirty="0"/>
              <a:t>Costi d’investimento*</a:t>
            </a:r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/>
            <a:endParaRPr lang="it-IT" noProof="0" dirty="0"/>
          </a:p>
          <a:p>
            <a:pPr marL="182563" indent="-182563">
              <a:buNone/>
            </a:pPr>
            <a:r>
              <a:rPr lang="it-IT" b="1" noProof="0" dirty="0"/>
              <a:t>*	Importante! </a:t>
            </a:r>
            <a:r>
              <a:rPr lang="it-IT" noProof="0" dirty="0"/>
              <a:t>sfruttare le diverse possibilità di finanziamento e gli incentivi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5B5B310-D036-1C3E-4EBF-5F35D79B579E}"/>
              </a:ext>
            </a:extLst>
          </p:cNvPr>
          <p:cNvSpPr txBox="1"/>
          <p:nvPr/>
        </p:nvSpPr>
        <p:spPr>
          <a:xfrm>
            <a:off x="9303871" y="2712979"/>
            <a:ext cx="2372192" cy="489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30188" indent="-230188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 marL="182563" indent="-182563">
              <a:lnSpc>
                <a:spcPts val="1960"/>
              </a:lnSpc>
            </a:pPr>
            <a:r>
              <a:rPr lang="it-IT" noProof="0" dirty="0"/>
              <a:t>Collettori solari termici per riscaldare l’acqua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005BD3-FE29-21FA-C997-BAF87B186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79" y="1760479"/>
            <a:ext cx="952500" cy="952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F4A2085-368E-CA0B-9EE4-38BDB9FE088A}"/>
              </a:ext>
            </a:extLst>
          </p:cNvPr>
          <p:cNvSpPr/>
          <p:nvPr/>
        </p:nvSpPr>
        <p:spPr>
          <a:xfrm>
            <a:off x="1595479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Sistema di riscaldamento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7A4594F-7675-75FA-E3E0-330D3F2F5043}"/>
              </a:ext>
            </a:extLst>
          </p:cNvPr>
          <p:cNvSpPr/>
          <p:nvPr/>
        </p:nvSpPr>
        <p:spPr>
          <a:xfrm>
            <a:off x="4164943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Vantaggi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C016CC-F71F-2036-7F9E-B527042501FD}"/>
              </a:ext>
            </a:extLst>
          </p:cNvPr>
          <p:cNvSpPr/>
          <p:nvPr/>
        </p:nvSpPr>
        <p:spPr>
          <a:xfrm>
            <a:off x="6734407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Svantaggi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3F45BAA-8E91-82D3-4BB7-25FA84F6BF6B}"/>
              </a:ext>
            </a:extLst>
          </p:cNvPr>
          <p:cNvSpPr/>
          <p:nvPr/>
        </p:nvSpPr>
        <p:spPr>
          <a:xfrm>
            <a:off x="9303871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Combinazioni</a:t>
            </a:r>
          </a:p>
        </p:txBody>
      </p:sp>
    </p:spTree>
    <p:extLst>
      <p:ext uri="{BB962C8B-B14F-4D97-AF65-F5344CB8AC3E}">
        <p14:creationId xmlns:p14="http://schemas.microsoft.com/office/powerpoint/2010/main" val="2382058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Pellet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BB19-4D73-B546-B1C4-D51838EA219A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31</a:t>
            </a:fld>
            <a:endParaRPr lang="it-IT" noProof="0" dirty="0"/>
          </a:p>
        </p:txBody>
      </p:sp>
      <p:pic>
        <p:nvPicPr>
          <p:cNvPr id="9" name="Grafik 8">
            <a:hlinkClick r:id="rId3"/>
            <a:extLst>
              <a:ext uri="{FF2B5EF4-FFF2-40B4-BE49-F238E27FC236}">
                <a16:creationId xmlns:a16="http://schemas.microsoft.com/office/drawing/2014/main" id="{23BE476F-9850-1E0C-D2B9-7C3A80E6C1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857" b="2149"/>
          <a:stretch/>
        </p:blipFill>
        <p:spPr>
          <a:xfrm>
            <a:off x="515379" y="1082375"/>
            <a:ext cx="8345333" cy="50916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5FCC485-8E5E-CDBD-F168-88ED8F27145D}"/>
              </a:ext>
            </a:extLst>
          </p:cNvPr>
          <p:cNvSpPr txBox="1"/>
          <p:nvPr/>
        </p:nvSpPr>
        <p:spPr>
          <a:xfrm>
            <a:off x="9011768" y="1099149"/>
            <a:ext cx="266429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CO</a:t>
            </a:r>
            <a:r>
              <a:rPr lang="it-IT" baseline="-25000" noProof="0" dirty="0"/>
              <a:t>2</a:t>
            </a:r>
            <a:r>
              <a:rPr lang="it-IT" noProof="0" dirty="0"/>
              <a:t> neutrale</a:t>
            </a:r>
          </a:p>
          <a:p>
            <a:r>
              <a:rPr lang="it-IT" noProof="0" dirty="0"/>
              <a:t>Trasformazione semplice da olio a pellet </a:t>
            </a:r>
          </a:p>
          <a:p>
            <a:r>
              <a:rPr lang="it-IT" noProof="0" dirty="0"/>
              <a:t>Inquinamento da polveri sottili / ordinanza contro l’inquinamento atmosferico</a:t>
            </a:r>
          </a:p>
          <a:p>
            <a:r>
              <a:rPr lang="it-IT" noProof="0" dirty="0"/>
              <a:t>La cenere va regolarmente smaltita</a:t>
            </a:r>
          </a:p>
        </p:txBody>
      </p:sp>
    </p:spTree>
    <p:extLst>
      <p:ext uri="{BB962C8B-B14F-4D97-AF65-F5344CB8AC3E}">
        <p14:creationId xmlns:p14="http://schemas.microsoft.com/office/powerpoint/2010/main" val="184073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4820C-11B5-4A91-87C9-FEFFB0E63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761B3-4290-484C-3BF2-97CEA385E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Teleriscaldamento/rete di riscaldamento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A773CA-953A-B5A9-E2C2-BD3591F1D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B40C-04C1-D045-8A3E-8033AABA378A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D008E7-41F0-B85A-B53A-3CFD9E7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F8593A-D421-DE6A-0EF9-F921BE69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32</a:t>
            </a:fld>
            <a:endParaRPr lang="it-IT" noProof="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C026322-9301-F8BE-9806-698682D21DD0}"/>
              </a:ext>
            </a:extLst>
          </p:cNvPr>
          <p:cNvSpPr txBox="1"/>
          <p:nvPr/>
        </p:nvSpPr>
        <p:spPr>
          <a:xfrm>
            <a:off x="1595478" y="2712979"/>
            <a:ext cx="237447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Fornitura di calore da acqua di lago, acqua di falda e acque reflue nonché da legna, geotermia e solare termico o calore residuo degli impianti di incenerimento dei rifiuti (IIR) e dell’industria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516C921-B4D1-CAA3-95C8-DEA0B1AF2029}"/>
              </a:ext>
            </a:extLst>
          </p:cNvPr>
          <p:cNvSpPr txBox="1"/>
          <p:nvPr/>
        </p:nvSpPr>
        <p:spPr>
          <a:xfrm>
            <a:off x="4164943" y="2712979"/>
            <a:ext cx="237447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CO</a:t>
            </a:r>
            <a:r>
              <a:rPr lang="it-IT" baseline="-25000" noProof="0" dirty="0"/>
              <a:t>2</a:t>
            </a:r>
            <a:r>
              <a:rPr lang="it-IT" noProof="0" dirty="0"/>
              <a:t> neutrale, locale</a:t>
            </a:r>
          </a:p>
          <a:p>
            <a:r>
              <a:rPr lang="it-IT" noProof="0" dirty="0"/>
              <a:t>Esercizio semplice e conveniente</a:t>
            </a:r>
          </a:p>
          <a:p>
            <a:r>
              <a:rPr lang="it-IT" noProof="0" dirty="0"/>
              <a:t>Tariffa energetica fissa</a:t>
            </a:r>
          </a:p>
          <a:p>
            <a:r>
              <a:rPr lang="it-IT" noProof="0" dirty="0"/>
              <a:t>Necessità di poco spazio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37D4D5-EEE5-1BAF-213A-561ED8075961}"/>
              </a:ext>
            </a:extLst>
          </p:cNvPr>
          <p:cNvSpPr txBox="1"/>
          <p:nvPr/>
        </p:nvSpPr>
        <p:spPr>
          <a:xfrm>
            <a:off x="6734407" y="2712979"/>
            <a:ext cx="23744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Deve esistere una rete di riscaldamento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5B5B310-D036-1C3E-4EBF-5F35D79B579E}"/>
              </a:ext>
            </a:extLst>
          </p:cNvPr>
          <p:cNvSpPr txBox="1"/>
          <p:nvPr/>
        </p:nvSpPr>
        <p:spPr>
          <a:xfrm>
            <a:off x="9303871" y="2712979"/>
            <a:ext cx="237219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spcAft>
                <a:spcPts val="0"/>
              </a:spcAft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Energia solare/fotovoltaico (è possibile inoltre aderire a un raggruppamento ai fini del consumo proprio)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753505-CDFE-E30E-13E0-0710376CE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79" y="1760479"/>
            <a:ext cx="952500" cy="952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84C6DFD-268A-3671-E3D6-61C88D6BC217}"/>
              </a:ext>
            </a:extLst>
          </p:cNvPr>
          <p:cNvSpPr/>
          <p:nvPr/>
        </p:nvSpPr>
        <p:spPr>
          <a:xfrm>
            <a:off x="1595479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Sistema di riscaldamento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2E52432-246A-C6D2-0298-BF5B1220F4B3}"/>
              </a:ext>
            </a:extLst>
          </p:cNvPr>
          <p:cNvSpPr/>
          <p:nvPr/>
        </p:nvSpPr>
        <p:spPr>
          <a:xfrm>
            <a:off x="4164943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Vantaggi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FC87C6F-7C3B-995A-5105-F634CE0959F0}"/>
              </a:ext>
            </a:extLst>
          </p:cNvPr>
          <p:cNvSpPr/>
          <p:nvPr/>
        </p:nvSpPr>
        <p:spPr>
          <a:xfrm>
            <a:off x="6734407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Svantaggi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256ABD3-865A-10C7-958F-33A07E98F937}"/>
              </a:ext>
            </a:extLst>
          </p:cNvPr>
          <p:cNvSpPr/>
          <p:nvPr/>
        </p:nvSpPr>
        <p:spPr>
          <a:xfrm>
            <a:off x="9303871" y="1910540"/>
            <a:ext cx="2374480" cy="520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noProof="0" dirty="0">
                <a:solidFill>
                  <a:schemeClr val="accent1"/>
                </a:solidFill>
              </a:rPr>
              <a:t>Combinazioni</a:t>
            </a:r>
          </a:p>
        </p:txBody>
      </p:sp>
    </p:spTree>
    <p:extLst>
      <p:ext uri="{BB962C8B-B14F-4D97-AF65-F5344CB8AC3E}">
        <p14:creationId xmlns:p14="http://schemas.microsoft.com/office/powerpoint/2010/main" val="2327736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Teleriscaldamento/rete di riscaldamento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3F19-8732-484C-BFDE-B1444798F707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33</a:t>
            </a:fld>
            <a:endParaRPr lang="it-IT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058A41-A071-7BFD-0C23-BE8D39C325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79" y="1082375"/>
            <a:ext cx="7123971" cy="512352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586CA18-9C04-A70B-29DB-FCD572077B9F}"/>
              </a:ext>
            </a:extLst>
          </p:cNvPr>
          <p:cNvSpPr txBox="1"/>
          <p:nvPr/>
        </p:nvSpPr>
        <p:spPr>
          <a:xfrm>
            <a:off x="7735824" y="1099149"/>
            <a:ext cx="3940239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Energia termica da fonti rinnovabili e calore residuo</a:t>
            </a:r>
          </a:p>
          <a:p>
            <a:r>
              <a:rPr lang="it-IT" noProof="0" dirty="0"/>
              <a:t>Tariffa energetica perlopiù fissa</a:t>
            </a:r>
          </a:p>
          <a:p>
            <a:r>
              <a:rPr lang="it-IT" noProof="0" dirty="0"/>
              <a:t>Elevata sicurezza di approvvigionamento</a:t>
            </a:r>
          </a:p>
          <a:p>
            <a:r>
              <a:rPr lang="it-IT" noProof="0" dirty="0"/>
              <a:t>Poco spazio necessario: non serve la cisterna dell’olio</a:t>
            </a:r>
          </a:p>
          <a:p>
            <a:r>
              <a:rPr lang="it-IT" noProof="0" dirty="0"/>
              <a:t>Allacciamento praticamente senza manutenzione</a:t>
            </a:r>
          </a:p>
          <a:p>
            <a:r>
              <a:rPr lang="it-IT" noProof="0" dirty="0"/>
              <a:t>Trasformazione semplice: si possono continuare a utilizzare i termosifoni o il riscaldamento a pavimento</a:t>
            </a:r>
          </a:p>
          <a:p>
            <a:r>
              <a:rPr lang="it-IT" noProof="0" dirty="0"/>
              <a:t>Silenzioso, inodore</a:t>
            </a:r>
          </a:p>
          <a:p>
            <a:r>
              <a:rPr lang="it-IT" noProof="0" dirty="0"/>
              <a:t>Durata di vita delle reti: </a:t>
            </a:r>
            <a:br>
              <a:rPr lang="it-IT" noProof="0" dirty="0"/>
            </a:br>
            <a:r>
              <a:rPr lang="it-IT" noProof="0" dirty="0"/>
              <a:t>60–100 anni</a:t>
            </a:r>
          </a:p>
        </p:txBody>
      </p:sp>
    </p:spTree>
    <p:extLst>
      <p:ext uri="{BB962C8B-B14F-4D97-AF65-F5344CB8AC3E}">
        <p14:creationId xmlns:p14="http://schemas.microsoft.com/office/powerpoint/2010/main" val="3251448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Rete di riscaldamento con </a:t>
            </a:r>
            <a:r>
              <a:rPr lang="it-IT" noProof="0" dirty="0" err="1"/>
              <a:t>PdC</a:t>
            </a:r>
            <a:r>
              <a:rPr lang="it-IT" noProof="0" dirty="0"/>
              <a:t> decentrali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266F-8EE6-6B48-9242-ACE8E70E288F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34</a:t>
            </a:fld>
            <a:endParaRPr lang="it-IT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5FCC485-8E5E-CDBD-F168-88ED8F27145D}"/>
              </a:ext>
            </a:extLst>
          </p:cNvPr>
          <p:cNvSpPr txBox="1"/>
          <p:nvPr/>
        </p:nvSpPr>
        <p:spPr>
          <a:xfrm>
            <a:off x="7781544" y="1099149"/>
            <a:ext cx="389451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it-IT" noProof="0" dirty="0"/>
              <a:t>Energia termica da fonti rinnovabili e calore residuo</a:t>
            </a:r>
          </a:p>
          <a:p>
            <a:r>
              <a:rPr lang="it-IT" noProof="0" dirty="0"/>
              <a:t>Tariffa energetica perlopiù fissa</a:t>
            </a:r>
          </a:p>
          <a:p>
            <a:r>
              <a:rPr lang="it-IT" noProof="0" dirty="0"/>
              <a:t>Elevata sicurezza di approvvigionamento</a:t>
            </a:r>
          </a:p>
          <a:p>
            <a:r>
              <a:rPr lang="it-IT" noProof="0" dirty="0"/>
              <a:t>Le fonti termiche condivise permettono di realizzare delle sinergie</a:t>
            </a:r>
          </a:p>
          <a:p>
            <a:r>
              <a:rPr lang="it-IT" noProof="0" dirty="0"/>
              <a:t>Possibilità di riscaldare e raffreddare</a:t>
            </a:r>
          </a:p>
          <a:p>
            <a:r>
              <a:rPr lang="it-IT" noProof="0" dirty="0"/>
              <a:t>Durata di vita delle reti: </a:t>
            </a:r>
            <a:br>
              <a:rPr lang="it-IT" noProof="0" dirty="0"/>
            </a:br>
            <a:r>
              <a:rPr lang="it-IT" noProof="0" dirty="0"/>
              <a:t>60–100 anni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CDA726-7CC3-5608-D417-308FE77B2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"/>
          <a:stretch/>
        </p:blipFill>
        <p:spPr>
          <a:xfrm>
            <a:off x="515379" y="1099149"/>
            <a:ext cx="7106896" cy="51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37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2689-896C-B451-F484-46BD3E76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D8458-250D-A29A-5CB5-618F0BCE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Combinazione con l’energia solare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D0410-2649-61D8-933C-E815DEE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49B1-5A2D-7345-BBC3-6E21771FE8C3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1F05A-3D22-325C-D0A8-F0D0587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141A-2D9E-6000-A710-139B8A2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35</a:t>
            </a:fld>
            <a:endParaRPr lang="it-IT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5FCC485-8E5E-CDBD-F168-88ED8F27145D}"/>
              </a:ext>
            </a:extLst>
          </p:cNvPr>
          <p:cNvSpPr txBox="1"/>
          <p:nvPr/>
        </p:nvSpPr>
        <p:spPr>
          <a:xfrm>
            <a:off x="9011768" y="1099149"/>
            <a:ext cx="2664295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182563" indent="-182563">
              <a:buClr>
                <a:schemeClr val="accent3"/>
              </a:buClr>
              <a:buFont typeface="Symbol" pitchFamily="2" charset="2"/>
              <a:buChar char="-"/>
              <a:defRPr sz="1400">
                <a:solidFill>
                  <a:schemeClr val="accent1"/>
                </a:solidFill>
              </a:defRPr>
            </a:lvl1pPr>
          </a:lstStyle>
          <a:p>
            <a:pPr marL="0" indent="0">
              <a:buNone/>
            </a:pPr>
            <a:r>
              <a:rPr lang="it-IT" noProof="0" dirty="0"/>
              <a:t>Fotovoltaico (FV)</a:t>
            </a:r>
          </a:p>
          <a:p>
            <a:r>
              <a:rPr lang="it-IT" noProof="0" dirty="0"/>
              <a:t>Produzione di elettricità per il consumo proprio</a:t>
            </a:r>
          </a:p>
          <a:p>
            <a:r>
              <a:rPr lang="it-IT" noProof="0" dirty="0"/>
              <a:t>Combinazione con una pompa di calore</a:t>
            </a:r>
          </a:p>
          <a:p>
            <a:pPr marL="0" indent="0">
              <a:buNone/>
            </a:pPr>
            <a:endParaRPr lang="it-IT" noProof="0" dirty="0"/>
          </a:p>
          <a:p>
            <a:pPr marL="0" indent="0">
              <a:buNone/>
            </a:pPr>
            <a:r>
              <a:rPr lang="it-IT" noProof="0" dirty="0"/>
              <a:t>Calore solare (collettori solari)</a:t>
            </a:r>
          </a:p>
          <a:p>
            <a:r>
              <a:rPr lang="it-IT" noProof="0" dirty="0"/>
              <a:t>Combinazione con riscaldamenti a legna</a:t>
            </a:r>
          </a:p>
          <a:p>
            <a:r>
              <a:rPr lang="it-IT" noProof="0" dirty="0"/>
              <a:t>Integrazione al riscaldamento (produzione di acqua calda)</a:t>
            </a:r>
          </a:p>
          <a:p>
            <a:r>
              <a:rPr lang="it-IT" noProof="0" dirty="0"/>
              <a:t>D’estate il fabbisogno di acqua calda può essere soddisfatto</a:t>
            </a:r>
          </a:p>
          <a:p>
            <a:r>
              <a:rPr lang="it-IT" noProof="0" dirty="0"/>
              <a:t>Nei mesi estivi l’impianto può restare spento</a:t>
            </a:r>
          </a:p>
        </p:txBody>
      </p:sp>
      <p:pic>
        <p:nvPicPr>
          <p:cNvPr id="11" name="Inhaltsplatzhalter 6">
            <a:hlinkClick r:id="rId3"/>
            <a:extLst>
              <a:ext uri="{FF2B5EF4-FFF2-40B4-BE49-F238E27FC236}">
                <a16:creationId xmlns:a16="http://schemas.microsoft.com/office/drawing/2014/main" id="{9010EF28-4BDD-416F-E2EE-088140DA9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143" b="2149"/>
          <a:stretch/>
        </p:blipFill>
        <p:spPr>
          <a:xfrm>
            <a:off x="515378" y="1099149"/>
            <a:ext cx="8345333" cy="509166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8797FF8-8A12-4CEB-BA95-B2347649FE00}"/>
              </a:ext>
            </a:extLst>
          </p:cNvPr>
          <p:cNvSpPr txBox="1"/>
          <p:nvPr/>
        </p:nvSpPr>
        <p:spPr>
          <a:xfrm>
            <a:off x="4424978" y="1285850"/>
            <a:ext cx="22876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Moduli fotovoltaici (elettricità)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5227A0-765F-2EE2-26EB-1D1098F69890}"/>
              </a:ext>
            </a:extLst>
          </p:cNvPr>
          <p:cNvSpPr txBox="1"/>
          <p:nvPr/>
        </p:nvSpPr>
        <p:spPr>
          <a:xfrm>
            <a:off x="6712664" y="2021748"/>
            <a:ext cx="16083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Collettori solari   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(calore)</a:t>
            </a:r>
          </a:p>
        </p:txBody>
      </p:sp>
    </p:spTree>
    <p:extLst>
      <p:ext uri="{BB962C8B-B14F-4D97-AF65-F5344CB8AC3E}">
        <p14:creationId xmlns:p14="http://schemas.microsoft.com/office/powerpoint/2010/main" val="1025353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Calcoli corretti – i costi totali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79A884-3649-8630-48DB-053349C8C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3999"/>
              </a:lnSpc>
            </a:pPr>
            <a:r>
              <a:rPr lang="it-IT" sz="2000" noProof="0" dirty="0">
                <a:ea typeface="+mn-lt"/>
                <a:cs typeface="+mn-lt"/>
              </a:rPr>
              <a:t>Spesso l’apparenza inganna: talvolta i costi d’investimento per i sistemi di riscaldamento rispettosi del clima sono superiori a quelli per la sostituzione dell’impianto a olio a gas con un impianto identico. Tuttavia il passaggio alle energie rinnovabili per i proprietari di case conviene sicuramente:</a:t>
            </a:r>
          </a:p>
          <a:p>
            <a:pPr lvl="1"/>
            <a:r>
              <a:rPr lang="it-IT" sz="2000" noProof="0" dirty="0"/>
              <a:t>nessuna tassa sul CO</a:t>
            </a:r>
            <a:r>
              <a:rPr lang="it-IT" sz="2000" baseline="-25000" noProof="0" dirty="0"/>
              <a:t>2</a:t>
            </a:r>
            <a:r>
              <a:rPr lang="it-IT" sz="2000" noProof="0" dirty="0"/>
              <a:t> se si utilizzano le energie rinnovabili</a:t>
            </a:r>
          </a:p>
          <a:p>
            <a:pPr lvl="1">
              <a:spcAft>
                <a:spcPts val="600"/>
              </a:spcAft>
            </a:pPr>
            <a:r>
              <a:rPr lang="it-IT" sz="2000" noProof="0" dirty="0"/>
              <a:t>costi energetici e d’esercizio ridotti</a:t>
            </a:r>
          </a:p>
          <a:p>
            <a:pPr lvl="1">
              <a:spcAft>
                <a:spcPts val="600"/>
              </a:spcAft>
            </a:pPr>
            <a:r>
              <a:rPr lang="it-IT" sz="2000" noProof="0" dirty="0"/>
              <a:t>incentivi e detrazioni fiscali</a:t>
            </a:r>
          </a:p>
          <a:p>
            <a:pPr lvl="1">
              <a:spcAft>
                <a:spcPts val="600"/>
              </a:spcAft>
            </a:pPr>
            <a:r>
              <a:rPr lang="it-IT" sz="2000" noProof="0" dirty="0"/>
              <a:t>maggiore indipendenza dalle oscillazioni dei prezzi dell’energia grazie all’utilizzo delle energie rinnovabili locali</a:t>
            </a:r>
          </a:p>
          <a:p>
            <a:pPr lvl="1">
              <a:spcAft>
                <a:spcPts val="600"/>
              </a:spcAft>
            </a:pPr>
            <a:r>
              <a:rPr lang="it-IT" sz="2000" noProof="0" dirty="0"/>
              <a:t>mantenimento o aumento del valore dell’immobile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endParaRPr lang="it-IT" sz="2000" noProof="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it-IT" sz="1000" b="1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B0CF-3F5C-9648-A293-09379CB38EE1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36</a:t>
            </a:fld>
            <a:endParaRPr lang="it-IT" noProof="0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E316DA95-8391-5ABC-8E62-E36AB4384E42}"/>
              </a:ext>
            </a:extLst>
          </p:cNvPr>
          <p:cNvSpPr/>
          <p:nvPr/>
        </p:nvSpPr>
        <p:spPr>
          <a:xfrm>
            <a:off x="1260342" y="5229294"/>
            <a:ext cx="10415721" cy="9476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noProof="0" dirty="0">
                <a:solidFill>
                  <a:schemeClr val="accent1"/>
                </a:solidFill>
              </a:rPr>
              <a:t>È significativa solamente un’analisi complessiva dei costi per acquisto, energia, esercizio e manutenzione di un riscaldamento lungo il ciclo di vita di 20 anni!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1ECCA9-BD47-00FF-2A14-7DDE8FF69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842" y="5217614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9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Fattori di costo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E645-5528-B447-AEC4-F155D07788CB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37</a:t>
            </a:fld>
            <a:endParaRPr lang="it-IT" noProof="0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63533C9-FCFA-A6E7-A916-AC07C0304EC9}"/>
              </a:ext>
            </a:extLst>
          </p:cNvPr>
          <p:cNvCxnSpPr>
            <a:cxnSpLocks/>
          </p:cNvCxnSpPr>
          <p:nvPr/>
        </p:nvCxnSpPr>
        <p:spPr>
          <a:xfrm>
            <a:off x="3902222" y="3543240"/>
            <a:ext cx="8218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31A2BA58-A18A-8BC8-0310-21B597540428}"/>
              </a:ext>
            </a:extLst>
          </p:cNvPr>
          <p:cNvCxnSpPr>
            <a:cxnSpLocks/>
          </p:cNvCxnSpPr>
          <p:nvPr/>
        </p:nvCxnSpPr>
        <p:spPr>
          <a:xfrm>
            <a:off x="6960096" y="2337328"/>
            <a:ext cx="4306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6A40037C-07E4-87DE-980E-4BC6F3AA44F8}"/>
              </a:ext>
            </a:extLst>
          </p:cNvPr>
          <p:cNvCxnSpPr>
            <a:cxnSpLocks/>
          </p:cNvCxnSpPr>
          <p:nvPr/>
        </p:nvCxnSpPr>
        <p:spPr>
          <a:xfrm flipH="1" flipV="1">
            <a:off x="5878806" y="4208107"/>
            <a:ext cx="2" cy="4320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55322FBB-786F-53D8-7707-034AFC886654}"/>
              </a:ext>
            </a:extLst>
          </p:cNvPr>
          <p:cNvSpPr txBox="1"/>
          <p:nvPr/>
        </p:nvSpPr>
        <p:spPr>
          <a:xfrm>
            <a:off x="7536160" y="2181140"/>
            <a:ext cx="4110613" cy="1384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b="1" noProof="0" dirty="0">
                <a:solidFill>
                  <a:schemeClr val="accent1"/>
                </a:solidFill>
              </a:rPr>
              <a:t>Costi energetici </a:t>
            </a:r>
          </a:p>
          <a:p>
            <a:r>
              <a:rPr lang="it-IT" noProof="0" dirty="0">
                <a:solidFill>
                  <a:schemeClr val="accent1"/>
                </a:solidFill>
              </a:rPr>
              <a:t>Per olio da riscaldamento, gas, elettricità ecc.; decisivi per i costi totali, ma spesso la relativa quota è sottostimata.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507B47E-6157-302C-7041-97B6B29BB8D3}"/>
              </a:ext>
            </a:extLst>
          </p:cNvPr>
          <p:cNvSpPr txBox="1"/>
          <p:nvPr/>
        </p:nvSpPr>
        <p:spPr>
          <a:xfrm>
            <a:off x="1538004" y="3378181"/>
            <a:ext cx="3240341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b="1" noProof="0" dirty="0">
                <a:solidFill>
                  <a:schemeClr val="accent1"/>
                </a:solidFill>
              </a:rPr>
              <a:t>Costi d’investimento</a:t>
            </a:r>
            <a:r>
              <a:rPr lang="it-IT" noProof="0" dirty="0">
                <a:solidFill>
                  <a:schemeClr val="accent1"/>
                </a:solidFill>
              </a:rPr>
              <a:t> </a:t>
            </a:r>
          </a:p>
          <a:p>
            <a:r>
              <a:rPr lang="it-IT" noProof="0" dirty="0">
                <a:solidFill>
                  <a:schemeClr val="accent1"/>
                </a:solidFill>
                <a:sym typeface="Wingdings" panose="05000000000000000000" pitchFamily="2" charset="2"/>
              </a:rPr>
              <a:t>Importo una tantum per l’acquisto del sistema di riscaldamento </a:t>
            </a:r>
            <a:r>
              <a:rPr lang="it-IT" noProof="0" dirty="0" err="1">
                <a:solidFill>
                  <a:schemeClr val="accent1"/>
                </a:solidFill>
                <a:sym typeface="Wingdings" panose="05000000000000000000" pitchFamily="2" charset="2"/>
              </a:rPr>
              <a:t>incl</a:t>
            </a:r>
            <a:r>
              <a:rPr lang="it-IT" noProof="0" dirty="0">
                <a:solidFill>
                  <a:schemeClr val="accent1"/>
                </a:solidFill>
                <a:sym typeface="Wingdings" panose="05000000000000000000" pitchFamily="2" charset="2"/>
              </a:rPr>
              <a:t>. i costi di montaggio; spesso in proporzione sono</a:t>
            </a:r>
            <a:r>
              <a:rPr lang="it-IT" noProof="0" dirty="0">
                <a:solidFill>
                  <a:schemeClr val="accent1"/>
                </a:solidFill>
              </a:rPr>
              <a:t> sovrastimati.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FD52D8A-78F2-788E-B1E8-3FFDB1F01B2B}"/>
              </a:ext>
            </a:extLst>
          </p:cNvPr>
          <p:cNvSpPr txBox="1"/>
          <p:nvPr/>
        </p:nvSpPr>
        <p:spPr>
          <a:xfrm>
            <a:off x="5807968" y="4675965"/>
            <a:ext cx="4176464" cy="1384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b="1" noProof="0" dirty="0">
                <a:solidFill>
                  <a:schemeClr val="accent1"/>
                </a:solidFill>
              </a:rPr>
              <a:t>Costi d’esercizio e di manutenzione</a:t>
            </a:r>
            <a:endParaRPr lang="it-IT" noProof="0" dirty="0">
              <a:solidFill>
                <a:schemeClr val="accent1"/>
              </a:solidFill>
            </a:endParaRPr>
          </a:p>
          <a:p>
            <a:r>
              <a:rPr lang="it-IT" noProof="0" dirty="0">
                <a:solidFill>
                  <a:schemeClr val="accent1"/>
                </a:solidFill>
                <a:sym typeface="Wingdings" panose="05000000000000000000" pitchFamily="2" charset="2"/>
              </a:rPr>
              <a:t>Per riparazioni, manutenzione, controllo e pulizia del camino; nonostante rappresentino la </a:t>
            </a:r>
            <a:r>
              <a:rPr lang="it-IT" noProof="0" dirty="0">
                <a:solidFill>
                  <a:schemeClr val="accent1"/>
                </a:solidFill>
              </a:rPr>
              <a:t>quota più esigua dei costi totali non vanno sottovalutati.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D9F8884-A86F-5CD8-BC42-2A4121CA2093}"/>
              </a:ext>
            </a:extLst>
          </p:cNvPr>
          <p:cNvSpPr txBox="1"/>
          <p:nvPr/>
        </p:nvSpPr>
        <p:spPr>
          <a:xfrm>
            <a:off x="2232783" y="1429144"/>
            <a:ext cx="291221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600" noProof="0" dirty="0">
                <a:solidFill>
                  <a:schemeClr val="accent1"/>
                </a:solidFill>
              </a:rPr>
              <a:t>Rappresentazione schematica lungo il ciclo di vita di un impianto di riscaldamento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97D49CD-8D07-1F36-34DE-D3430AB8EE08}"/>
              </a:ext>
            </a:extLst>
          </p:cNvPr>
          <p:cNvGrpSpPr/>
          <p:nvPr/>
        </p:nvGrpSpPr>
        <p:grpSpPr>
          <a:xfrm>
            <a:off x="4751818" y="1862807"/>
            <a:ext cx="2253975" cy="2253973"/>
            <a:chOff x="4893028" y="2194998"/>
            <a:chExt cx="1944216" cy="1944216"/>
          </a:xfrm>
        </p:grpSpPr>
        <p:sp>
          <p:nvSpPr>
            <p:cNvPr id="27" name="Bogen 26">
              <a:extLst>
                <a:ext uri="{FF2B5EF4-FFF2-40B4-BE49-F238E27FC236}">
                  <a16:creationId xmlns:a16="http://schemas.microsoft.com/office/drawing/2014/main" id="{036D47D7-24E2-B04B-71B1-61DD9DDFFDF6}"/>
                </a:ext>
              </a:extLst>
            </p:cNvPr>
            <p:cNvSpPr/>
            <p:nvPr/>
          </p:nvSpPr>
          <p:spPr>
            <a:xfrm rot="7777123">
              <a:off x="4893028" y="2194998"/>
              <a:ext cx="1944216" cy="1944216"/>
            </a:xfrm>
            <a:prstGeom prst="arc">
              <a:avLst>
                <a:gd name="adj1" fmla="val 18196319"/>
                <a:gd name="adj2" fmla="val 20176985"/>
              </a:avLst>
            </a:prstGeom>
            <a:solidFill>
              <a:schemeClr val="accent6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noProof="0" dirty="0"/>
            </a:p>
          </p:txBody>
        </p:sp>
        <p:sp>
          <p:nvSpPr>
            <p:cNvPr id="28" name="Bogen 27">
              <a:extLst>
                <a:ext uri="{FF2B5EF4-FFF2-40B4-BE49-F238E27FC236}">
                  <a16:creationId xmlns:a16="http://schemas.microsoft.com/office/drawing/2014/main" id="{289532AA-F804-1EA3-808B-EF5B194BC6EB}"/>
                </a:ext>
              </a:extLst>
            </p:cNvPr>
            <p:cNvSpPr/>
            <p:nvPr/>
          </p:nvSpPr>
          <p:spPr>
            <a:xfrm rot="7777123">
              <a:off x="4893028" y="2194998"/>
              <a:ext cx="1944216" cy="1944216"/>
            </a:xfrm>
            <a:prstGeom prst="arc">
              <a:avLst>
                <a:gd name="adj1" fmla="val 20179432"/>
                <a:gd name="adj2" fmla="val 4797979"/>
              </a:avLst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noProof="0" dirty="0"/>
            </a:p>
          </p:txBody>
        </p:sp>
        <p:sp>
          <p:nvSpPr>
            <p:cNvPr id="29" name="Bogen 28">
              <a:extLst>
                <a:ext uri="{FF2B5EF4-FFF2-40B4-BE49-F238E27FC236}">
                  <a16:creationId xmlns:a16="http://schemas.microsoft.com/office/drawing/2014/main" id="{AA8BA14F-67BA-8029-193E-B8B7FF48BA6B}"/>
                </a:ext>
              </a:extLst>
            </p:cNvPr>
            <p:cNvSpPr/>
            <p:nvPr/>
          </p:nvSpPr>
          <p:spPr>
            <a:xfrm rot="7777123">
              <a:off x="4893028" y="2194998"/>
              <a:ext cx="1944216" cy="1944216"/>
            </a:xfrm>
            <a:prstGeom prst="arc">
              <a:avLst>
                <a:gd name="adj1" fmla="val 4769738"/>
                <a:gd name="adj2" fmla="val 18214204"/>
              </a:avLst>
            </a:prstGeom>
            <a:solidFill>
              <a:schemeClr val="accent4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6841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0A21F65-63F3-42B0-E3D5-341483816F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541"/>
          <a:stretch>
            <a:fillRect/>
          </a:stretch>
        </p:blipFill>
        <p:spPr>
          <a:xfrm>
            <a:off x="2414935" y="1144918"/>
            <a:ext cx="7746303" cy="47635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Confronto annuo riscaldamenti per una casa unifamiliare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6A64-C604-434C-8F2F-72542BE9F8CD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38</a:t>
            </a:fld>
            <a:endParaRPr lang="it-IT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D7C6688-42BE-6EF4-247E-C4D86A53D0CB}"/>
              </a:ext>
            </a:extLst>
          </p:cNvPr>
          <p:cNvSpPr txBox="1"/>
          <p:nvPr/>
        </p:nvSpPr>
        <p:spPr>
          <a:xfrm>
            <a:off x="599850" y="1283843"/>
            <a:ext cx="150974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it-IT" b="0" noProof="0" dirty="0"/>
              <a:t>Esempio con un consumo di 3000 litri di olio combustibile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6F218C5-EF0C-8EE9-F98F-48A31FCA2E43}"/>
              </a:ext>
            </a:extLst>
          </p:cNvPr>
          <p:cNvSpPr/>
          <p:nvPr/>
        </p:nvSpPr>
        <p:spPr>
          <a:xfrm>
            <a:off x="2315580" y="4453128"/>
            <a:ext cx="3886200" cy="1581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14CB16-6367-76E9-6BF4-6A7E78065C57}"/>
              </a:ext>
            </a:extLst>
          </p:cNvPr>
          <p:cNvSpPr txBox="1"/>
          <p:nvPr/>
        </p:nvSpPr>
        <p:spPr>
          <a:xfrm>
            <a:off x="1162811" y="5712614"/>
            <a:ext cx="6289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noProof="0" dirty="0">
                <a:solidFill>
                  <a:schemeClr val="accent1"/>
                </a:solidFill>
              </a:rPr>
              <a:t>Calcolatore dei costi di riscaldamento e altre informazioni su</a:t>
            </a:r>
          </a:p>
          <a:p>
            <a:r>
              <a:rPr lang="it-IT" sz="14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www.svizzeraenergia.ch/rinnovare/sostituzione-riscaldamento</a:t>
            </a:r>
            <a:r>
              <a:rPr lang="it-IT" sz="1400" u="sng" noProof="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it-IT" sz="1400" u="sng" noProof="0" dirty="0">
              <a:solidFill>
                <a:schemeClr val="accent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3D0BECD-8C51-9141-D856-D87AB97FD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943" y="5551913"/>
            <a:ext cx="788187" cy="7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12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A4545-1F24-C8E4-AB5D-AB3D2B8FA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A2743-6CED-78D0-A124-E7F8564B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Conclusione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FC122F-4BB0-883F-2BB5-7B54B7156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4000" noProof="0" dirty="0"/>
              <a:t>I riscaldamenti a energie rinnovabili sono più vantaggiosi dal punto di vista economico ed ecologico dei sistemi di riscaldamento a energie fossili e dei riscaldamenti elettrici diretti – sin dal primo giorno!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35C387-F92E-D58F-FB9C-77A41B21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21335-969A-E449-822D-29F39F4ADC89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79F8C4-F17B-7AAE-77E7-77843C3F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21D95E-086A-543F-A1EA-EFB0A8C3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39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3952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A4B10D08-B17C-014F-0371-E4194429A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79" y="1858912"/>
            <a:ext cx="10796787" cy="3681505"/>
          </a:xfrm>
        </p:spPr>
        <p:txBody>
          <a:bodyPr/>
          <a:lstStyle/>
          <a:p>
            <a:pPr marL="342900" indent="-342900">
              <a:buClr>
                <a:schemeClr val="accent3"/>
              </a:buClr>
              <a:buFont typeface="Symbol" pitchFamily="2" charset="2"/>
              <a:buChar char="-"/>
            </a:pPr>
            <a:r>
              <a:rPr lang="it-IT" noProof="0" dirty="0"/>
              <a:t>è un </a:t>
            </a:r>
            <a:r>
              <a:rPr lang="it-IT" b="1" noProof="0" dirty="0"/>
              <a:t>programma del Consiglio federale </a:t>
            </a:r>
            <a:r>
              <a:rPr lang="it-IT" noProof="0" dirty="0"/>
              <a:t>volto </a:t>
            </a:r>
            <a:r>
              <a:rPr lang="it-IT" b="1" noProof="0" dirty="0"/>
              <a:t>a sostenere le misure volontarie</a:t>
            </a:r>
            <a:r>
              <a:rPr lang="it-IT" noProof="0" dirty="0"/>
              <a:t> per </a:t>
            </a:r>
            <a:r>
              <a:rPr lang="it-IT" b="1" noProof="0" dirty="0"/>
              <a:t>l’aumento dell’efficienza energetica</a:t>
            </a:r>
            <a:r>
              <a:rPr lang="it-IT" noProof="0" dirty="0"/>
              <a:t> e per </a:t>
            </a:r>
            <a:r>
              <a:rPr lang="it-IT" b="1" noProof="0" dirty="0"/>
              <a:t>la promozione delle energie rinnovabili</a:t>
            </a:r>
          </a:p>
          <a:p>
            <a:pPr marL="342900" indent="-342900">
              <a:buClr>
                <a:schemeClr val="accent3"/>
              </a:buClr>
              <a:buFont typeface="Symbol" pitchFamily="2" charset="2"/>
              <a:buChar char="-"/>
            </a:pPr>
            <a:r>
              <a:rPr lang="it-IT" noProof="0" dirty="0"/>
              <a:t>sostiene progetti, organizza campagne per l’informazione alla popolazione in generale e gruppi target specifici, e offre un ampio ventaglio di servizi nei settori della </a:t>
            </a:r>
            <a:r>
              <a:rPr lang="it-IT" b="1" noProof="0" dirty="0"/>
              <a:t>consulenza</a:t>
            </a:r>
            <a:r>
              <a:rPr lang="it-IT" noProof="0" dirty="0"/>
              <a:t> e della garanzia di qualità,</a:t>
            </a:r>
          </a:p>
          <a:p>
            <a:pPr marL="342900" indent="-342900">
              <a:buClr>
                <a:schemeClr val="accent3"/>
              </a:buClr>
              <a:buFont typeface="Symbol" pitchFamily="2" charset="2"/>
              <a:buChar char="-"/>
            </a:pPr>
            <a:r>
              <a:rPr lang="it-IT" noProof="0" dirty="0"/>
              <a:t>contribuisce in modo significativo alla </a:t>
            </a:r>
            <a:r>
              <a:rPr lang="it-IT" b="1" noProof="0" dirty="0"/>
              <a:t>formazione e alla formazione continua per gli specialisti</a:t>
            </a:r>
            <a:r>
              <a:rPr lang="it-IT" noProof="0" dirty="0"/>
              <a:t>, richiesti per l’approvvigionamento energetico in Svizzera sia oggi che in futuro.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AF401-7D45-1F8A-2ED8-D2007E2E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4E06D-C36D-C946-B9B8-659E3C5045A1}" type="datetime1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25/02/2026</a:t>
            </a:fld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6769-ECA2-2AC4-9B04-EA1E9098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svizzeraenergia.ch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B444-B769-E1BD-9AF0-4E2E5460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270F447-1CB6-CF8D-1B9D-A5CA0BB4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642" y="576590"/>
            <a:ext cx="4642158" cy="104211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AED5002-2E43-6EAA-3B56-11C9D38E6B81}"/>
              </a:ext>
            </a:extLst>
          </p:cNvPr>
          <p:cNvSpPr txBox="1"/>
          <p:nvPr/>
        </p:nvSpPr>
        <p:spPr>
          <a:xfrm>
            <a:off x="1290468" y="5780623"/>
            <a:ext cx="7403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noProof="0" dirty="0">
                <a:solidFill>
                  <a:schemeClr val="accent1"/>
                </a:solidFill>
              </a:rPr>
              <a:t>Maggiori informazioni su </a:t>
            </a:r>
            <a:r>
              <a:rPr lang="it-IT" sz="1400" u="sng" noProof="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www.svizzeraenergia.ch</a:t>
            </a:r>
            <a:endParaRPr lang="it-IT" sz="1400" u="sng" noProof="0" dirty="0">
              <a:solidFill>
                <a:schemeClr val="accent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60AC0C1-9A2C-EB70-6277-3D64ADB35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600" y="5540417"/>
            <a:ext cx="788187" cy="7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7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7 passi per la sostituzione del riscaldamento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79A884-3649-8630-48DB-053349C8C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>
            <a:noAutofit/>
          </a:bodyPr>
          <a:lstStyle/>
          <a:p>
            <a:pPr marL="757238">
              <a:spcAft>
                <a:spcPts val="600"/>
              </a:spcAft>
            </a:pPr>
            <a:r>
              <a:rPr lang="it-IT" sz="2000" b="1" noProof="0" dirty="0"/>
              <a:t>Pianificare in anticipo</a:t>
            </a:r>
          </a:p>
          <a:p>
            <a:pPr marL="757238">
              <a:spcAft>
                <a:spcPts val="600"/>
              </a:spcAft>
            </a:pPr>
            <a:r>
              <a:rPr lang="it-IT" sz="2000" noProof="0" dirty="0"/>
              <a:t>Se il vostro impianto di riscaldamento ha 10 o più anni, dovreste iniziare a pensare alla sua sostituzione. </a:t>
            </a:r>
          </a:p>
          <a:p>
            <a:pPr marL="757238">
              <a:spcAft>
                <a:spcPts val="600"/>
              </a:spcAft>
            </a:pPr>
            <a:r>
              <a:rPr lang="it-IT" sz="2000" b="1" noProof="0" dirty="0"/>
              <a:t>Rivolgersi a una esperta o un esperto «prima consulenza»</a:t>
            </a:r>
          </a:p>
          <a:p>
            <a:pPr marL="757238">
              <a:spcAft>
                <a:spcPts val="600"/>
              </a:spcAft>
            </a:pPr>
            <a:r>
              <a:rPr lang="it-IT" sz="2000" noProof="0" dirty="0"/>
              <a:t>Chiedete a una esperta o un esperto «prima consulenza» di illustrarvi i sistemi di riscaldamento a energia rinnovabile più indicati per il vostro edificio e i relativi costi.</a:t>
            </a:r>
          </a:p>
          <a:p>
            <a:pPr marL="757238">
              <a:spcAft>
                <a:spcPts val="600"/>
              </a:spcAft>
            </a:pPr>
            <a:r>
              <a:rPr lang="it-IT" sz="2000" b="1" noProof="0" dirty="0"/>
              <a:t>Calcoli corretti</a:t>
            </a:r>
          </a:p>
          <a:p>
            <a:pPr marL="757238">
              <a:spcAft>
                <a:spcPts val="600"/>
              </a:spcAft>
            </a:pPr>
            <a:r>
              <a:rPr lang="it-IT" sz="2000" noProof="0" dirty="0"/>
              <a:t>Non tenete conto solo dei costi d’investimento iniziali, ma anche dei costi d’esercizio previsti lungo l’intera durata di vita, mediamente di 20 anni, e degli incentivi. Considerate anche le possibili detrazioni fiscali.</a:t>
            </a:r>
          </a:p>
          <a:p>
            <a:pPr marL="757238">
              <a:spcAft>
                <a:spcPts val="600"/>
              </a:spcAft>
            </a:pPr>
            <a:r>
              <a:rPr lang="it-IT" sz="2000" b="1" noProof="0" dirty="0"/>
              <a:t>Richiedere e confrontare le offerte</a:t>
            </a:r>
          </a:p>
          <a:p>
            <a:pPr marL="757238">
              <a:spcAft>
                <a:spcPts val="600"/>
              </a:spcAft>
            </a:pPr>
            <a:r>
              <a:rPr lang="it-IT" sz="2000" noProof="0" dirty="0"/>
              <a:t>Per questo sistema di riscaldamento richiedete due-tre offerte a diversi installatori.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2B4B3-7914-FC49-83B8-99A768BCF7A5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40</a:t>
            </a:fld>
            <a:endParaRPr lang="it-IT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A9B59A-7A48-0ABE-EA3F-28A4B126B4F5}"/>
              </a:ext>
            </a:extLst>
          </p:cNvPr>
          <p:cNvSpPr/>
          <p:nvPr/>
        </p:nvSpPr>
        <p:spPr>
          <a:xfrm>
            <a:off x="515379" y="1509130"/>
            <a:ext cx="537739" cy="53773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D48C3E-F907-B307-A8C9-F197CED250F8}"/>
              </a:ext>
            </a:extLst>
          </p:cNvPr>
          <p:cNvSpPr/>
          <p:nvPr/>
        </p:nvSpPr>
        <p:spPr>
          <a:xfrm>
            <a:off x="515379" y="2524114"/>
            <a:ext cx="537739" cy="53773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039C24-FD04-99AF-A3A2-BB27B321AF10}"/>
              </a:ext>
            </a:extLst>
          </p:cNvPr>
          <p:cNvSpPr/>
          <p:nvPr/>
        </p:nvSpPr>
        <p:spPr>
          <a:xfrm>
            <a:off x="515379" y="3691234"/>
            <a:ext cx="537739" cy="53773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B020C3-5AF3-3482-6189-79EA1D7AC8D3}"/>
              </a:ext>
            </a:extLst>
          </p:cNvPr>
          <p:cNvSpPr/>
          <p:nvPr/>
        </p:nvSpPr>
        <p:spPr>
          <a:xfrm>
            <a:off x="515379" y="5131954"/>
            <a:ext cx="537739" cy="53773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3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91977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 passi per la sostituzione del riscaldamento</a:t>
            </a:r>
            <a:endParaRPr lang="it-IT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79A884-3649-8630-48DB-053349C8C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>
            <a:noAutofit/>
          </a:bodyPr>
          <a:lstStyle/>
          <a:p>
            <a:pPr marL="757238">
              <a:spcAft>
                <a:spcPts val="600"/>
              </a:spcAft>
            </a:pPr>
            <a:r>
              <a:rPr lang="it-IT" sz="2000" b="1" noProof="0" dirty="0"/>
              <a:t>Informare le autorità</a:t>
            </a:r>
          </a:p>
          <a:p>
            <a:pPr marL="757238">
              <a:spcAft>
                <a:spcPts val="600"/>
              </a:spcAft>
            </a:pPr>
            <a:r>
              <a:rPr lang="it-IT" sz="2000" noProof="0" dirty="0"/>
              <a:t>In molti casi (a seconda della tecnologia e della località) per la sostituzione del riscaldamento è necessario un permesso di costruzione del vostro Comune.</a:t>
            </a:r>
          </a:p>
          <a:p>
            <a:pPr marL="757238">
              <a:spcAft>
                <a:spcPts val="600"/>
              </a:spcAft>
            </a:pPr>
            <a:r>
              <a:rPr lang="it-IT" sz="2000" b="1" noProof="0" dirty="0"/>
              <a:t>Richiedere gli incentivi</a:t>
            </a:r>
          </a:p>
          <a:p>
            <a:pPr marL="757238">
              <a:spcAft>
                <a:spcPts val="600"/>
              </a:spcAft>
            </a:pPr>
            <a:r>
              <a:rPr lang="it-IT" sz="2000" noProof="0" dirty="0"/>
              <a:t>Richiedete subito gli incentivi finanziari, prima dell’inizio dei lavori, e la relativa conferma.</a:t>
            </a:r>
          </a:p>
          <a:p>
            <a:pPr marL="757238">
              <a:spcAft>
                <a:spcPts val="600"/>
              </a:spcAft>
              <a:tabLst>
                <a:tab pos="307975" algn="l"/>
              </a:tabLst>
            </a:pPr>
            <a:r>
              <a:rPr lang="it-IT" sz="2000" b="1" noProof="0" dirty="0"/>
              <a:t>Sostituire il riscaldamento</a:t>
            </a:r>
            <a:endParaRPr lang="it-IT" sz="2000" b="1" noProof="0" dirty="0">
              <a:sym typeface="Wingdings" panose="05000000000000000000" pitchFamily="2" charset="2"/>
            </a:endParaRPr>
          </a:p>
          <a:p>
            <a:pPr marL="757238">
              <a:spcAft>
                <a:spcPts val="600"/>
              </a:spcAft>
              <a:buClr>
                <a:srgbClr val="15934C"/>
              </a:buClr>
              <a:tabLst>
                <a:tab pos="307975" algn="l"/>
              </a:tabLst>
            </a:pPr>
            <a:r>
              <a:rPr lang="it-IT" sz="2000" noProof="0" dirty="0"/>
              <a:t>Dopo la sottoscrizione dei contratti con gli artigiani, i lavori possono iniziare.</a:t>
            </a:r>
          </a:p>
          <a:p>
            <a:pPr marL="757238">
              <a:spcAft>
                <a:spcPts val="600"/>
              </a:spcAft>
              <a:buClr>
                <a:srgbClr val="15934C"/>
              </a:buClr>
              <a:tabLst>
                <a:tab pos="307975" algn="l"/>
              </a:tabLst>
            </a:pPr>
            <a:r>
              <a:rPr lang="it-IT" sz="2000" noProof="0" dirty="0"/>
              <a:t>Solitamente, a seconda dell’entità, l’intervento dura alcune settimane. Durante l’intervento è possibile utilizzare un riscaldamento ausiliario per il riscaldamento e la produzione di acqua calda. </a:t>
            </a:r>
          </a:p>
          <a:p>
            <a:pPr marL="757238">
              <a:spcAft>
                <a:spcPts val="600"/>
              </a:spcAft>
              <a:buClr>
                <a:srgbClr val="15934C"/>
              </a:buClr>
              <a:tabLst>
                <a:tab pos="307975" algn="l"/>
              </a:tabLst>
            </a:pPr>
            <a:r>
              <a:rPr lang="it-IT" sz="2000" noProof="0" dirty="0"/>
              <a:t>Al termine dei lavori potete richiedere al Cantone il pagamento degli incentivi finanziari.</a:t>
            </a:r>
          </a:p>
          <a:p>
            <a:pPr marL="757238">
              <a:spcAft>
                <a:spcPts val="600"/>
              </a:spcAft>
              <a:tabLst>
                <a:tab pos="307975" algn="l"/>
              </a:tabLst>
            </a:pPr>
            <a:endParaRPr lang="it-IT" sz="2000" b="1" noProof="0" dirty="0"/>
          </a:p>
          <a:p>
            <a:pPr marL="757238">
              <a:spcAft>
                <a:spcPts val="600"/>
              </a:spcAft>
            </a:pPr>
            <a:endParaRPr lang="it-IT" sz="2000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54A0-1773-834D-9B27-C54DF1A90C65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41</a:t>
            </a:fld>
            <a:endParaRPr lang="it-IT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A9B59A-7A48-0ABE-EA3F-28A4B126B4F5}"/>
              </a:ext>
            </a:extLst>
          </p:cNvPr>
          <p:cNvSpPr/>
          <p:nvPr/>
        </p:nvSpPr>
        <p:spPr>
          <a:xfrm>
            <a:off x="515379" y="1509130"/>
            <a:ext cx="537739" cy="53773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D48C3E-F907-B307-A8C9-F197CED250F8}"/>
              </a:ext>
            </a:extLst>
          </p:cNvPr>
          <p:cNvSpPr/>
          <p:nvPr/>
        </p:nvSpPr>
        <p:spPr>
          <a:xfrm>
            <a:off x="515379" y="2581714"/>
            <a:ext cx="537739" cy="53773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039C24-FD04-99AF-A3A2-BB27B321AF10}"/>
              </a:ext>
            </a:extLst>
          </p:cNvPr>
          <p:cNvSpPr/>
          <p:nvPr/>
        </p:nvSpPr>
        <p:spPr>
          <a:xfrm>
            <a:off x="515379" y="3380920"/>
            <a:ext cx="537739" cy="53773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9449A2F-5907-E14F-5218-0F4F76405A55}"/>
              </a:ext>
            </a:extLst>
          </p:cNvPr>
          <p:cNvSpPr txBox="1"/>
          <p:nvPr/>
        </p:nvSpPr>
        <p:spPr>
          <a:xfrm>
            <a:off x="1162811" y="5869186"/>
            <a:ext cx="10513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noProof="0" dirty="0">
                <a:solidFill>
                  <a:schemeClr val="accent1"/>
                </a:solidFill>
              </a:rPr>
              <a:t>Altre informazioni su </a:t>
            </a:r>
            <a:r>
              <a:rPr lang="it-IT" sz="1400" noProof="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www.svizzeraenergia.ch/rinnovare/sostituzione-riscaldamento/</a:t>
            </a:r>
            <a:endParaRPr lang="it-IT" sz="1400" noProof="0" dirty="0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A5A7801-A800-004E-AB4D-B63627C35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943" y="5649183"/>
            <a:ext cx="788187" cy="7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16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Sintesi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79A884-3649-8630-48DB-053349C8C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>
            <a:noAutofit/>
          </a:bodyPr>
          <a:lstStyle/>
          <a:p>
            <a:pPr marL="6350" indent="-6350">
              <a:spcAft>
                <a:spcPts val="1800"/>
              </a:spcAft>
              <a:tabLst>
                <a:tab pos="1104900" algn="l"/>
              </a:tabLst>
              <a:defRPr/>
            </a:pPr>
            <a:r>
              <a:rPr lang="it-IT" sz="2000" noProof="0" dirty="0"/>
              <a:t>Il passaggio alle energie rinnovabili ha numerosi vantaggi:</a:t>
            </a:r>
          </a:p>
          <a:p>
            <a:pPr marL="846138">
              <a:spcAft>
                <a:spcPts val="1800"/>
              </a:spcAft>
              <a:buClr>
                <a:schemeClr val="accent1"/>
              </a:buClr>
              <a:defRPr/>
            </a:pPr>
            <a:r>
              <a:rPr lang="it-IT" sz="2000" noProof="0" dirty="0"/>
              <a:t>basta emissioni di CO</a:t>
            </a:r>
            <a:r>
              <a:rPr lang="it-IT" sz="2000" baseline="-25000" noProof="0" dirty="0"/>
              <a:t>2</a:t>
            </a:r>
            <a:r>
              <a:rPr lang="it-IT" sz="2000" noProof="0" dirty="0"/>
              <a:t>: niente più tassa sul CO</a:t>
            </a:r>
            <a:r>
              <a:rPr lang="it-IT" sz="2000" baseline="-25000" noProof="0" dirty="0"/>
              <a:t>2</a:t>
            </a:r>
            <a:r>
              <a:rPr lang="it-IT" sz="2000" noProof="0" dirty="0"/>
              <a:t> → </a:t>
            </a:r>
            <a:r>
              <a:rPr lang="it-IT" sz="2000" b="1" noProof="0" dirty="0"/>
              <a:t>costi energetici molto più bassi</a:t>
            </a:r>
          </a:p>
          <a:p>
            <a:pPr marL="846138">
              <a:spcAft>
                <a:spcPts val="1800"/>
              </a:spcAft>
              <a:buClr>
                <a:schemeClr val="accent1"/>
              </a:buClr>
              <a:defRPr/>
            </a:pPr>
            <a:r>
              <a:rPr lang="it-IT" sz="2000" b="1" noProof="0" dirty="0"/>
              <a:t>è ripagato</a:t>
            </a:r>
            <a:r>
              <a:rPr lang="it-IT" sz="2000" noProof="0" dirty="0"/>
              <a:t>: incentivi finanziari mirati da parte di Confederazione e Cantoni </a:t>
            </a:r>
            <a:br>
              <a:rPr lang="it-IT" sz="2000" noProof="0" dirty="0"/>
            </a:br>
            <a:r>
              <a:rPr lang="it-IT" sz="2000" noProof="0" dirty="0"/>
              <a:t>(Programma Edifici, detrazioni fiscali…).</a:t>
            </a:r>
          </a:p>
          <a:p>
            <a:pPr marL="846138">
              <a:spcAft>
                <a:spcPts val="1800"/>
              </a:spcAft>
              <a:buClr>
                <a:schemeClr val="accent1"/>
              </a:buClr>
              <a:defRPr/>
            </a:pPr>
            <a:r>
              <a:rPr lang="it-IT" sz="2000" b="1" noProof="0" dirty="0"/>
              <a:t>costi annuali, energetici e d’esercizio più bassi</a:t>
            </a:r>
            <a:br>
              <a:rPr lang="it-IT" sz="2000" b="1" noProof="0" dirty="0"/>
            </a:br>
            <a:r>
              <a:rPr lang="it-IT" sz="2000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www.svizzeraenergia.ch/rinnovare/calcolatore-costi-riscaldamento/</a:t>
            </a:r>
            <a:endParaRPr lang="it-IT" sz="2000" noProof="0" dirty="0"/>
          </a:p>
          <a:p>
            <a:pPr marL="846138">
              <a:spcAft>
                <a:spcPts val="1800"/>
              </a:spcAft>
              <a:buClr>
                <a:schemeClr val="accent1"/>
              </a:buClr>
              <a:defRPr/>
            </a:pPr>
            <a:r>
              <a:rPr lang="it-IT" sz="2000" noProof="0" dirty="0"/>
              <a:t>il riscaldamento rinnovabile aumenta il </a:t>
            </a:r>
            <a:r>
              <a:rPr lang="it-IT" sz="2000" b="1" noProof="0" dirty="0"/>
              <a:t>valore di mercato</a:t>
            </a:r>
            <a:r>
              <a:rPr lang="it-IT" sz="2000" noProof="0" dirty="0"/>
              <a:t> degli edifici</a:t>
            </a:r>
            <a:br>
              <a:rPr lang="it-IT" sz="2000" noProof="0" dirty="0"/>
            </a:br>
            <a:r>
              <a:rPr lang="it-IT" sz="2000" noProof="0" dirty="0"/>
              <a:t>(valore di locazione e di vendita)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F883-8B9F-ED48-8D82-2C4D25EE8600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42</a:t>
            </a:fld>
            <a:endParaRPr lang="it-IT" noProof="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2588FD9-416C-1295-C3B4-56B820FCE1F4}"/>
              </a:ext>
            </a:extLst>
          </p:cNvPr>
          <p:cNvSpPr txBox="1"/>
          <p:nvPr/>
        </p:nvSpPr>
        <p:spPr>
          <a:xfrm>
            <a:off x="1162811" y="5869186"/>
            <a:ext cx="10513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noProof="0" dirty="0">
                <a:solidFill>
                  <a:schemeClr val="accent1"/>
                </a:solidFill>
              </a:rPr>
              <a:t>Altri effetti positivi su </a:t>
            </a:r>
            <a:r>
              <a:rPr lang="it-IT" sz="1400" noProof="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www.svizzeraenergia.ch/rinnovare/sostituzione-riscaldamento/</a:t>
            </a:r>
            <a:endParaRPr lang="it-IT" sz="1400" u="sng" noProof="0" dirty="0">
              <a:solidFill>
                <a:schemeClr val="accent1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E9DD124-D73E-B6E0-9245-14F54D238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943" y="5649183"/>
            <a:ext cx="788187" cy="7881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24670CE-BA13-1BFE-D23B-0CE330F54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980" y="2649599"/>
            <a:ext cx="740384" cy="74038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0AABA6C-3DC9-22DC-3558-C4BF075A9B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407" y="4339818"/>
            <a:ext cx="740384" cy="74038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710C31F-636E-F6D1-ECB5-6EAD3B763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2118" y="1920865"/>
            <a:ext cx="680693" cy="68069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41CE007-368D-C1CF-1DD6-757ACCAC82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541" y="3473668"/>
            <a:ext cx="744047" cy="7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2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0AD13-05C2-49A3-9AD5-CE047273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Le vostre domande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A6D2E6-F075-4875-AF6F-477F1330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42AC-33CF-5148-A2E6-AB1AA5952E37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AEBDEE-E035-4AB2-B4B7-68004B9B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082433-EBD5-4E22-A17A-8923B96A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43</a:t>
            </a:fld>
            <a:endParaRPr lang="it-IT" noProof="0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E9DF2D3-CF39-49E8-BFE2-F6EF8B01BBA1}"/>
              </a:ext>
            </a:extLst>
          </p:cNvPr>
          <p:cNvGrpSpPr/>
          <p:nvPr/>
        </p:nvGrpSpPr>
        <p:grpSpPr>
          <a:xfrm>
            <a:off x="7372266" y="1942762"/>
            <a:ext cx="1736947" cy="1719578"/>
            <a:chOff x="550863" y="1093788"/>
            <a:chExt cx="3492500" cy="3457575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115C22E-65BE-4FAF-90C2-C4A7CC9EA5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1026" y="2803526"/>
              <a:ext cx="717550" cy="719138"/>
            </a:xfrm>
            <a:custGeom>
              <a:avLst/>
              <a:gdLst>
                <a:gd name="T0" fmla="*/ 0 w 750"/>
                <a:gd name="T1" fmla="*/ 375 h 751"/>
                <a:gd name="T2" fmla="*/ 0 w 750"/>
                <a:gd name="T3" fmla="*/ 375 h 751"/>
                <a:gd name="T4" fmla="*/ 375 w 750"/>
                <a:gd name="T5" fmla="*/ 751 h 751"/>
                <a:gd name="T6" fmla="*/ 750 w 750"/>
                <a:gd name="T7" fmla="*/ 375 h 751"/>
                <a:gd name="T8" fmla="*/ 375 w 750"/>
                <a:gd name="T9" fmla="*/ 0 h 751"/>
                <a:gd name="T10" fmla="*/ 0 w 750"/>
                <a:gd name="T11" fmla="*/ 375 h 751"/>
                <a:gd name="T12" fmla="*/ 375 w 750"/>
                <a:gd name="T13" fmla="*/ 67 h 751"/>
                <a:gd name="T14" fmla="*/ 375 w 750"/>
                <a:gd name="T15" fmla="*/ 67 h 751"/>
                <a:gd name="T16" fmla="*/ 683 w 750"/>
                <a:gd name="T17" fmla="*/ 375 h 751"/>
                <a:gd name="T18" fmla="*/ 375 w 750"/>
                <a:gd name="T19" fmla="*/ 683 h 751"/>
                <a:gd name="T20" fmla="*/ 67 w 750"/>
                <a:gd name="T21" fmla="*/ 375 h 751"/>
                <a:gd name="T22" fmla="*/ 375 w 750"/>
                <a:gd name="T23" fmla="*/ 6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0" h="751">
                  <a:moveTo>
                    <a:pt x="0" y="375"/>
                  </a:moveTo>
                  <a:lnTo>
                    <a:pt x="0" y="375"/>
                  </a:lnTo>
                  <a:cubicBezTo>
                    <a:pt x="0" y="582"/>
                    <a:pt x="168" y="751"/>
                    <a:pt x="375" y="751"/>
                  </a:cubicBezTo>
                  <a:cubicBezTo>
                    <a:pt x="582" y="751"/>
                    <a:pt x="750" y="582"/>
                    <a:pt x="750" y="375"/>
                  </a:cubicBezTo>
                  <a:cubicBezTo>
                    <a:pt x="750" y="168"/>
                    <a:pt x="582" y="0"/>
                    <a:pt x="375" y="0"/>
                  </a:cubicBezTo>
                  <a:cubicBezTo>
                    <a:pt x="168" y="0"/>
                    <a:pt x="0" y="168"/>
                    <a:pt x="0" y="375"/>
                  </a:cubicBezTo>
                  <a:close/>
                  <a:moveTo>
                    <a:pt x="375" y="67"/>
                  </a:moveTo>
                  <a:lnTo>
                    <a:pt x="375" y="67"/>
                  </a:lnTo>
                  <a:cubicBezTo>
                    <a:pt x="545" y="67"/>
                    <a:pt x="683" y="205"/>
                    <a:pt x="683" y="375"/>
                  </a:cubicBezTo>
                  <a:cubicBezTo>
                    <a:pt x="683" y="545"/>
                    <a:pt x="545" y="683"/>
                    <a:pt x="375" y="683"/>
                  </a:cubicBezTo>
                  <a:cubicBezTo>
                    <a:pt x="205" y="683"/>
                    <a:pt x="67" y="545"/>
                    <a:pt x="67" y="375"/>
                  </a:cubicBezTo>
                  <a:cubicBezTo>
                    <a:pt x="67" y="205"/>
                    <a:pt x="205" y="67"/>
                    <a:pt x="375" y="67"/>
                  </a:cubicBezTo>
                  <a:close/>
                </a:path>
              </a:pathLst>
            </a:custGeom>
            <a:solidFill>
              <a:srgbClr val="1238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noProof="0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FC73D41-0911-45D5-A274-4F8CC4182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3573463"/>
              <a:ext cx="1123950" cy="977900"/>
            </a:xfrm>
            <a:custGeom>
              <a:avLst/>
              <a:gdLst>
                <a:gd name="T0" fmla="*/ 772 w 1175"/>
                <a:gd name="T1" fmla="*/ 0 h 1021"/>
                <a:gd name="T2" fmla="*/ 772 w 1175"/>
                <a:gd name="T3" fmla="*/ 0 h 1021"/>
                <a:gd name="T4" fmla="*/ 402 w 1175"/>
                <a:gd name="T5" fmla="*/ 0 h 1021"/>
                <a:gd name="T6" fmla="*/ 0 w 1175"/>
                <a:gd name="T7" fmla="*/ 403 h 1021"/>
                <a:gd name="T8" fmla="*/ 0 w 1175"/>
                <a:gd name="T9" fmla="*/ 1021 h 1021"/>
                <a:gd name="T10" fmla="*/ 67 w 1175"/>
                <a:gd name="T11" fmla="*/ 1021 h 1021"/>
                <a:gd name="T12" fmla="*/ 67 w 1175"/>
                <a:gd name="T13" fmla="*/ 403 h 1021"/>
                <a:gd name="T14" fmla="*/ 402 w 1175"/>
                <a:gd name="T15" fmla="*/ 67 h 1021"/>
                <a:gd name="T16" fmla="*/ 772 w 1175"/>
                <a:gd name="T17" fmla="*/ 67 h 1021"/>
                <a:gd name="T18" fmla="*/ 1108 w 1175"/>
                <a:gd name="T19" fmla="*/ 403 h 1021"/>
                <a:gd name="T20" fmla="*/ 1108 w 1175"/>
                <a:gd name="T21" fmla="*/ 1021 h 1021"/>
                <a:gd name="T22" fmla="*/ 1175 w 1175"/>
                <a:gd name="T23" fmla="*/ 1021 h 1021"/>
                <a:gd name="T24" fmla="*/ 1175 w 1175"/>
                <a:gd name="T25" fmla="*/ 403 h 1021"/>
                <a:gd name="T26" fmla="*/ 772 w 1175"/>
                <a:gd name="T27" fmla="*/ 0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5" h="1021">
                  <a:moveTo>
                    <a:pt x="772" y="0"/>
                  </a:moveTo>
                  <a:lnTo>
                    <a:pt x="772" y="0"/>
                  </a:lnTo>
                  <a:lnTo>
                    <a:pt x="402" y="0"/>
                  </a:lnTo>
                  <a:cubicBezTo>
                    <a:pt x="180" y="0"/>
                    <a:pt x="0" y="181"/>
                    <a:pt x="0" y="403"/>
                  </a:cubicBezTo>
                  <a:lnTo>
                    <a:pt x="0" y="1021"/>
                  </a:lnTo>
                  <a:lnTo>
                    <a:pt x="67" y="1021"/>
                  </a:lnTo>
                  <a:lnTo>
                    <a:pt x="67" y="403"/>
                  </a:lnTo>
                  <a:cubicBezTo>
                    <a:pt x="67" y="218"/>
                    <a:pt x="217" y="67"/>
                    <a:pt x="402" y="67"/>
                  </a:cubicBezTo>
                  <a:lnTo>
                    <a:pt x="772" y="67"/>
                  </a:lnTo>
                  <a:cubicBezTo>
                    <a:pt x="957" y="67"/>
                    <a:pt x="1108" y="218"/>
                    <a:pt x="1108" y="403"/>
                  </a:cubicBezTo>
                  <a:lnTo>
                    <a:pt x="1108" y="1021"/>
                  </a:lnTo>
                  <a:lnTo>
                    <a:pt x="1175" y="1021"/>
                  </a:lnTo>
                  <a:lnTo>
                    <a:pt x="1175" y="403"/>
                  </a:lnTo>
                  <a:cubicBezTo>
                    <a:pt x="1175" y="181"/>
                    <a:pt x="994" y="0"/>
                    <a:pt x="772" y="0"/>
                  </a:cubicBezTo>
                  <a:close/>
                </a:path>
              </a:pathLst>
            </a:custGeom>
            <a:solidFill>
              <a:srgbClr val="1238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7036DC03-C9DC-42FF-8F3D-2463124DD0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6" y="2803526"/>
              <a:ext cx="717550" cy="719138"/>
            </a:xfrm>
            <a:custGeom>
              <a:avLst/>
              <a:gdLst>
                <a:gd name="T0" fmla="*/ 375 w 750"/>
                <a:gd name="T1" fmla="*/ 751 h 751"/>
                <a:gd name="T2" fmla="*/ 375 w 750"/>
                <a:gd name="T3" fmla="*/ 751 h 751"/>
                <a:gd name="T4" fmla="*/ 750 w 750"/>
                <a:gd name="T5" fmla="*/ 375 h 751"/>
                <a:gd name="T6" fmla="*/ 375 w 750"/>
                <a:gd name="T7" fmla="*/ 0 h 751"/>
                <a:gd name="T8" fmla="*/ 0 w 750"/>
                <a:gd name="T9" fmla="*/ 375 h 751"/>
                <a:gd name="T10" fmla="*/ 375 w 750"/>
                <a:gd name="T11" fmla="*/ 751 h 751"/>
                <a:gd name="T12" fmla="*/ 375 w 750"/>
                <a:gd name="T13" fmla="*/ 67 h 751"/>
                <a:gd name="T14" fmla="*/ 375 w 750"/>
                <a:gd name="T15" fmla="*/ 67 h 751"/>
                <a:gd name="T16" fmla="*/ 683 w 750"/>
                <a:gd name="T17" fmla="*/ 375 h 751"/>
                <a:gd name="T18" fmla="*/ 375 w 750"/>
                <a:gd name="T19" fmla="*/ 683 h 751"/>
                <a:gd name="T20" fmla="*/ 67 w 750"/>
                <a:gd name="T21" fmla="*/ 375 h 751"/>
                <a:gd name="T22" fmla="*/ 375 w 750"/>
                <a:gd name="T23" fmla="*/ 6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0" h="751">
                  <a:moveTo>
                    <a:pt x="375" y="751"/>
                  </a:moveTo>
                  <a:lnTo>
                    <a:pt x="375" y="751"/>
                  </a:lnTo>
                  <a:cubicBezTo>
                    <a:pt x="582" y="751"/>
                    <a:pt x="750" y="582"/>
                    <a:pt x="750" y="375"/>
                  </a:cubicBezTo>
                  <a:cubicBezTo>
                    <a:pt x="750" y="168"/>
                    <a:pt x="582" y="0"/>
                    <a:pt x="375" y="0"/>
                  </a:cubicBezTo>
                  <a:cubicBezTo>
                    <a:pt x="168" y="0"/>
                    <a:pt x="0" y="168"/>
                    <a:pt x="0" y="375"/>
                  </a:cubicBezTo>
                  <a:cubicBezTo>
                    <a:pt x="0" y="582"/>
                    <a:pt x="168" y="751"/>
                    <a:pt x="375" y="751"/>
                  </a:cubicBezTo>
                  <a:close/>
                  <a:moveTo>
                    <a:pt x="375" y="67"/>
                  </a:moveTo>
                  <a:lnTo>
                    <a:pt x="375" y="67"/>
                  </a:lnTo>
                  <a:cubicBezTo>
                    <a:pt x="545" y="67"/>
                    <a:pt x="683" y="205"/>
                    <a:pt x="683" y="375"/>
                  </a:cubicBezTo>
                  <a:cubicBezTo>
                    <a:pt x="683" y="545"/>
                    <a:pt x="545" y="683"/>
                    <a:pt x="375" y="683"/>
                  </a:cubicBezTo>
                  <a:cubicBezTo>
                    <a:pt x="205" y="683"/>
                    <a:pt x="67" y="545"/>
                    <a:pt x="67" y="375"/>
                  </a:cubicBezTo>
                  <a:cubicBezTo>
                    <a:pt x="67" y="205"/>
                    <a:pt x="205" y="67"/>
                    <a:pt x="375" y="67"/>
                  </a:cubicBezTo>
                  <a:close/>
                </a:path>
              </a:pathLst>
            </a:custGeom>
            <a:solidFill>
              <a:srgbClr val="1238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noProof="0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F4952713-C745-4DA8-9F49-FDC7C8F9F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3" y="3573463"/>
              <a:ext cx="1123950" cy="977900"/>
            </a:xfrm>
            <a:custGeom>
              <a:avLst/>
              <a:gdLst>
                <a:gd name="T0" fmla="*/ 772 w 1175"/>
                <a:gd name="T1" fmla="*/ 0 h 1021"/>
                <a:gd name="T2" fmla="*/ 772 w 1175"/>
                <a:gd name="T3" fmla="*/ 0 h 1021"/>
                <a:gd name="T4" fmla="*/ 402 w 1175"/>
                <a:gd name="T5" fmla="*/ 0 h 1021"/>
                <a:gd name="T6" fmla="*/ 0 w 1175"/>
                <a:gd name="T7" fmla="*/ 403 h 1021"/>
                <a:gd name="T8" fmla="*/ 0 w 1175"/>
                <a:gd name="T9" fmla="*/ 1021 h 1021"/>
                <a:gd name="T10" fmla="*/ 67 w 1175"/>
                <a:gd name="T11" fmla="*/ 1021 h 1021"/>
                <a:gd name="T12" fmla="*/ 67 w 1175"/>
                <a:gd name="T13" fmla="*/ 403 h 1021"/>
                <a:gd name="T14" fmla="*/ 402 w 1175"/>
                <a:gd name="T15" fmla="*/ 67 h 1021"/>
                <a:gd name="T16" fmla="*/ 772 w 1175"/>
                <a:gd name="T17" fmla="*/ 67 h 1021"/>
                <a:gd name="T18" fmla="*/ 1107 w 1175"/>
                <a:gd name="T19" fmla="*/ 403 h 1021"/>
                <a:gd name="T20" fmla="*/ 1107 w 1175"/>
                <a:gd name="T21" fmla="*/ 1021 h 1021"/>
                <a:gd name="T22" fmla="*/ 1175 w 1175"/>
                <a:gd name="T23" fmla="*/ 1021 h 1021"/>
                <a:gd name="T24" fmla="*/ 1175 w 1175"/>
                <a:gd name="T25" fmla="*/ 403 h 1021"/>
                <a:gd name="T26" fmla="*/ 772 w 1175"/>
                <a:gd name="T27" fmla="*/ 0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5" h="1021">
                  <a:moveTo>
                    <a:pt x="772" y="0"/>
                  </a:moveTo>
                  <a:lnTo>
                    <a:pt x="772" y="0"/>
                  </a:lnTo>
                  <a:lnTo>
                    <a:pt x="402" y="0"/>
                  </a:lnTo>
                  <a:cubicBezTo>
                    <a:pt x="180" y="0"/>
                    <a:pt x="0" y="181"/>
                    <a:pt x="0" y="403"/>
                  </a:cubicBezTo>
                  <a:lnTo>
                    <a:pt x="0" y="1021"/>
                  </a:lnTo>
                  <a:lnTo>
                    <a:pt x="67" y="1021"/>
                  </a:lnTo>
                  <a:lnTo>
                    <a:pt x="67" y="403"/>
                  </a:lnTo>
                  <a:cubicBezTo>
                    <a:pt x="67" y="218"/>
                    <a:pt x="217" y="67"/>
                    <a:pt x="402" y="67"/>
                  </a:cubicBezTo>
                  <a:lnTo>
                    <a:pt x="772" y="67"/>
                  </a:lnTo>
                  <a:cubicBezTo>
                    <a:pt x="957" y="67"/>
                    <a:pt x="1107" y="218"/>
                    <a:pt x="1107" y="403"/>
                  </a:cubicBezTo>
                  <a:lnTo>
                    <a:pt x="1107" y="1021"/>
                  </a:lnTo>
                  <a:lnTo>
                    <a:pt x="1175" y="1021"/>
                  </a:lnTo>
                  <a:lnTo>
                    <a:pt x="1175" y="403"/>
                  </a:lnTo>
                  <a:cubicBezTo>
                    <a:pt x="1175" y="181"/>
                    <a:pt x="994" y="0"/>
                    <a:pt x="772" y="0"/>
                  </a:cubicBezTo>
                  <a:close/>
                </a:path>
              </a:pathLst>
            </a:custGeom>
            <a:solidFill>
              <a:srgbClr val="1238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noProof="0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2F4EC0E6-7CD3-4D79-8A99-AF5B432DD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2063" y="1093788"/>
              <a:ext cx="2198688" cy="1971675"/>
            </a:xfrm>
            <a:custGeom>
              <a:avLst/>
              <a:gdLst>
                <a:gd name="T0" fmla="*/ 1901 w 2298"/>
                <a:gd name="T1" fmla="*/ 1515 h 2061"/>
                <a:gd name="T2" fmla="*/ 1901 w 2298"/>
                <a:gd name="T3" fmla="*/ 1515 h 2061"/>
                <a:gd name="T4" fmla="*/ 2252 w 2298"/>
                <a:gd name="T5" fmla="*/ 928 h 2061"/>
                <a:gd name="T6" fmla="*/ 1528 w 2298"/>
                <a:gd name="T7" fmla="*/ 35 h 2061"/>
                <a:gd name="T8" fmla="*/ 717 w 2298"/>
                <a:gd name="T9" fmla="*/ 479 h 2061"/>
                <a:gd name="T10" fmla="*/ 613 w 2298"/>
                <a:gd name="T11" fmla="*/ 483 h 2061"/>
                <a:gd name="T12" fmla="*/ 161 w 2298"/>
                <a:gd name="T13" fmla="*/ 739 h 2061"/>
                <a:gd name="T14" fmla="*/ 22 w 2298"/>
                <a:gd name="T15" fmla="*/ 1239 h 2061"/>
                <a:gd name="T16" fmla="*/ 321 w 2298"/>
                <a:gd name="T17" fmla="*/ 1722 h 2061"/>
                <a:gd name="T18" fmla="*/ 363 w 2298"/>
                <a:gd name="T19" fmla="*/ 2061 h 2061"/>
                <a:gd name="T20" fmla="*/ 637 w 2298"/>
                <a:gd name="T21" fmla="*/ 1832 h 2061"/>
                <a:gd name="T22" fmla="*/ 778 w 2298"/>
                <a:gd name="T23" fmla="*/ 1830 h 2061"/>
                <a:gd name="T24" fmla="*/ 1193 w 2298"/>
                <a:gd name="T25" fmla="*/ 1617 h 2061"/>
                <a:gd name="T26" fmla="*/ 1358 w 2298"/>
                <a:gd name="T27" fmla="*/ 1652 h 2061"/>
                <a:gd name="T28" fmla="*/ 1530 w 2298"/>
                <a:gd name="T29" fmla="*/ 1651 h 2061"/>
                <a:gd name="T30" fmla="*/ 1859 w 2298"/>
                <a:gd name="T31" fmla="*/ 1917 h 2061"/>
                <a:gd name="T32" fmla="*/ 1901 w 2298"/>
                <a:gd name="T33" fmla="*/ 1515 h 2061"/>
                <a:gd name="T34" fmla="*/ 770 w 2298"/>
                <a:gd name="T35" fmla="*/ 1763 h 2061"/>
                <a:gd name="T36" fmla="*/ 770 w 2298"/>
                <a:gd name="T37" fmla="*/ 1763 h 2061"/>
                <a:gd name="T38" fmla="*/ 630 w 2298"/>
                <a:gd name="T39" fmla="*/ 1764 h 2061"/>
                <a:gd name="T40" fmla="*/ 616 w 2298"/>
                <a:gd name="T41" fmla="*/ 1762 h 2061"/>
                <a:gd name="T42" fmla="*/ 414 w 2298"/>
                <a:gd name="T43" fmla="*/ 1931 h 2061"/>
                <a:gd name="T44" fmla="*/ 384 w 2298"/>
                <a:gd name="T45" fmla="*/ 1682 h 2061"/>
                <a:gd name="T46" fmla="*/ 370 w 2298"/>
                <a:gd name="T47" fmla="*/ 1674 h 2061"/>
                <a:gd name="T48" fmla="*/ 89 w 2298"/>
                <a:gd name="T49" fmla="*/ 1231 h 2061"/>
                <a:gd name="T50" fmla="*/ 621 w 2298"/>
                <a:gd name="T51" fmla="*/ 550 h 2061"/>
                <a:gd name="T52" fmla="*/ 1302 w 2298"/>
                <a:gd name="T53" fmla="*/ 1082 h 2061"/>
                <a:gd name="T54" fmla="*/ 770 w 2298"/>
                <a:gd name="T55" fmla="*/ 1763 h 2061"/>
                <a:gd name="T56" fmla="*/ 1837 w 2298"/>
                <a:gd name="T57" fmla="*/ 1477 h 2061"/>
                <a:gd name="T58" fmla="*/ 1837 w 2298"/>
                <a:gd name="T59" fmla="*/ 1477 h 2061"/>
                <a:gd name="T60" fmla="*/ 1805 w 2298"/>
                <a:gd name="T61" fmla="*/ 1787 h 2061"/>
                <a:gd name="T62" fmla="*/ 1550 w 2298"/>
                <a:gd name="T63" fmla="*/ 1581 h 2061"/>
                <a:gd name="T64" fmla="*/ 1536 w 2298"/>
                <a:gd name="T65" fmla="*/ 1583 h 2061"/>
                <a:gd name="T66" fmla="*/ 1365 w 2298"/>
                <a:gd name="T67" fmla="*/ 1585 h 2061"/>
                <a:gd name="T68" fmla="*/ 1239 w 2298"/>
                <a:gd name="T69" fmla="*/ 1561 h 2061"/>
                <a:gd name="T70" fmla="*/ 1369 w 2298"/>
                <a:gd name="T71" fmla="*/ 1074 h 2061"/>
                <a:gd name="T72" fmla="*/ 790 w 2298"/>
                <a:gd name="T73" fmla="*/ 486 h 2061"/>
                <a:gd name="T74" fmla="*/ 1521 w 2298"/>
                <a:gd name="T75" fmla="*/ 102 h 2061"/>
                <a:gd name="T76" fmla="*/ 2185 w 2298"/>
                <a:gd name="T77" fmla="*/ 921 h 2061"/>
                <a:gd name="T78" fmla="*/ 1851 w 2298"/>
                <a:gd name="T79" fmla="*/ 1468 h 2061"/>
                <a:gd name="T80" fmla="*/ 1837 w 2298"/>
                <a:gd name="T81" fmla="*/ 1477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98" h="2061">
                  <a:moveTo>
                    <a:pt x="1901" y="1515"/>
                  </a:moveTo>
                  <a:lnTo>
                    <a:pt x="1901" y="1515"/>
                  </a:lnTo>
                  <a:cubicBezTo>
                    <a:pt x="2099" y="1380"/>
                    <a:pt x="2227" y="1167"/>
                    <a:pt x="2252" y="928"/>
                  </a:cubicBezTo>
                  <a:cubicBezTo>
                    <a:pt x="2298" y="483"/>
                    <a:pt x="1974" y="82"/>
                    <a:pt x="1528" y="35"/>
                  </a:cubicBezTo>
                  <a:cubicBezTo>
                    <a:pt x="1191" y="0"/>
                    <a:pt x="869" y="178"/>
                    <a:pt x="717" y="479"/>
                  </a:cubicBezTo>
                  <a:cubicBezTo>
                    <a:pt x="683" y="478"/>
                    <a:pt x="648" y="479"/>
                    <a:pt x="613" y="483"/>
                  </a:cubicBezTo>
                  <a:cubicBezTo>
                    <a:pt x="433" y="505"/>
                    <a:pt x="273" y="596"/>
                    <a:pt x="161" y="739"/>
                  </a:cubicBezTo>
                  <a:cubicBezTo>
                    <a:pt x="49" y="882"/>
                    <a:pt x="0" y="1059"/>
                    <a:pt x="22" y="1239"/>
                  </a:cubicBezTo>
                  <a:cubicBezTo>
                    <a:pt x="47" y="1437"/>
                    <a:pt x="155" y="1612"/>
                    <a:pt x="321" y="1722"/>
                  </a:cubicBezTo>
                  <a:lnTo>
                    <a:pt x="363" y="2061"/>
                  </a:lnTo>
                  <a:lnTo>
                    <a:pt x="637" y="1832"/>
                  </a:lnTo>
                  <a:cubicBezTo>
                    <a:pt x="686" y="1836"/>
                    <a:pt x="733" y="1836"/>
                    <a:pt x="778" y="1830"/>
                  </a:cubicBezTo>
                  <a:cubicBezTo>
                    <a:pt x="944" y="1810"/>
                    <a:pt x="1088" y="1731"/>
                    <a:pt x="1193" y="1617"/>
                  </a:cubicBezTo>
                  <a:cubicBezTo>
                    <a:pt x="1247" y="1634"/>
                    <a:pt x="1303" y="1646"/>
                    <a:pt x="1358" y="1652"/>
                  </a:cubicBezTo>
                  <a:cubicBezTo>
                    <a:pt x="1413" y="1658"/>
                    <a:pt x="1471" y="1658"/>
                    <a:pt x="1530" y="1651"/>
                  </a:cubicBezTo>
                  <a:lnTo>
                    <a:pt x="1859" y="1917"/>
                  </a:lnTo>
                  <a:lnTo>
                    <a:pt x="1901" y="1515"/>
                  </a:lnTo>
                  <a:close/>
                  <a:moveTo>
                    <a:pt x="770" y="1763"/>
                  </a:moveTo>
                  <a:lnTo>
                    <a:pt x="770" y="1763"/>
                  </a:lnTo>
                  <a:cubicBezTo>
                    <a:pt x="725" y="1769"/>
                    <a:pt x="678" y="1769"/>
                    <a:pt x="630" y="1764"/>
                  </a:cubicBezTo>
                  <a:lnTo>
                    <a:pt x="616" y="1762"/>
                  </a:lnTo>
                  <a:lnTo>
                    <a:pt x="414" y="1931"/>
                  </a:lnTo>
                  <a:lnTo>
                    <a:pt x="384" y="1682"/>
                  </a:lnTo>
                  <a:lnTo>
                    <a:pt x="370" y="1674"/>
                  </a:lnTo>
                  <a:cubicBezTo>
                    <a:pt x="214" y="1575"/>
                    <a:pt x="111" y="1414"/>
                    <a:pt x="89" y="1231"/>
                  </a:cubicBezTo>
                  <a:cubicBezTo>
                    <a:pt x="48" y="897"/>
                    <a:pt x="287" y="591"/>
                    <a:pt x="621" y="550"/>
                  </a:cubicBezTo>
                  <a:cubicBezTo>
                    <a:pt x="955" y="509"/>
                    <a:pt x="1261" y="748"/>
                    <a:pt x="1302" y="1082"/>
                  </a:cubicBezTo>
                  <a:cubicBezTo>
                    <a:pt x="1343" y="1417"/>
                    <a:pt x="1105" y="1722"/>
                    <a:pt x="770" y="1763"/>
                  </a:cubicBezTo>
                  <a:close/>
                  <a:moveTo>
                    <a:pt x="1837" y="1477"/>
                  </a:moveTo>
                  <a:lnTo>
                    <a:pt x="1837" y="1477"/>
                  </a:lnTo>
                  <a:lnTo>
                    <a:pt x="1805" y="1787"/>
                  </a:lnTo>
                  <a:lnTo>
                    <a:pt x="1550" y="1581"/>
                  </a:lnTo>
                  <a:lnTo>
                    <a:pt x="1536" y="1583"/>
                  </a:lnTo>
                  <a:cubicBezTo>
                    <a:pt x="1477" y="1590"/>
                    <a:pt x="1420" y="1591"/>
                    <a:pt x="1365" y="1585"/>
                  </a:cubicBezTo>
                  <a:cubicBezTo>
                    <a:pt x="1323" y="1581"/>
                    <a:pt x="1281" y="1573"/>
                    <a:pt x="1239" y="1561"/>
                  </a:cubicBezTo>
                  <a:cubicBezTo>
                    <a:pt x="1340" y="1426"/>
                    <a:pt x="1391" y="1254"/>
                    <a:pt x="1369" y="1074"/>
                  </a:cubicBezTo>
                  <a:cubicBezTo>
                    <a:pt x="1331" y="763"/>
                    <a:pt x="1086" y="527"/>
                    <a:pt x="790" y="486"/>
                  </a:cubicBezTo>
                  <a:cubicBezTo>
                    <a:pt x="933" y="223"/>
                    <a:pt x="1221" y="70"/>
                    <a:pt x="1521" y="102"/>
                  </a:cubicBezTo>
                  <a:cubicBezTo>
                    <a:pt x="1930" y="145"/>
                    <a:pt x="2228" y="512"/>
                    <a:pt x="2185" y="921"/>
                  </a:cubicBezTo>
                  <a:cubicBezTo>
                    <a:pt x="2161" y="1145"/>
                    <a:pt x="2040" y="1344"/>
                    <a:pt x="1851" y="1468"/>
                  </a:cubicBezTo>
                  <a:lnTo>
                    <a:pt x="1837" y="1477"/>
                  </a:lnTo>
                  <a:close/>
                </a:path>
              </a:pathLst>
            </a:custGeom>
            <a:solidFill>
              <a:srgbClr val="1238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75140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A7A723D-8865-8EFD-398F-2F5197DC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Prima consulenza gratuita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F9A0478-DF3E-4FE9-C302-ED92DCD9A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spcAft>
                <a:spcPts val="600"/>
              </a:spcAft>
              <a:buNone/>
            </a:pPr>
            <a:r>
              <a:rPr lang="it-IT" sz="2000" noProof="0" dirty="0"/>
              <a:t>Le esperte e gli esperti prima consulenza «calore rinnovabile» sono disponibili sul posto per una consulenza sulla sostituzione del riscaldamento. </a:t>
            </a:r>
            <a:br>
              <a:rPr lang="it-IT" sz="2000" noProof="0" dirty="0"/>
            </a:br>
            <a:r>
              <a:rPr lang="it-IT" sz="2000" b="1" noProof="0" dirty="0"/>
              <a:t>Approfittate di questa opportunità per fissare un colloquio di consulenza.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endParaRPr lang="it-IT" sz="2000" noProof="0" dirty="0"/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it-IT" sz="2000" noProof="0" dirty="0"/>
              <a:t>Oppure prenotate un appuntamento su</a:t>
            </a:r>
            <a:br>
              <a:rPr lang="it-IT" sz="2000" noProof="0" dirty="0"/>
            </a:br>
            <a:r>
              <a:rPr lang="it-IT" sz="20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www.svizzeraenergia.ch/rinnovare/prima-consulenza-calorerinnovabile/</a:t>
            </a:r>
            <a:endParaRPr lang="it-IT" sz="2000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E74354-178D-02FA-737B-E0F40872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EC1-B000-2A47-95D0-6F35E54E9E04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F91843-FC0D-3691-FB4B-583CFC84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A312B7-DAEB-0958-F677-3C6E0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44</a:t>
            </a:fld>
            <a:endParaRPr lang="it-IT" noProof="0" dirty="0"/>
          </a:p>
        </p:txBody>
      </p:sp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DE7BE13B-DAB3-D0DE-D7FA-D634D07302B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625727" y="1592263"/>
            <a:ext cx="4592047" cy="4584700"/>
          </a:xfrm>
          <a:prstGeom prst="rect">
            <a:avLst/>
          </a:prstGeom>
        </p:spPr>
      </p:pic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3C1071CF-F225-6B5B-8AB5-7B69FAACB4A7}"/>
              </a:ext>
            </a:extLst>
          </p:cNvPr>
          <p:cNvSpPr/>
          <p:nvPr/>
        </p:nvSpPr>
        <p:spPr>
          <a:xfrm>
            <a:off x="515378" y="5229294"/>
            <a:ext cx="5153902" cy="9476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>
              <a:spcAft>
                <a:spcPts val="1200"/>
              </a:spcAft>
              <a:buClr>
                <a:schemeClr val="accent1"/>
              </a:buClr>
            </a:pPr>
            <a:r>
              <a:rPr lang="it-IT" sz="2000" noProof="0" dirty="0">
                <a:solidFill>
                  <a:schemeClr val="accent1"/>
                </a:solidFill>
              </a:rPr>
              <a:t>Saremo lieti di incontrarvi e assistervi nella sostituzione del riscaldamento!</a:t>
            </a:r>
          </a:p>
        </p:txBody>
      </p:sp>
    </p:spTree>
    <p:extLst>
      <p:ext uri="{BB962C8B-B14F-4D97-AF65-F5344CB8AC3E}">
        <p14:creationId xmlns:p14="http://schemas.microsoft.com/office/powerpoint/2010/main" val="3330166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A0F93-EF7E-4435-8D57-2CFE62ECC5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noProof="0" dirty="0"/>
              <a:t>Grazie mille</a:t>
            </a:r>
            <a:endParaRPr lang="it-IT" sz="3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4B7780-1C30-433F-B0C2-C547FA514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noProof="0" dirty="0"/>
              <a:t> </a:t>
            </a:r>
          </a:p>
        </p:txBody>
      </p:sp>
      <p:sp>
        <p:nvSpPr>
          <p:cNvPr id="4" name="Untertitel 8">
            <a:extLst>
              <a:ext uri="{FF2B5EF4-FFF2-40B4-BE49-F238E27FC236}">
                <a16:creationId xmlns:a16="http://schemas.microsoft.com/office/drawing/2014/main" id="{F277D618-543C-98FE-0EF2-ACFFC88CF976}"/>
              </a:ext>
            </a:extLst>
          </p:cNvPr>
          <p:cNvSpPr txBox="1">
            <a:spLocks/>
          </p:cNvSpPr>
          <p:nvPr/>
        </p:nvSpPr>
        <p:spPr>
          <a:xfrm>
            <a:off x="668338" y="4049452"/>
            <a:ext cx="6193262" cy="13607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noProof="0" dirty="0"/>
              <a:t>per il vostro sostegno verso un parco edifici senza CO</a:t>
            </a:r>
            <a:r>
              <a:rPr lang="it-IT" sz="3600" baseline="-25000" noProof="0" dirty="0"/>
              <a:t>2</a:t>
            </a:r>
            <a:r>
              <a:rPr lang="it-IT" sz="3600" noProof="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1734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BC59850-A387-494C-A62A-604FCA9A0756}"/>
              </a:ext>
            </a:extLst>
          </p:cNvPr>
          <p:cNvSpPr txBox="1"/>
          <p:nvPr/>
        </p:nvSpPr>
        <p:spPr>
          <a:xfrm>
            <a:off x="2711624" y="848325"/>
            <a:ext cx="691276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kern="900" spc="-100" noProof="0" dirty="0">
                <a:solidFill>
                  <a:schemeClr val="bg1"/>
                </a:solidFill>
                <a:latin typeface="+mj-lt"/>
                <a:cs typeface="MV Boli" panose="02000500030200090000" pitchFamily="2" charset="0"/>
              </a:rPr>
              <a:t>Ancora </a:t>
            </a:r>
            <a:r>
              <a:rPr lang="it-IT" sz="3200" kern="900" spc="-100" noProof="0" dirty="0" err="1">
                <a:solidFill>
                  <a:schemeClr val="bg1"/>
                </a:solidFill>
                <a:latin typeface="+mj-lt"/>
                <a:cs typeface="MV Boli" panose="02000500030200090000" pitchFamily="2" charset="0"/>
              </a:rPr>
              <a:t>SvizzeraEnergia</a:t>
            </a:r>
            <a:r>
              <a:rPr lang="it-IT" sz="3200" kern="900" spc="-100" noProof="0" dirty="0">
                <a:solidFill>
                  <a:schemeClr val="bg1"/>
                </a:solidFill>
                <a:latin typeface="+mj-lt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4B7780-1C30-433F-B0C2-C547FA514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228492"/>
            <a:ext cx="9000442" cy="1360748"/>
          </a:xfrm>
        </p:spPr>
        <p:txBody>
          <a:bodyPr/>
          <a:lstStyle/>
          <a:p>
            <a:r>
              <a:rPr lang="it-IT" noProof="0" dirty="0"/>
              <a:t> 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9497581-FC92-4445-9524-DCD76BED16DB}"/>
              </a:ext>
            </a:extLst>
          </p:cNvPr>
          <p:cNvSpPr txBox="1">
            <a:spLocks/>
          </p:cNvSpPr>
          <p:nvPr/>
        </p:nvSpPr>
        <p:spPr>
          <a:xfrm>
            <a:off x="515938" y="4228492"/>
            <a:ext cx="9000442" cy="13607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noProof="0" dirty="0"/>
              <a:t> 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98C9E530-FD9A-40FF-87E1-79EB0B9A3FE6}"/>
              </a:ext>
            </a:extLst>
          </p:cNvPr>
          <p:cNvSpPr txBox="1">
            <a:spLocks/>
          </p:cNvSpPr>
          <p:nvPr/>
        </p:nvSpPr>
        <p:spPr>
          <a:xfrm>
            <a:off x="515938" y="4228492"/>
            <a:ext cx="9000442" cy="13607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noProof="0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D3979F5-FEE0-4C32-8555-E7BEFACBF371}"/>
              </a:ext>
            </a:extLst>
          </p:cNvPr>
          <p:cNvSpPr txBox="1"/>
          <p:nvPr/>
        </p:nvSpPr>
        <p:spPr>
          <a:xfrm>
            <a:off x="517483" y="5137612"/>
            <a:ext cx="17334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noProof="0" dirty="0">
                <a:solidFill>
                  <a:schemeClr val="accent3"/>
                </a:solidFill>
                <a:latin typeface="+mj-lt"/>
                <a:cs typeface="MV Boli" panose="02000500030200090000" pitchFamily="2" charset="0"/>
              </a:rPr>
              <a:t>LinkedIn</a:t>
            </a:r>
            <a:endParaRPr lang="it-IT" sz="1300" noProof="0" dirty="0">
              <a:solidFill>
                <a:schemeClr val="accent3"/>
              </a:solidFill>
            </a:endParaRPr>
          </a:p>
        </p:txBody>
      </p:sp>
      <p:pic>
        <p:nvPicPr>
          <p:cNvPr id="26" name="Grafik 25">
            <a:hlinkClick r:id="rId2"/>
            <a:extLst>
              <a:ext uri="{FF2B5EF4-FFF2-40B4-BE49-F238E27FC236}">
                <a16:creationId xmlns:a16="http://schemas.microsoft.com/office/drawing/2014/main" id="{FD193800-DE85-4B2A-BD05-EFC249A79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1332" y="3068986"/>
            <a:ext cx="2174916" cy="217491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D3BB6DB7-CF4E-40F7-B812-7920D9796756}"/>
              </a:ext>
            </a:extLst>
          </p:cNvPr>
          <p:cNvSpPr txBox="1"/>
          <p:nvPr/>
        </p:nvSpPr>
        <p:spPr>
          <a:xfrm>
            <a:off x="5229272" y="5137612"/>
            <a:ext cx="17334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noProof="0" dirty="0">
                <a:solidFill>
                  <a:schemeClr val="accent3"/>
                </a:solidFill>
                <a:latin typeface="+mj-lt"/>
                <a:cs typeface="MV Boli" panose="02000500030200090000" pitchFamily="2" charset="0"/>
              </a:rPr>
              <a:t>Tools</a:t>
            </a:r>
            <a:endParaRPr lang="it-IT" sz="1300" noProof="0" dirty="0">
              <a:solidFill>
                <a:schemeClr val="accent3"/>
              </a:solidFill>
            </a:endParaRPr>
          </a:p>
        </p:txBody>
      </p:sp>
      <p:pic>
        <p:nvPicPr>
          <p:cNvPr id="28" name="Grafik 27">
            <a:hlinkClick r:id="rId5"/>
            <a:extLst>
              <a:ext uri="{FF2B5EF4-FFF2-40B4-BE49-F238E27FC236}">
                <a16:creationId xmlns:a16="http://schemas.microsoft.com/office/drawing/2014/main" id="{AF97395F-C31C-4821-A023-5305C5982A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36783" y="3079523"/>
            <a:ext cx="2118432" cy="2118432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1E50E918-732D-4F58-908B-4AE2E7DCD1DC}"/>
              </a:ext>
            </a:extLst>
          </p:cNvPr>
          <p:cNvSpPr txBox="1"/>
          <p:nvPr/>
        </p:nvSpPr>
        <p:spPr>
          <a:xfrm>
            <a:off x="7257847" y="5152836"/>
            <a:ext cx="231213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noProof="0" dirty="0">
                <a:solidFill>
                  <a:schemeClr val="accent3"/>
                </a:solidFill>
                <a:latin typeface="+mj-lt"/>
                <a:cs typeface="MV Boli" panose="02000500030200090000" pitchFamily="2" charset="0"/>
              </a:rPr>
              <a:t>Programmi</a:t>
            </a:r>
            <a:endParaRPr lang="it-IT" sz="1300" noProof="0" dirty="0">
              <a:solidFill>
                <a:schemeClr val="accent3"/>
              </a:solidFill>
            </a:endParaRPr>
          </a:p>
        </p:txBody>
      </p:sp>
      <p:pic>
        <p:nvPicPr>
          <p:cNvPr id="30" name="Grafik 29">
            <a:hlinkClick r:id="rId8"/>
            <a:extLst>
              <a:ext uri="{FF2B5EF4-FFF2-40B4-BE49-F238E27FC236}">
                <a16:creationId xmlns:a16="http://schemas.microsoft.com/office/drawing/2014/main" id="{6FABF758-EA90-4281-8B1B-37C369E12A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54696" y="3034403"/>
            <a:ext cx="2118433" cy="2118433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46F8F895-92F3-4F5F-B25D-9E066FB9FBC4}"/>
              </a:ext>
            </a:extLst>
          </p:cNvPr>
          <p:cNvSpPr txBox="1"/>
          <p:nvPr/>
        </p:nvSpPr>
        <p:spPr>
          <a:xfrm>
            <a:off x="9655387" y="5152836"/>
            <a:ext cx="231213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noProof="0" dirty="0">
                <a:solidFill>
                  <a:schemeClr val="accent3"/>
                </a:solidFill>
                <a:latin typeface="+mj-lt"/>
                <a:cs typeface="MV Boli" panose="02000500030200090000" pitchFamily="2" charset="0"/>
              </a:rPr>
              <a:t>Events</a:t>
            </a:r>
            <a:endParaRPr lang="it-IT" sz="1300" noProof="0" dirty="0">
              <a:solidFill>
                <a:schemeClr val="accent3"/>
              </a:solidFill>
            </a:endParaRPr>
          </a:p>
        </p:txBody>
      </p:sp>
      <p:pic>
        <p:nvPicPr>
          <p:cNvPr id="32" name="Grafik 31">
            <a:hlinkClick r:id="rId11"/>
            <a:extLst>
              <a:ext uri="{FF2B5EF4-FFF2-40B4-BE49-F238E27FC236}">
                <a16:creationId xmlns:a16="http://schemas.microsoft.com/office/drawing/2014/main" id="{4AA5A004-D07A-4149-A290-71B285A18F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752236" y="3034403"/>
            <a:ext cx="2118433" cy="2118433"/>
          </a:xfrm>
          <a:prstGeom prst="rect">
            <a:avLst/>
          </a:prstGeom>
        </p:spPr>
      </p:pic>
      <p:pic>
        <p:nvPicPr>
          <p:cNvPr id="33" name="Grafik 32">
            <a:hlinkClick r:id="rId14"/>
            <a:extLst>
              <a:ext uri="{FF2B5EF4-FFF2-40B4-BE49-F238E27FC236}">
                <a16:creationId xmlns:a16="http://schemas.microsoft.com/office/drawing/2014/main" id="{A4A83690-8CFE-419F-B751-F8937A6C39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688855" y="3079522"/>
            <a:ext cx="2118669" cy="2118669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447446C3-D287-49F5-9A56-5ADA2316C852}"/>
              </a:ext>
            </a:extLst>
          </p:cNvPr>
          <p:cNvSpPr txBox="1"/>
          <p:nvPr/>
        </p:nvSpPr>
        <p:spPr>
          <a:xfrm>
            <a:off x="2881461" y="5137612"/>
            <a:ext cx="17334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noProof="0" dirty="0">
                <a:solidFill>
                  <a:schemeClr val="accent3"/>
                </a:solidFill>
                <a:latin typeface="+mj-lt"/>
                <a:cs typeface="MV Boli" panose="02000500030200090000" pitchFamily="2" charset="0"/>
              </a:rPr>
              <a:t>Podcasts</a:t>
            </a:r>
            <a:endParaRPr lang="it-IT" sz="1300" noProof="0" dirty="0">
              <a:solidFill>
                <a:schemeClr val="accent3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F4CA4CC1-27DB-4FBE-BC0D-AC6A6865D2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99656" y="1126108"/>
            <a:ext cx="5904656" cy="179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13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F6191-1F11-9902-1A0E-2253923A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Gli obiettivi di «calore rinnovabile»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79A884-3649-8630-48DB-053349C8C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>
            <a:noAutofit/>
          </a:bodyPr>
          <a:lstStyle/>
          <a:p>
            <a:pPr marL="803275">
              <a:spcAft>
                <a:spcPts val="4200"/>
              </a:spcAft>
            </a:pPr>
            <a:r>
              <a:rPr lang="it-IT" sz="2000" noProof="0" dirty="0"/>
              <a:t>Trasmettere informazioni neutrali rispetto alle tecnologie</a:t>
            </a:r>
          </a:p>
          <a:p>
            <a:pPr marL="803275">
              <a:spcAft>
                <a:spcPts val="4200"/>
              </a:spcAft>
            </a:pPr>
            <a:r>
              <a:rPr lang="it-IT" sz="2000" noProof="0" dirty="0"/>
              <a:t>Diffondere dati corretti su costi, oneri ed efficacia</a:t>
            </a:r>
          </a:p>
          <a:p>
            <a:pPr marL="803275">
              <a:spcAft>
                <a:spcPts val="4200"/>
              </a:spcAft>
            </a:pPr>
            <a:r>
              <a:rPr lang="it-IT" sz="2000" noProof="0" dirty="0"/>
              <a:t>Motivare i proprietari di edifici a passare alle energie rinnovabili</a:t>
            </a:r>
          </a:p>
          <a:p>
            <a:pPr marL="803275">
              <a:spcAft>
                <a:spcPts val="4200"/>
              </a:spcAft>
            </a:pPr>
            <a:r>
              <a:rPr lang="it-IT" sz="2000" noProof="0" dirty="0"/>
              <a:t>Ridurre rapidamente le emissioni di CO</a:t>
            </a:r>
            <a:r>
              <a:rPr lang="it-IT" sz="2000" baseline="-25000" noProof="0" dirty="0"/>
              <a:t>2</a:t>
            </a:r>
            <a:r>
              <a:rPr lang="it-IT" sz="2000" noProof="0" dirty="0"/>
              <a:t> nel settore degli edifici</a:t>
            </a:r>
          </a:p>
          <a:p>
            <a:pPr marL="803275">
              <a:spcAft>
                <a:spcPts val="4200"/>
              </a:spcAft>
            </a:pPr>
            <a:r>
              <a:rPr lang="it-IT" sz="2000" noProof="0" dirty="0"/>
              <a:t>Offrire soluzioni ottimali grazie alla «prima consulenza» individuale per la sostituzione del riscaldamento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453B7-FA88-65C6-79ED-46F556E3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1699-8EDF-2743-B933-6312BBB0F054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6DD3F1-CF10-C77C-E0FD-ABFBA8D6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ECB66-0EB1-B17F-5010-8FEFB3FD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5</a:t>
            </a:fld>
            <a:endParaRPr lang="it-IT" noProof="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7710C31F-636E-F6D1-ECB5-6EAD3B763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33" y="3967114"/>
            <a:ext cx="680693" cy="68069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41CE007-368D-C1CF-1DD6-757ACCAC8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943" y="2224655"/>
            <a:ext cx="744047" cy="74404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E7E7F8-D12B-EB02-FC0D-5A0DCEA0F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943" y="4928607"/>
            <a:ext cx="792087" cy="79208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0D194E6-B8DA-30C7-6E5A-79DB8AC988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598" y="1369327"/>
            <a:ext cx="680693" cy="6806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24B7EFD-BA1B-A401-99F1-A86DC0186F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6922" y="3078370"/>
            <a:ext cx="744047" cy="7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42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812B-E1EB-8594-3AFD-06492B31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Un’informazione varia e mirata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AF401-7D45-1F8A-2ED8-D2007E2E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78BFE-F17C-1945-BF28-5FB929900F05}" type="datetime1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25/02/2026</a:t>
            </a:fld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6769-ECA2-2AC4-9B04-EA1E9098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svizzeraenergia.ch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B444-B769-E1BD-9AF0-4E2E5460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B96EB3-228D-AE61-F624-21CFD63B46A6}"/>
              </a:ext>
            </a:extLst>
          </p:cNvPr>
          <p:cNvSpPr txBox="1"/>
          <p:nvPr/>
        </p:nvSpPr>
        <p:spPr>
          <a:xfrm>
            <a:off x="3954907" y="5725478"/>
            <a:ext cx="56783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600" b="1" noProof="0" dirty="0">
                <a:solidFill>
                  <a:schemeClr val="accent1"/>
                </a:solidFill>
              </a:rPr>
              <a:t>Sito web con molte informazioni</a:t>
            </a:r>
          </a:p>
          <a:p>
            <a:r>
              <a:rPr lang="it-IT" sz="1600" noProof="0" dirty="0" err="1">
                <a:solidFill>
                  <a:schemeClr val="accent1"/>
                </a:solidFill>
              </a:rPr>
              <a:t>www.svizzeraenergia.ch</a:t>
            </a:r>
            <a:r>
              <a:rPr lang="it-IT" sz="1600" noProof="0" dirty="0">
                <a:solidFill>
                  <a:schemeClr val="accent1"/>
                </a:solidFill>
              </a:rPr>
              <a:t>/rinnovare/sostituzione-riscaldamento/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38924AE-6E3C-D423-2819-6EFDF5884795}"/>
              </a:ext>
            </a:extLst>
          </p:cNvPr>
          <p:cNvSpPr txBox="1"/>
          <p:nvPr/>
        </p:nvSpPr>
        <p:spPr>
          <a:xfrm>
            <a:off x="3902223" y="3867713"/>
            <a:ext cx="36808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600" b="1" noProof="0" dirty="0">
                <a:solidFill>
                  <a:schemeClr val="accent1"/>
                </a:solidFill>
              </a:rPr>
              <a:t>Calcolatore dei costi di riscaldamento </a:t>
            </a:r>
            <a:r>
              <a:rPr lang="it-IT" sz="1600" noProof="0" dirty="0">
                <a:solidFill>
                  <a:schemeClr val="accent1"/>
                </a:solidFill>
              </a:rPr>
              <a:t>per case unifamiliari e plurifamiliari fino a 6 unità abitative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8DAF5C-9427-AB5F-F0E7-965DFD5802AE}"/>
              </a:ext>
            </a:extLst>
          </p:cNvPr>
          <p:cNvSpPr txBox="1"/>
          <p:nvPr/>
        </p:nvSpPr>
        <p:spPr>
          <a:xfrm>
            <a:off x="7756052" y="4646974"/>
            <a:ext cx="36279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600" b="1" noProof="0" dirty="0">
                <a:solidFill>
                  <a:schemeClr val="accent1"/>
                </a:solidFill>
              </a:rPr>
              <a:t>Rapporto personale</a:t>
            </a:r>
          </a:p>
          <a:p>
            <a:r>
              <a:rPr lang="it-IT" sz="1600" noProof="0" dirty="0">
                <a:solidFill>
                  <a:schemeClr val="accent1"/>
                </a:solidFill>
              </a:rPr>
              <a:t>sui diversi sistemi di riscaldamento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B983F15-14D9-A8FF-117C-46F5996B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48" y="1087654"/>
            <a:ext cx="3280548" cy="51979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2629F95-766E-3B66-B48F-7B8EFE498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950" y="1062682"/>
            <a:ext cx="3299424" cy="280503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314E8C6-95B7-649F-8E51-0CE62EADC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307" y="2059930"/>
            <a:ext cx="1750657" cy="247255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8F4CEB0-F25C-ED1F-8E67-8B3FF244C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680" y="1966408"/>
            <a:ext cx="1750657" cy="247255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699EB24-491A-B5BE-EEFE-9A249ECB4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0175" y="1875048"/>
            <a:ext cx="1756103" cy="248510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986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812B-E1EB-8594-3AFD-06492B31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Esempi e consigli pratici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AF401-7D45-1F8A-2ED8-D2007E2E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4AC34-76F5-CA4F-B650-55D9827FDFAC}" type="datetime1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25/02/2026</a:t>
            </a:fld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6769-ECA2-2AC4-9B04-EA1E9098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svizzeraenergia.ch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B444-B769-E1BD-9AF0-4E2E5460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EA5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EA5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D30DFC-1C03-F8C5-A0A8-23E53471B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687" y="1153512"/>
            <a:ext cx="4826244" cy="51822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688992-AE29-297B-C353-9A5C40E5B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09" y="3794050"/>
            <a:ext cx="2401156" cy="25417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94D8DC-A205-778B-26E3-24091B63D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143" y="1231778"/>
            <a:ext cx="2419227" cy="25608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F821CE-FF8A-70DD-2CDB-313616F7C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143" y="3838424"/>
            <a:ext cx="2401156" cy="25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4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EB41-4D69-B53A-33F2-DFE61D2D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Semplificare l’attuazione e il finanziamento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FF0620-8809-51B0-5C34-2A84EA51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373" y="1232757"/>
            <a:ext cx="9348695" cy="3924642"/>
          </a:xfrm>
        </p:spPr>
        <p:txBody>
          <a:bodyPr/>
          <a:lstStyle/>
          <a:p>
            <a:r>
              <a:rPr lang="it-IT" sz="2000" b="1" noProof="0" dirty="0"/>
              <a:t>Richiesta delle offerte e scelta degli specialisti</a:t>
            </a:r>
          </a:p>
          <a:p>
            <a:pPr lvl="1"/>
            <a:r>
              <a:rPr lang="it-IT" sz="1800" noProof="0" dirty="0"/>
              <a:t>L'esperta o l'esperto «prima consulenza» vi assiste nella richiesta di offerte.</a:t>
            </a:r>
          </a:p>
          <a:p>
            <a:pPr lvl="1"/>
            <a:r>
              <a:rPr lang="it-IT" sz="1800" noProof="0" dirty="0"/>
              <a:t>Richiedete due, tre offerte a diversi installatori.</a:t>
            </a:r>
          </a:p>
          <a:p>
            <a:pPr lvl="1"/>
            <a:r>
              <a:rPr lang="it-IT" sz="1800" noProof="0" dirty="0"/>
              <a:t>Richiedete espressamente un riscaldamento con marchio di qualità (ad es. una garanzia di prestazioni o un modulo di sistema per pompe di calore).</a:t>
            </a:r>
          </a:p>
          <a:p>
            <a:r>
              <a:rPr lang="it-IT" sz="1800" noProof="0" dirty="0"/>
              <a:t> </a:t>
            </a:r>
            <a:endParaRPr lang="it-IT" sz="2000" b="1" noProof="0" dirty="0"/>
          </a:p>
          <a:p>
            <a:r>
              <a:rPr lang="it-IT" sz="2000" b="1" noProof="0" dirty="0"/>
              <a:t>Finanziamento</a:t>
            </a:r>
          </a:p>
          <a:p>
            <a:pPr lvl="1"/>
            <a:r>
              <a:rPr lang="it-IT" sz="1800" noProof="0" dirty="0"/>
              <a:t>La prima consulenza «calore rinnovabile» è gratuita in tutta la Svizzera</a:t>
            </a:r>
          </a:p>
          <a:p>
            <a:pPr lvl="1"/>
            <a:r>
              <a:rPr lang="it-IT" sz="1800" noProof="0" dirty="0"/>
              <a:t>Incentivi per la sostituzione del riscaldamento dal servizio cantonale dell’energia </a:t>
            </a:r>
            <a:br>
              <a:rPr lang="it-IT" sz="1800" noProof="0" dirty="0"/>
            </a:br>
            <a:r>
              <a:rPr lang="it-IT" sz="1800" noProof="0" dirty="0"/>
              <a:t>e dal Comune: </a:t>
            </a:r>
            <a:r>
              <a:rPr lang="it-IT" sz="18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www.franchienergia.ch</a:t>
            </a:r>
            <a:endParaRPr lang="it-IT" sz="1800" noProof="0" dirty="0"/>
          </a:p>
          <a:p>
            <a:pPr lvl="1"/>
            <a:r>
              <a:rPr lang="it-IT" sz="1800" noProof="0" dirty="0"/>
              <a:t>Possibilità di deduzione fiscale</a:t>
            </a:r>
          </a:p>
          <a:p>
            <a:pPr lvl="1"/>
            <a:r>
              <a:rPr lang="it-IT" sz="1800" noProof="0" dirty="0"/>
              <a:t>Diverse possibilità di finanziamento da parte di fornitori di servizi finanziari – </a:t>
            </a:r>
            <a:br>
              <a:rPr lang="it-IT" sz="1800" noProof="0" dirty="0"/>
            </a:br>
            <a:r>
              <a:rPr lang="it-IT" sz="1800" noProof="0" dirty="0"/>
              <a:t>anche per le comunità di proprietari per piani</a:t>
            </a:r>
            <a:endParaRPr lang="it-IT" sz="2000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93B90A-D5F9-4B07-7ED1-2441A199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4BF44-A355-4347-89E1-2AC0BB07AB22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A8A98F-2708-DE51-3290-50869920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9BC4D-0A03-DD81-39CE-E153883F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8</a:t>
            </a:fld>
            <a:endParaRPr lang="it-IT" noProof="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2F4BAA7-9FF9-FE7F-55F8-9DE83BFA7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255" y="1366233"/>
            <a:ext cx="792087" cy="7920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9C603E1-F5A7-9F71-8758-DF7DCEA2A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135" y="2501759"/>
            <a:ext cx="792087" cy="7920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FB6722-9882-B237-2C48-348B4F101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048" y="4968397"/>
            <a:ext cx="952500" cy="952500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4DAD7A9-70F9-3D5A-532B-743F61DE6CC5}"/>
              </a:ext>
            </a:extLst>
          </p:cNvPr>
          <p:cNvSpPr/>
          <p:nvPr/>
        </p:nvSpPr>
        <p:spPr>
          <a:xfrm>
            <a:off x="1421933" y="5144947"/>
            <a:ext cx="6606068" cy="9476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1"/>
                </a:solidFill>
              </a:rPr>
              <a:t>Riducete in futuro i vostri costi energetici per il riscaldamento!</a:t>
            </a:r>
          </a:p>
        </p:txBody>
      </p:sp>
    </p:spTree>
    <p:extLst>
      <p:ext uri="{BB962C8B-B14F-4D97-AF65-F5344CB8AC3E}">
        <p14:creationId xmlns:p14="http://schemas.microsoft.com/office/powerpoint/2010/main" val="352580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93B90A-D5F9-4B07-7ED1-2441A199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1B39-97C6-4A4E-A873-F79A2C8F6ED3}" type="datetime1">
              <a:rPr lang="it-IT" noProof="0" smtClean="0"/>
              <a:t>25/02/2026</a:t>
            </a:fld>
            <a:endParaRPr lang="it-IT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A8A98F-2708-DE51-3290-50869920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err="1"/>
              <a:t>svizzeraenergia.ch</a:t>
            </a:r>
            <a:endParaRPr lang="it-I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9BC4D-0A03-DD81-39CE-E153883F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IT" noProof="0" smtClean="0"/>
              <a:pPr/>
              <a:t>9</a:t>
            </a:fld>
            <a:endParaRPr lang="it-IT" noProof="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2F4BAA7-9FF9-FE7F-55F8-9DE83BFA7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55" y="1413353"/>
            <a:ext cx="744967" cy="74496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396DDA2-EE33-A65C-06FF-8186DE029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135" y="2501759"/>
            <a:ext cx="792087" cy="7920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BF575C8-FA92-AC86-9849-FC28C40F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048" y="4968397"/>
            <a:ext cx="952500" cy="95250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78CBA83A-5802-12D1-9732-2A873D3C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79" y="440669"/>
            <a:ext cx="11160684" cy="7920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it-IT" noProof="0" dirty="0"/>
              <a:t>Semplificare l’attuazione e il finanziamento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60B41BA-AF52-7DF1-A5F6-FA6A583F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373" y="1232757"/>
            <a:ext cx="9348695" cy="3924642"/>
          </a:xfrm>
        </p:spPr>
        <p:txBody>
          <a:bodyPr/>
          <a:lstStyle/>
          <a:p>
            <a:r>
              <a:rPr lang="it-IT" sz="2000" b="1" noProof="0" dirty="0"/>
              <a:t>Richiesta delle offerte e scelta degli specialisti</a:t>
            </a:r>
          </a:p>
          <a:p>
            <a:pPr lvl="1"/>
            <a:r>
              <a:rPr lang="it-IT" sz="1800" noProof="0" dirty="0"/>
              <a:t>L'esperta o l'esperto «prima consulenza» vi assiste nella richiesta di offerte.</a:t>
            </a:r>
          </a:p>
          <a:p>
            <a:pPr lvl="1"/>
            <a:r>
              <a:rPr lang="it-IT" sz="1800" noProof="0" dirty="0"/>
              <a:t>Richiedete due, tre offerte a diversi installatori.</a:t>
            </a:r>
          </a:p>
          <a:p>
            <a:pPr lvl="1"/>
            <a:r>
              <a:rPr lang="it-IT" sz="1800" noProof="0" dirty="0"/>
              <a:t>Richiedete espressamente un riscaldamento con marchio di qualità (ad es. una garanzia di prestazioni o un modulo di sistema per pompe di calore).</a:t>
            </a:r>
          </a:p>
          <a:p>
            <a:r>
              <a:rPr lang="it-IT" sz="1800" noProof="0" dirty="0"/>
              <a:t> </a:t>
            </a:r>
            <a:endParaRPr lang="it-IT" sz="2000" b="1" noProof="0" dirty="0"/>
          </a:p>
          <a:p>
            <a:r>
              <a:rPr lang="it-IT" sz="2000" b="1" noProof="0" dirty="0"/>
              <a:t>Finanziamento</a:t>
            </a:r>
          </a:p>
          <a:p>
            <a:pPr lvl="1"/>
            <a:r>
              <a:rPr lang="it-IT" sz="1800" noProof="0" dirty="0"/>
              <a:t>La prima consulenza «calore rinnovabile» è gratuita in tutta la Svizzera</a:t>
            </a:r>
          </a:p>
          <a:p>
            <a:pPr lvl="1"/>
            <a:r>
              <a:rPr lang="it-IT" sz="1800" noProof="0" dirty="0"/>
              <a:t>Incentivi per la sostituzione del riscaldamento dal servizio cantonale dell’energia </a:t>
            </a:r>
            <a:br>
              <a:rPr lang="it-IT" sz="1800" noProof="0" dirty="0"/>
            </a:br>
            <a:r>
              <a:rPr lang="it-IT" sz="1800" noProof="0" dirty="0"/>
              <a:t>e dal Comune: </a:t>
            </a:r>
            <a:r>
              <a:rPr lang="it-IT" sz="1800" noProof="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www.franchienergia.ch</a:t>
            </a:r>
            <a:endParaRPr lang="it-IT" sz="1800" noProof="0" dirty="0"/>
          </a:p>
          <a:p>
            <a:pPr lvl="1"/>
            <a:r>
              <a:rPr lang="it-IT" sz="1800" noProof="0" dirty="0"/>
              <a:t>Possibilità di deduzione fiscale</a:t>
            </a:r>
          </a:p>
          <a:p>
            <a:pPr lvl="1"/>
            <a:r>
              <a:rPr lang="it-IT" sz="1800" noProof="0" dirty="0"/>
              <a:t>Diverse possibilità di finanziamento da parte di fornitori di servizi finanziari – </a:t>
            </a:r>
            <a:br>
              <a:rPr lang="it-IT" sz="1800" noProof="0" dirty="0"/>
            </a:br>
            <a:r>
              <a:rPr lang="it-IT" sz="1800" noProof="0" dirty="0"/>
              <a:t>anche per le comunità di proprietari per piani</a:t>
            </a:r>
            <a:endParaRPr lang="it-IT" sz="2000" noProof="0" dirty="0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2920CA52-3CF6-2F2C-3022-C50256DC4380}"/>
              </a:ext>
            </a:extLst>
          </p:cNvPr>
          <p:cNvSpPr/>
          <p:nvPr/>
        </p:nvSpPr>
        <p:spPr>
          <a:xfrm>
            <a:off x="1421933" y="5144947"/>
            <a:ext cx="6606068" cy="9476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accent1"/>
                </a:solidFill>
              </a:rPr>
              <a:t>Riducete in futuro i vostri costi energetici per il riscaldamento!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3AEB1F-FBFD-5423-ECA8-8FC95545FC87}"/>
              </a:ext>
            </a:extLst>
          </p:cNvPr>
          <p:cNvSpPr/>
          <p:nvPr/>
        </p:nvSpPr>
        <p:spPr>
          <a:xfrm rot="933416">
            <a:off x="9000612" y="-190663"/>
            <a:ext cx="3311090" cy="33110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noProof="0" dirty="0"/>
              <a:t>Contattate per tempo la vostra banca di fiducia!</a:t>
            </a:r>
          </a:p>
        </p:txBody>
      </p:sp>
    </p:spTree>
    <p:extLst>
      <p:ext uri="{BB962C8B-B14F-4D97-AF65-F5344CB8AC3E}">
        <p14:creationId xmlns:p14="http://schemas.microsoft.com/office/powerpoint/2010/main" val="338959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Benutzerdefiniert 1">
      <a:dk1>
        <a:srgbClr val="000000"/>
      </a:dk1>
      <a:lt1>
        <a:srgbClr val="FFFFFF"/>
      </a:lt1>
      <a:dk2>
        <a:srgbClr val="4B4B4B"/>
      </a:dk2>
      <a:lt2>
        <a:srgbClr val="F0F7FC"/>
      </a:lt2>
      <a:accent1>
        <a:srgbClr val="12385F"/>
      </a:accent1>
      <a:accent2>
        <a:srgbClr val="69ACDF"/>
      </a:accent2>
      <a:accent3>
        <a:srgbClr val="EA5B0C"/>
      </a:accent3>
      <a:accent4>
        <a:srgbClr val="F7A823"/>
      </a:accent4>
      <a:accent5>
        <a:srgbClr val="99A93A"/>
      </a:accent5>
      <a:accent6>
        <a:srgbClr val="73237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EA08453-9F58-2B40-AE2A-99D71B1CBBF5}" vid="{F737A325-EE65-0849-9171-7058FA06652B}"/>
    </a:ext>
  </a:extLst>
</a:theme>
</file>

<file path=ppt/theme/theme2.xml><?xml version="1.0" encoding="utf-8"?>
<a:theme xmlns:a="http://schemas.openxmlformats.org/drawingml/2006/main" name="Office Theme">
  <a:themeElements>
    <a:clrScheme name="energieschweiz">
      <a:dk1>
        <a:sysClr val="windowText" lastClr="000000"/>
      </a:dk1>
      <a:lt1>
        <a:sysClr val="window" lastClr="FFFFFF"/>
      </a:lt1>
      <a:dk2>
        <a:srgbClr val="4B4B4B"/>
      </a:dk2>
      <a:lt2>
        <a:srgbClr val="F0F7FC"/>
      </a:lt2>
      <a:accent1>
        <a:srgbClr val="12385F"/>
      </a:accent1>
      <a:accent2>
        <a:srgbClr val="69ACDF"/>
      </a:accent2>
      <a:accent3>
        <a:srgbClr val="EA5B0C"/>
      </a:accent3>
      <a:accent4>
        <a:srgbClr val="F7A823"/>
      </a:accent4>
      <a:accent5>
        <a:srgbClr val="99A93A"/>
      </a:accent5>
      <a:accent6>
        <a:srgbClr val="592147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nergieschweiz">
      <a:dk1>
        <a:sysClr val="windowText" lastClr="000000"/>
      </a:dk1>
      <a:lt1>
        <a:sysClr val="window" lastClr="FFFFFF"/>
      </a:lt1>
      <a:dk2>
        <a:srgbClr val="4B4B4B"/>
      </a:dk2>
      <a:lt2>
        <a:srgbClr val="F0F7FC"/>
      </a:lt2>
      <a:accent1>
        <a:srgbClr val="12385F"/>
      </a:accent1>
      <a:accent2>
        <a:srgbClr val="69ACDF"/>
      </a:accent2>
      <a:accent3>
        <a:srgbClr val="EA5B0C"/>
      </a:accent3>
      <a:accent4>
        <a:srgbClr val="F7A823"/>
      </a:accent4>
      <a:accent5>
        <a:srgbClr val="99A93A"/>
      </a:accent5>
      <a:accent6>
        <a:srgbClr val="592147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F14FB19B7DFB4FB913F345B3485FBF" ma:contentTypeVersion="14" ma:contentTypeDescription="Ein neues Dokument erstellen." ma:contentTypeScope="" ma:versionID="bd4a9e33c8eb7630b58c1f2fc8be1557">
  <xsd:schema xmlns:xsd="http://www.w3.org/2001/XMLSchema" xmlns:xs="http://www.w3.org/2001/XMLSchema" xmlns:p="http://schemas.microsoft.com/office/2006/metadata/properties" xmlns:ns2="e98dafc3-74ae-40ab-89c3-ba52f477e18b" xmlns:ns3="93cc79e4-7790-4cf9-8e36-e94684e79c7a" targetNamespace="http://schemas.microsoft.com/office/2006/metadata/properties" ma:root="true" ma:fieldsID="3bd2370820592278792a4aee2edf9fa2" ns2:_="" ns3:_="">
    <xsd:import namespace="e98dafc3-74ae-40ab-89c3-ba52f477e18b"/>
    <xsd:import namespace="93cc79e4-7790-4cf9-8e36-e94684e79c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8dafc3-74ae-40ab-89c3-ba52f477e1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1323011e-32b8-4efd-bdb5-a0986cd354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c79e4-7790-4cf9-8e36-e94684e79c7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5071991-6e13-44ba-9604-d9e793754e68}" ma:internalName="TaxCatchAll" ma:showField="CatchAllData" ma:web="93cc79e4-7790-4cf9-8e36-e94684e79c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cc79e4-7790-4cf9-8e36-e94684e79c7a" xsi:nil="true"/>
    <lcf76f155ced4ddcb4097134ff3c332f xmlns="e98dafc3-74ae-40ab-89c3-ba52f477e18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76218F-02CD-4C2E-8A89-BB3A59635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8dafc3-74ae-40ab-89c3-ba52f477e18b"/>
    <ds:schemaRef ds:uri="93cc79e4-7790-4cf9-8e36-e94684e79c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29c89c87-d2ce-4925-989f-253c62b25ef0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9382e858-6092-42d2-b903-356c6d6698dc"/>
    <ds:schemaRef ds:uri="http://schemas.microsoft.com/sharepoint/v3"/>
    <ds:schemaRef ds:uri="http://schemas.microsoft.com/office/2006/metadata/properties"/>
    <ds:schemaRef ds:uri="93cc79e4-7790-4cf9-8e36-e94684e79c7a"/>
    <ds:schemaRef ds:uri="e98dafc3-74ae-40ab-89c3-ba52f477e18b"/>
  </ds:schemaRefs>
</ds:datastoreItem>
</file>

<file path=customXml/itemProps3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3336</Words>
  <Application>Microsoft Office PowerPoint</Application>
  <PresentationFormat>Grand écran</PresentationFormat>
  <Paragraphs>554</Paragraphs>
  <Slides>46</Slides>
  <Notes>32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1" baseType="lpstr">
      <vt:lpstr>Arial</vt:lpstr>
      <vt:lpstr>Symbol</vt:lpstr>
      <vt:lpstr>Systemschrift Normal</vt:lpstr>
      <vt:lpstr>Wingdings</vt:lpstr>
      <vt:lpstr>Benutzerdefiniertes Design</vt:lpstr>
      <vt:lpstr>Benvenuti! Evento informativo «calore rinnovabile»</vt:lpstr>
      <vt:lpstr>Situazione iniziale</vt:lpstr>
      <vt:lpstr>SvizzeraEnergia e  «calore rinnovabile»</vt:lpstr>
      <vt:lpstr>Présentation PowerPoint</vt:lpstr>
      <vt:lpstr>Gli obiettivi di «calore rinnovabile»</vt:lpstr>
      <vt:lpstr>Un’informazione varia e mirata</vt:lpstr>
      <vt:lpstr>Esempi e consigli pratici</vt:lpstr>
      <vt:lpstr>Semplificare l’attuazione e il finanziamento</vt:lpstr>
      <vt:lpstr>Semplificare l’attuazione e il finanziamento</vt:lpstr>
      <vt:lpstr>La prima consulenza «calore rinnovabile»</vt:lpstr>
      <vt:lpstr>La prima consulenza per ogni tipo di edificio</vt:lpstr>
      <vt:lpstr>La prima consulenza per ogni tipo di edificio</vt:lpstr>
      <vt:lpstr>La prima consulenza per ogni tipo di edificio</vt:lpstr>
      <vt:lpstr>Svolgimento di una prima consulenza</vt:lpstr>
      <vt:lpstr>Svolgimento di una prima consulenza</vt:lpstr>
      <vt:lpstr>Risultati </vt:lpstr>
      <vt:lpstr>Esperte ed esperti «prima consulenza» in tutta la Svizzera</vt:lpstr>
      <vt:lpstr>Requisiti legali</vt:lpstr>
      <vt:lpstr>Dove trovo assistenza?</vt:lpstr>
      <vt:lpstr>Présentation PowerPoint</vt:lpstr>
      <vt:lpstr>Sistemi di riscaldamento rinnovabili</vt:lpstr>
      <vt:lpstr>I sistemi di riscaldamento rinnovabili</vt:lpstr>
      <vt:lpstr>Pompa di calore</vt:lpstr>
      <vt:lpstr>Pompa di calore</vt:lpstr>
      <vt:lpstr>Pompa di calore ad aria installata all’esterno</vt:lpstr>
      <vt:lpstr>Pompa di calore ad aria installata all’interno</vt:lpstr>
      <vt:lpstr>Pompa di calore ad aria Split</vt:lpstr>
      <vt:lpstr>Pompa di calore geotermica</vt:lpstr>
      <vt:lpstr>Pompa di calore ad acqua di falda</vt:lpstr>
      <vt:lpstr>Riscaldamenti a legna</vt:lpstr>
      <vt:lpstr>Pellet</vt:lpstr>
      <vt:lpstr>Teleriscaldamento/rete di riscaldamento</vt:lpstr>
      <vt:lpstr>Teleriscaldamento/rete di riscaldamento</vt:lpstr>
      <vt:lpstr>Rete di riscaldamento con PdC decentrali</vt:lpstr>
      <vt:lpstr>Combinazione con l’energia solare</vt:lpstr>
      <vt:lpstr>Calcoli corretti – i costi totali</vt:lpstr>
      <vt:lpstr>Fattori di costo</vt:lpstr>
      <vt:lpstr>Confronto annuo riscaldamenti per una casa unifamiliare</vt:lpstr>
      <vt:lpstr>Conclusione</vt:lpstr>
      <vt:lpstr>7 passi per la sostituzione del riscaldamento</vt:lpstr>
      <vt:lpstr>7 passi per la sostituzione del riscaldamento</vt:lpstr>
      <vt:lpstr>Sintesi</vt:lpstr>
      <vt:lpstr>Le vostre domande</vt:lpstr>
      <vt:lpstr>Prima consulenza gratuita</vt:lpstr>
      <vt:lpstr>Grazie mille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Carmen Pfoster</dc:creator>
  <cp:lastModifiedBy>Tria Bellinda BFE</cp:lastModifiedBy>
  <cp:revision>74</cp:revision>
  <dcterms:created xsi:type="dcterms:W3CDTF">2025-11-25T13:17:09Z</dcterms:created>
  <dcterms:modified xsi:type="dcterms:W3CDTF">2026-02-25T13:55:08Z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45c3252-146d-46f3-8062-82cd8c8d7e7d_Enabled">
    <vt:lpwstr>true</vt:lpwstr>
  </property>
  <property fmtid="{D5CDD505-2E9C-101B-9397-08002B2CF9AE}" pid="3" name="MSIP_Label_245c3252-146d-46f3-8062-82cd8c8d7e7d_SetDate">
    <vt:lpwstr>2024-11-19T13:09:53Z</vt:lpwstr>
  </property>
  <property fmtid="{D5CDD505-2E9C-101B-9397-08002B2CF9AE}" pid="4" name="MSIP_Label_245c3252-146d-46f3-8062-82cd8c8d7e7d_Method">
    <vt:lpwstr>Privileged</vt:lpwstr>
  </property>
  <property fmtid="{D5CDD505-2E9C-101B-9397-08002B2CF9AE}" pid="5" name="MSIP_Label_245c3252-146d-46f3-8062-82cd8c8d7e7d_Name">
    <vt:lpwstr>L1</vt:lpwstr>
  </property>
  <property fmtid="{D5CDD505-2E9C-101B-9397-08002B2CF9AE}" pid="6" name="MSIP_Label_245c3252-146d-46f3-8062-82cd8c8d7e7d_SiteId">
    <vt:lpwstr>6ae27add-8276-4a38-88c1-3a9c1f973767</vt:lpwstr>
  </property>
  <property fmtid="{D5CDD505-2E9C-101B-9397-08002B2CF9AE}" pid="7" name="MSIP_Label_245c3252-146d-46f3-8062-82cd8c8d7e7d_ActionId">
    <vt:lpwstr>b78cc9ac-64f7-4e28-b314-c054686fcb1d</vt:lpwstr>
  </property>
  <property fmtid="{D5CDD505-2E9C-101B-9397-08002B2CF9AE}" pid="8" name="MSIP_Label_245c3252-146d-46f3-8062-82cd8c8d7e7d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0x01010076F14FB19B7DFB4FB913F345B3485FBF</vt:lpwstr>
  </property>
</Properties>
</file>