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77" r:id="rId5"/>
    <p:sldMasterId id="2147483687" r:id="rId6"/>
    <p:sldMasterId id="2147483697" r:id="rId7"/>
    <p:sldMasterId id="2147483707" r:id="rId8"/>
    <p:sldMasterId id="2147483721" r:id="rId9"/>
    <p:sldMasterId id="2147483738" r:id="rId10"/>
    <p:sldMasterId id="2147483747" r:id="rId11"/>
  </p:sldMasterIdLst>
  <p:notesMasterIdLst>
    <p:notesMasterId r:id="rId13"/>
  </p:notesMasterIdLst>
  <p:handoutMasterIdLst>
    <p:handoutMasterId r:id="rId14"/>
  </p:handoutMasterIdLst>
  <p:sldIdLst>
    <p:sldId id="2131637933" r:id="rId1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/>
        </p14:section>
        <p14:section name="Inhaltsfolien" id="{B49AEE74-0A85-4C0B-89CB-302CC1DB1D02}">
          <p14:sldIdLst>
            <p14:sldId id="213163793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z Paula BFE" initials="DIP" lastIdx="4" clrIdx="0">
    <p:extLst>
      <p:ext uri="{19B8F6BF-5375-455C-9EA6-DF929625EA0E}">
        <p15:presenceInfo xmlns:p15="http://schemas.microsoft.com/office/powerpoint/2012/main" userId="Diaz Paula BFE" providerId="None"/>
      </p:ext>
    </p:extLst>
  </p:cmAuthor>
  <p:cmAuthor id="2" name="Kutschera Patrick BFE" initials="KPB" lastIdx="2" clrIdx="1">
    <p:extLst>
      <p:ext uri="{19B8F6BF-5375-455C-9EA6-DF929625EA0E}">
        <p15:presenceInfo xmlns:p15="http://schemas.microsoft.com/office/powerpoint/2012/main" userId="Kutschera Patrick BFE" providerId="None"/>
      </p:ext>
    </p:extLst>
  </p:cmAuthor>
  <p:cmAuthor id="3" name="Marty Thomas BFE" initials="MTB" lastIdx="1" clrIdx="2">
    <p:extLst>
      <p:ext uri="{19B8F6BF-5375-455C-9EA6-DF929625EA0E}">
        <p15:presenceInfo xmlns:p15="http://schemas.microsoft.com/office/powerpoint/2012/main" userId="Marty Thomas BFE" providerId="None"/>
      </p:ext>
    </p:extLst>
  </p:cmAuthor>
  <p:cmAuthor id="4" name="Winter Viviane BFE" initials="WVB" lastIdx="4" clrIdx="3">
    <p:extLst>
      <p:ext uri="{19B8F6BF-5375-455C-9EA6-DF929625EA0E}">
        <p15:presenceInfo xmlns:p15="http://schemas.microsoft.com/office/powerpoint/2012/main" userId="S-1-5-21-3993060671-4215906946-993041443-429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73C"/>
    <a:srgbClr val="DCEAF7"/>
    <a:srgbClr val="23A3DB"/>
    <a:srgbClr val="0098D8"/>
    <a:srgbClr val="E4E6E9"/>
    <a:srgbClr val="12385F"/>
    <a:srgbClr val="EA5B0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3705" autoAdjust="0"/>
  </p:normalViewPr>
  <p:slideViewPr>
    <p:cSldViewPr showGuides="1">
      <p:cViewPr varScale="1">
        <p:scale>
          <a:sx n="96" d="100"/>
          <a:sy n="96" d="100"/>
        </p:scale>
        <p:origin x="19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>
      <p:cViewPr varScale="1">
        <p:scale>
          <a:sx n="95" d="100"/>
          <a:sy n="95" d="100"/>
        </p:scale>
        <p:origin x="3391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13.02.2026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‹N°›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352550"/>
            <a:ext cx="6038850" cy="33972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3317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3317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2296"/>
            <a:ext cx="5511501" cy="422191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13.02.2026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11E15-3E71-6BC9-D5D6-7F6E8316F7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3151D28-4B5F-EEFC-5C00-171BC6280A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  <p:txBody>
          <a:bodyPr/>
          <a:lstStyle/>
          <a:p>
            <a:endParaRPr lang="fr-CH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B1F6035-CC25-CCDA-2853-B292705DBA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42CFDC-1A81-E587-4F0F-9F9986868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6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energieschweiz.ch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EnergieSchweiz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Bundesamt für Energie BFE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2000" y="6091199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Autor Datum hinzufügen</a:t>
            </a:r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54" y="6054499"/>
            <a:ext cx="2439386" cy="803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978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>
                <a:solidFill>
                  <a:schemeClr val="bg1"/>
                </a:solidFill>
              </a:rPr>
              <a:t>suisseenergie.ch</a:t>
            </a:r>
            <a:endParaRPr lang="de-CH" sz="80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978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9320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err="1">
                <a:solidFill>
                  <a:schemeClr val="bg1"/>
                </a:solidFill>
              </a:rPr>
              <a:t>SuisseEnergie</a:t>
            </a:r>
            <a:endParaRPr lang="de-DE" sz="8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800">
                <a:solidFill>
                  <a:schemeClr val="bg1"/>
                </a:solidFill>
              </a:rPr>
              <a:t>Office fédéral de l'énergie OFEN</a:t>
            </a:r>
            <a:endParaRPr lang="de-CH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Formatvorlage</a:t>
            </a:r>
            <a:r>
              <a:rPr lang="de-DE"/>
              <a:t> des Untertitelmasters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0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416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900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428015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/>
              <a:t>Diagramm einfügen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2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3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13428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0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1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353245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293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355572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/>
              <a:t>Fragetext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181193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97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5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063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0205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417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12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115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64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38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727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5079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23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5136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9608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5586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870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7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850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8779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9733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4725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1208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8832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305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85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485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energieschweiz.ch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EnergieSchweiz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Bundesamt für Energie BFE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2000" y="6091199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25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0237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980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0162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969-93B5-4A15-A1F6-4A373F31698E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1031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193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3837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033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679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94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6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4126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(avec tex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8134" y="558800"/>
            <a:ext cx="10735733" cy="508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28134" y="1277295"/>
            <a:ext cx="10735733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1463867" y="176553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60C439-FEEE-4725-8C40-102DCE0FE8D4}" type="slidenum">
              <a:rPr lang="de-CH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de-CH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61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(à deux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8134" y="558800"/>
            <a:ext cx="10735733" cy="508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28134" y="1277295"/>
            <a:ext cx="5067756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396111" y="1279120"/>
            <a:ext cx="5067756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11463867" y="176553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60C439-FEEE-4725-8C40-102DCE0FE8D4}" type="slidenum">
              <a:rPr lang="de-CH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de-CH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19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901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1818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2729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7981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0565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843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852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89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3568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6936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5385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9063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86771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969-93B5-4A15-A1F6-4A373F31698E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640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5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531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1829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7333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0733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2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621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69" r:id="rId3"/>
    <p:sldLayoutId id="2147483659" r:id="rId4"/>
    <p:sldLayoutId id="2147483674" r:id="rId5"/>
    <p:sldLayoutId id="2147483666" r:id="rId6"/>
    <p:sldLayoutId id="2147483668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9954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de-CH" sz="1000" cap="all" baseline="0" dirty="0">
                <a:latin typeface="+mn-lt"/>
              </a:rPr>
              <a:t>Energieeffiziente und klimafreundliche Mobilität ▪ Christoph Schreyer ▪ Leiter Sektion Energieeffizienter Verkehr  BFE </a:t>
            </a:r>
            <a:r>
              <a:rPr lang="en-GB" sz="1000" cap="all" baseline="0" noProof="0" dirty="0">
                <a:latin typeface="+mn-lt"/>
              </a:rPr>
              <a:t>▪ </a:t>
            </a:r>
            <a:r>
              <a:rPr lang="de-CH" sz="1000" cap="all" baseline="0" noProof="0" dirty="0">
                <a:latin typeface="+mn-lt"/>
              </a:rPr>
              <a:t>2.11.2022</a:t>
            </a:r>
            <a:endParaRPr lang="de-CH" sz="10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fr-FR" sz="900" cap="all" baseline="0" dirty="0">
                <a:latin typeface="+mn-lt"/>
              </a:rPr>
              <a:t>                                                                 E-Mobilité: informations pour les communes </a:t>
            </a:r>
            <a:r>
              <a:rPr lang="fr-CH" sz="900" cap="all" baseline="0" dirty="0">
                <a:latin typeface="+mn-lt"/>
              </a:rPr>
              <a:t> ▪ Daniel Schaller (OFEN) </a:t>
            </a:r>
            <a:r>
              <a:rPr lang="fr-CH" sz="900" cap="all" baseline="0" noProof="0" dirty="0">
                <a:latin typeface="+mn-lt"/>
              </a:rPr>
              <a:t>▪ 15 novembre 2022</a:t>
            </a:r>
            <a:endParaRPr lang="fr-CH" sz="9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844" y="6356744"/>
            <a:ext cx="893792" cy="3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fr-FR" sz="900" cap="all" baseline="0" dirty="0">
                <a:latin typeface="+mn-lt"/>
              </a:rPr>
              <a:t>                                          E-Mobilité: </a:t>
            </a:r>
            <a:r>
              <a:rPr lang="fr-CH" sz="900" cap="all" baseline="0" dirty="0">
                <a:latin typeface="+mn-lt"/>
              </a:rPr>
              <a:t>échanges avec les cantons romands </a:t>
            </a:r>
            <a:r>
              <a:rPr lang="fr-CH" sz="900" cap="all" baseline="0" dirty="0">
                <a:latin typeface="+mn-lt"/>
                <a:sym typeface="Wingdings" panose="05000000000000000000" pitchFamily="2" charset="2"/>
              </a:rPr>
              <a:t> OFEN   </a:t>
            </a:r>
            <a:r>
              <a:rPr lang="fr-CH" sz="900" cap="all" baseline="0" dirty="0">
                <a:latin typeface="+mn-lt"/>
              </a:rPr>
              <a:t>▪  Daniel Schaller (OFEN) </a:t>
            </a:r>
            <a:r>
              <a:rPr lang="fr-CH" sz="900" cap="all" baseline="0" noProof="0" dirty="0">
                <a:latin typeface="+mn-lt"/>
              </a:rPr>
              <a:t>▪ 6 décembre 2022</a:t>
            </a:r>
            <a:endParaRPr lang="fr-CH" sz="9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8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energieschweiz.ch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6850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de-CH" sz="1200" cap="all" baseline="0" dirty="0">
                <a:latin typeface="+mn-lt"/>
              </a:rPr>
              <a:t>Austausch Mobilität BFE  ▪ Sektion Energieeffizienter Verkehr  </a:t>
            </a:r>
            <a:r>
              <a:rPr lang="en-GB" sz="1200" cap="all" baseline="0" noProof="0" dirty="0">
                <a:latin typeface="+mn-lt"/>
              </a:rPr>
              <a:t>▪ </a:t>
            </a:r>
            <a:r>
              <a:rPr lang="de-CH" sz="1200" cap="all" baseline="0" noProof="0" dirty="0">
                <a:latin typeface="+mn-lt"/>
              </a:rPr>
              <a:t>16. November </a:t>
            </a:r>
            <a:r>
              <a:rPr lang="de-CH" sz="1200" cap="all" baseline="0" dirty="0">
                <a:latin typeface="+mn-lt"/>
              </a:rPr>
              <a:t>2023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0258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38FF57-F04F-B674-B6ED-F3E73D3C8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72F4A09F-B9F7-81F2-D1CE-A079DAE61E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6148"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7BEE5E9-8846-3B47-04FC-385E9D04DA99}"/>
              </a:ext>
            </a:extLst>
          </p:cNvPr>
          <p:cNvSpPr txBox="1"/>
          <p:nvPr/>
        </p:nvSpPr>
        <p:spPr>
          <a:xfrm>
            <a:off x="6116619" y="404664"/>
            <a:ext cx="5760640" cy="5688633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fr-CH" sz="4400" b="1" dirty="0" err="1">
                <a:solidFill>
                  <a:schemeClr val="accent1"/>
                </a:solidFill>
              </a:rPr>
              <a:t>Segui</a:t>
            </a:r>
            <a:r>
              <a:rPr lang="fr-CH" sz="4400" b="1" dirty="0">
                <a:solidFill>
                  <a:schemeClr val="accent1"/>
                </a:solidFill>
              </a:rPr>
              <a:t> la corrente.ch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 b="1" dirty="0">
                <a:solidFill>
                  <a:srgbClr val="0C273C"/>
                </a:solidFill>
              </a:rPr>
              <a:t>Piattaforma per informazioni </a:t>
            </a:r>
            <a:r>
              <a:rPr lang="it-IT" sz="2800" dirty="0">
                <a:solidFill>
                  <a:srgbClr val="0C273C"/>
                </a:solidFill>
              </a:rPr>
              <a:t>affidabili, obiettive e chiare</a:t>
            </a:r>
            <a:r>
              <a:rPr lang="fr-CH" sz="2800" dirty="0">
                <a:solidFill>
                  <a:srgbClr val="0C273C"/>
                </a:solidFill>
                <a:latin typeface="Arial" panose="020B0604020202020204" pitchFamily="34" charset="0"/>
              </a:rPr>
              <a:t>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 dirty="0">
                <a:solidFill>
                  <a:srgbClr val="0C273C"/>
                </a:solidFill>
              </a:rPr>
              <a:t>Campagna di comunicazione per promuovere la </a:t>
            </a:r>
            <a:r>
              <a:rPr lang="it-IT" sz="2800" b="1" dirty="0">
                <a:solidFill>
                  <a:srgbClr val="0C273C"/>
                </a:solidFill>
              </a:rPr>
              <a:t>mobilità elettrica</a:t>
            </a:r>
            <a:r>
              <a:rPr lang="fr-CH" sz="2800" b="1" dirty="0">
                <a:solidFill>
                  <a:srgbClr val="0C273C"/>
                </a:solidFill>
              </a:rPr>
              <a:t>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it-IT" sz="2800" dirty="0">
                <a:solidFill>
                  <a:srgbClr val="0C273C"/>
                </a:solidFill>
              </a:rPr>
              <a:t>Contribuire a rimuovere le barriere emotive attraverso una migliore comprensione dei temi </a:t>
            </a:r>
            <a:r>
              <a:rPr lang="fr-CH" sz="2800" dirty="0">
                <a:solidFill>
                  <a:schemeClr val="accent1"/>
                </a:solidFill>
              </a:rPr>
              <a:t>: 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Auto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 err="1">
                <a:solidFill>
                  <a:schemeClr val="accent1"/>
                </a:solidFill>
              </a:rPr>
              <a:t>Ricarica</a:t>
            </a:r>
            <a:endParaRPr lang="fr-CH" sz="2800" b="1" dirty="0">
              <a:solidFill>
                <a:schemeClr val="accent1"/>
              </a:solidFill>
            </a:endParaRP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Energia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 err="1">
                <a:solidFill>
                  <a:schemeClr val="accent1"/>
                </a:solidFill>
              </a:rPr>
              <a:t>Ambiente</a:t>
            </a:r>
            <a:endParaRPr lang="fr-CH" sz="2800" b="1" dirty="0">
              <a:solidFill>
                <a:schemeClr val="accent1"/>
              </a:solidFill>
            </a:endParaRPr>
          </a:p>
        </p:txBody>
      </p:sp>
      <p:sp>
        <p:nvSpPr>
          <p:cNvPr id="2" name="Textfeld 3">
            <a:extLst>
              <a:ext uri="{FF2B5EF4-FFF2-40B4-BE49-F238E27FC236}">
                <a16:creationId xmlns:a16="http://schemas.microsoft.com/office/drawing/2014/main" id="{3DAA9451-942D-4DBC-4D62-0385AAB785DB}"/>
              </a:ext>
            </a:extLst>
          </p:cNvPr>
          <p:cNvSpPr txBox="1"/>
          <p:nvPr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svizzeraenergia.ch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3" name="Textfeld 11">
            <a:extLst>
              <a:ext uri="{FF2B5EF4-FFF2-40B4-BE49-F238E27FC236}">
                <a16:creationId xmlns:a16="http://schemas.microsoft.com/office/drawing/2014/main" id="{93DD5C46-C32A-0A8D-8115-96961F05ADC3}"/>
              </a:ext>
            </a:extLst>
          </p:cNvPr>
          <p:cNvSpPr txBox="1"/>
          <p:nvPr/>
        </p:nvSpPr>
        <p:spPr>
          <a:xfrm>
            <a:off x="2566392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F840F508-9B29-944B-AC01-F707EE2D7E1D}"/>
              </a:ext>
            </a:extLst>
          </p:cNvPr>
          <p:cNvSpPr txBox="1"/>
          <p:nvPr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Svizzera Energie</a:t>
            </a:r>
          </a:p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Ufficio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federale</a:t>
            </a:r>
            <a:r>
              <a:rPr lang="de-DE" sz="800" dirty="0">
                <a:solidFill>
                  <a:schemeClr val="accent1"/>
                </a:solidFill>
              </a:rPr>
              <a:t> </a:t>
            </a:r>
            <a:r>
              <a:rPr lang="de-DE" sz="800" dirty="0" err="1">
                <a:solidFill>
                  <a:schemeClr val="accent1"/>
                </a:solidFill>
              </a:rPr>
              <a:t>dell‘energia</a:t>
            </a:r>
            <a:r>
              <a:rPr lang="de-DE" sz="800" dirty="0">
                <a:solidFill>
                  <a:schemeClr val="accent1"/>
                </a:solidFill>
              </a:rPr>
              <a:t> UFE</a:t>
            </a:r>
            <a:endParaRPr lang="de-CH" sz="8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SvizzeraEnergia - Mobilservice">
            <a:extLst>
              <a:ext uri="{FF2B5EF4-FFF2-40B4-BE49-F238E27FC236}">
                <a16:creationId xmlns:a16="http://schemas.microsoft.com/office/drawing/2014/main" id="{64D3FF08-56AB-24DE-670B-14413E797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612" y="6093296"/>
            <a:ext cx="256002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68436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662890327] Präsentation Breitbild_d_16-9.potx [Schreibgeschützt]" id="{1C675BF8-4849-4774-9FDF-431AD8E440D9}" vid="{B97E4143-90AA-4A04-A567-283586E7D81F}"/>
    </a:ext>
  </a:extLst>
</a:theme>
</file>

<file path=ppt/theme/theme10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254266355] Präsentation Breitbild_f_16-9.potx [Lecture seule]" id="{DC5CD8D1-C58D-41D8-B1CF-8FC5F6030042}" vid="{D0438C49-F091-4E58-9CF1-6930907C55DB}"/>
    </a:ext>
  </a:extLst>
</a:theme>
</file>

<file path=ppt/theme/theme3.xml><?xml version="1.0" encoding="utf-8"?>
<a:theme xmlns:a="http://schemas.openxmlformats.org/drawingml/2006/main" name="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877511482] 20210506-präsentationMO-workinprogress [Lecture seule]" id="{11411EFC-0BF1-471B-BA12-4CA79E96EC56}" vid="{EE04C765-1814-4B05-918B-F95BB1B67F51}"/>
    </a:ext>
  </a:extLst>
</a:theme>
</file>

<file path=ppt/theme/theme7.xml><?xml version="1.0" encoding="utf-8"?>
<a:theme xmlns:a="http://schemas.openxmlformats.org/drawingml/2006/main" name="3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0918_Energie_gej.potx" id="{D145D711-AFBE-4996-9C8A-E2704132ECAD}" vid="{5EDAFD50-CA68-4E38-8CD9-9183EC3521C6}"/>
    </a:ext>
  </a:extLst>
</a:theme>
</file>

<file path=ppt/theme/theme9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a04df8-a652-496a-9e43-8fc43dbd22d4">
      <Terms xmlns="http://schemas.microsoft.com/office/infopath/2007/PartnerControls"/>
    </lcf76f155ced4ddcb4097134ff3c332f>
    <TaxCatchAll xmlns="5dd00b2a-d3cf-4e82-9236-8c3cfbf535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820378443450449DAA62E71F6F4839" ma:contentTypeVersion="11" ma:contentTypeDescription="Crée un document." ma:contentTypeScope="" ma:versionID="f81d976920fe9c7bdf8913788e93009e">
  <xsd:schema xmlns:xsd="http://www.w3.org/2001/XMLSchema" xmlns:xs="http://www.w3.org/2001/XMLSchema" xmlns:p="http://schemas.microsoft.com/office/2006/metadata/properties" xmlns:ns2="0ca04df8-a652-496a-9e43-8fc43dbd22d4" xmlns:ns3="5dd00b2a-d3cf-4e82-9236-8c3cfbf5358f" targetNamespace="http://schemas.microsoft.com/office/2006/metadata/properties" ma:root="true" ma:fieldsID="3f7c6ec74b1cf5c300244edb45d99b48" ns2:_="" ns3:_="">
    <xsd:import namespace="0ca04df8-a652-496a-9e43-8fc43dbd22d4"/>
    <xsd:import namespace="5dd00b2a-d3cf-4e82-9236-8c3cfbf53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04df8-a652-496a-9e43-8fc43dbd22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1323011e-32b8-4efd-bdb5-a0986cd354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00b2a-d3cf-4e82-9236-8c3cfbf535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9df4867-ec80-4f00-8614-5317088edad2}" ma:internalName="TaxCatchAll" ma:showField="CatchAllData" ma:web="5dd00b2a-d3cf-4e82-9236-8c3cfbf53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c9077d15-72ed-4fec-bcfe-3472729e9195"/>
    <ds:schemaRef ds:uri="http://schemas.microsoft.com/office/2006/metadata/properties"/>
    <ds:schemaRef ds:uri="http://www.w3.org/XML/1998/namespace"/>
    <ds:schemaRef ds:uri="http://purl.org/dc/terms/"/>
    <ds:schemaRef ds:uri="4b43ad59-e4c0-4f77-8a98-373d04c8901a"/>
    <ds:schemaRef ds:uri="a2886ae9-3f43-46a4-a350-81a5f6bb12cf"/>
  </ds:schemaRefs>
</ds:datastoreItem>
</file>

<file path=customXml/itemProps2.xml><?xml version="1.0" encoding="utf-8"?>
<ds:datastoreItem xmlns:ds="http://schemas.openxmlformats.org/officeDocument/2006/customXml" ds:itemID="{C7B018EA-0652-4FEE-92B6-CDC745CA07F3}"/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Präsentation Breitbild_d_16-9</Template>
  <TotalTime>0</TotalTime>
  <Words>60</Words>
  <Application>Microsoft Office PowerPoint</Application>
  <PresentationFormat>Grand écran</PresentationFormat>
  <Paragraphs>15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Wingdings</vt:lpstr>
      <vt:lpstr>Benutzerdefiniertes Design</vt:lpstr>
      <vt:lpstr>1_Benutzerdefiniertes Design</vt:lpstr>
      <vt:lpstr>BFE-Praesentation</vt:lpstr>
      <vt:lpstr>1_BFE-Praesentation</vt:lpstr>
      <vt:lpstr>2_BFE-Praesentation</vt:lpstr>
      <vt:lpstr>2_Benutzerdefiniertes Design</vt:lpstr>
      <vt:lpstr>3_BFE-Praesentation</vt:lpstr>
      <vt:lpstr>3_Benutzerdefiniertes Design</vt:lpstr>
      <vt:lpstr>Présentation PowerPoint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Diaz Paula BFE</dc:creator>
  <cp:lastModifiedBy>Tria Bellinda BFE</cp:lastModifiedBy>
  <cp:revision>385</cp:revision>
  <cp:lastPrinted>2023-01-18T14:06:05Z</cp:lastPrinted>
  <dcterms:created xsi:type="dcterms:W3CDTF">2021-06-04T08:08:58Z</dcterms:created>
  <dcterms:modified xsi:type="dcterms:W3CDTF">2026-02-13T16:31:09Z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0x010100E6820378443450449DAA62E71F6F4839</vt:lpwstr>
  </property>
  <property fmtid="{D5CDD505-2E9C-101B-9397-08002B2CF9AE}" pid="3" name="MSIP_Label_245c3252-146d-46f3-8062-82cd8c8d7e7d_Enabled">
    <vt:lpwstr>true</vt:lpwstr>
  </property>
  <property fmtid="{D5CDD505-2E9C-101B-9397-08002B2CF9AE}" pid="4" name="MSIP_Label_245c3252-146d-46f3-8062-82cd8c8d7e7d_SetDate">
    <vt:lpwstr>2026-02-12T10:11:28Z</vt:lpwstr>
  </property>
  <property fmtid="{D5CDD505-2E9C-101B-9397-08002B2CF9AE}" pid="5" name="MSIP_Label_245c3252-146d-46f3-8062-82cd8c8d7e7d_Method">
    <vt:lpwstr>Privileged</vt:lpwstr>
  </property>
  <property fmtid="{D5CDD505-2E9C-101B-9397-08002B2CF9AE}" pid="6" name="MSIP_Label_245c3252-146d-46f3-8062-82cd8c8d7e7d_Name">
    <vt:lpwstr>L1</vt:lpwstr>
  </property>
  <property fmtid="{D5CDD505-2E9C-101B-9397-08002B2CF9AE}" pid="7" name="MSIP_Label_245c3252-146d-46f3-8062-82cd8c8d7e7d_SiteId">
    <vt:lpwstr>6ae27add-8276-4a38-88c1-3a9c1f973767</vt:lpwstr>
  </property>
  <property fmtid="{D5CDD505-2E9C-101B-9397-08002B2CF9AE}" pid="8" name="MSIP_Label_245c3252-146d-46f3-8062-82cd8c8d7e7d_ActionId">
    <vt:lpwstr>e262f691-c8fb-4f05-93da-96d1d4b071fb</vt:lpwstr>
  </property>
  <property fmtid="{D5CDD505-2E9C-101B-9397-08002B2CF9AE}" pid="9" name="MSIP_Label_245c3252-146d-46f3-8062-82cd8c8d7e7d_ContentBits">
    <vt:lpwstr>0</vt:lpwstr>
  </property>
  <property fmtid="{D5CDD505-2E9C-101B-9397-08002B2CF9AE}" pid="10" name="MSIP_Label_245c3252-146d-46f3-8062-82cd8c8d7e7d_Tag">
    <vt:lpwstr>10, 0, 1, 1</vt:lpwstr>
  </property>
  <property fmtid="{D5CDD505-2E9C-101B-9397-08002B2CF9AE}" pid="11" name="MediaServiceImageTags">
    <vt:lpwstr/>
  </property>
</Properties>
</file>