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53"/>
  </p:notesMasterIdLst>
  <p:handoutMasterIdLst>
    <p:handoutMasterId r:id="rId54"/>
  </p:handoutMasterIdLst>
  <p:sldIdLst>
    <p:sldId id="6458" r:id="rId5"/>
    <p:sldId id="6507" r:id="rId6"/>
    <p:sldId id="317" r:id="rId7"/>
    <p:sldId id="6508" r:id="rId8"/>
    <p:sldId id="6500" r:id="rId9"/>
    <p:sldId id="6460" r:id="rId10"/>
    <p:sldId id="6457" r:id="rId11"/>
    <p:sldId id="6461" r:id="rId12"/>
    <p:sldId id="6502" r:id="rId13"/>
    <p:sldId id="6463" r:id="rId14"/>
    <p:sldId id="6464" r:id="rId15"/>
    <p:sldId id="6465" r:id="rId16"/>
    <p:sldId id="6503" r:id="rId17"/>
    <p:sldId id="6466" r:id="rId18"/>
    <p:sldId id="6467" r:id="rId19"/>
    <p:sldId id="6468" r:id="rId20"/>
    <p:sldId id="6469" r:id="rId21"/>
    <p:sldId id="6470" r:id="rId22"/>
    <p:sldId id="6471" r:id="rId23"/>
    <p:sldId id="6504" r:id="rId24"/>
    <p:sldId id="6473" r:id="rId25"/>
    <p:sldId id="6474" r:id="rId26"/>
    <p:sldId id="6475" r:id="rId27"/>
    <p:sldId id="6476" r:id="rId28"/>
    <p:sldId id="6477" r:id="rId29"/>
    <p:sldId id="6478" r:id="rId30"/>
    <p:sldId id="6480" r:id="rId31"/>
    <p:sldId id="6479" r:id="rId32"/>
    <p:sldId id="6481" r:id="rId33"/>
    <p:sldId id="6482" r:id="rId34"/>
    <p:sldId id="6483" r:id="rId35"/>
    <p:sldId id="6484" r:id="rId36"/>
    <p:sldId id="6485" r:id="rId37"/>
    <p:sldId id="6487" r:id="rId38"/>
    <p:sldId id="6486" r:id="rId39"/>
    <p:sldId id="6445" r:id="rId40"/>
    <p:sldId id="6489" r:id="rId41"/>
    <p:sldId id="6490" r:id="rId42"/>
    <p:sldId id="6509" r:id="rId43"/>
    <p:sldId id="6492" r:id="rId44"/>
    <p:sldId id="6493" r:id="rId45"/>
    <p:sldId id="436" r:id="rId46"/>
    <p:sldId id="437" r:id="rId47"/>
    <p:sldId id="6506" r:id="rId48"/>
    <p:sldId id="276" r:id="rId49"/>
    <p:sldId id="6496" r:id="rId50"/>
    <p:sldId id="6498" r:id="rId51"/>
    <p:sldId id="297" r:id="rId5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6D1524-658D-8AF6-8219-994065EBF4BE}" name="Oliver Wimmer" initials="OW" userId="S::oliver.wimmer@cr-k.ch::6dea62e1-59cd-41ae-acc6-c3290daf32e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2385F"/>
    <a:srgbClr val="0C273C"/>
    <a:srgbClr val="F0F7FC"/>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B994FC-DD39-8448-BBDA-FAAE925DEBE6}" v="45" dt="2026-02-11T09:32:36.442"/>
  </p1510:revLst>
</p1510:revInfo>
</file>

<file path=ppt/tableStyles.xml><?xml version="1.0" encoding="utf-8"?>
<a:tblStyleLst xmlns:a="http://schemas.openxmlformats.org/drawingml/2006/main" def="{5940675A-B579-460E-94D1-54222C63F5D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752" autoAdjust="0"/>
    <p:restoredTop sz="94677" autoAdjust="0"/>
  </p:normalViewPr>
  <p:slideViewPr>
    <p:cSldViewPr showGuides="1">
      <p:cViewPr varScale="1">
        <p:scale>
          <a:sx n="97" d="100"/>
          <a:sy n="97" d="100"/>
        </p:scale>
        <p:origin x="630" y="78"/>
      </p:cViewPr>
      <p:guideLst/>
    </p:cSldViewPr>
  </p:slideViewPr>
  <p:outlineViewPr>
    <p:cViewPr>
      <p:scale>
        <a:sx n="33" d="100"/>
        <a:sy n="33" d="100"/>
      </p:scale>
      <p:origin x="0" y="-4986"/>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95" d="100"/>
          <a:sy n="95" d="100"/>
        </p:scale>
        <p:origin x="3391" y="69"/>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476672" y="229395"/>
            <a:ext cx="4320480" cy="310159"/>
          </a:xfrm>
          <a:prstGeom prst="rect">
            <a:avLst/>
          </a:prstGeom>
        </p:spPr>
        <p:txBody>
          <a:bodyPr vert="horz" lIns="0" tIns="0" rIns="0" bIns="0" rtlCol="0"/>
          <a:lstStyle>
            <a:lvl1pPr algn="l">
              <a:defRPr sz="1200"/>
            </a:lvl1pPr>
          </a:lstStyle>
          <a:p>
            <a:r>
              <a:rPr lang="de-CH" sz="900" dirty="0" err="1"/>
              <a:t>KopfzeilenTexte</a:t>
            </a:r>
            <a:endParaRPr lang="de-CH" sz="900" dirty="0"/>
          </a:p>
        </p:txBody>
      </p:sp>
      <p:sp>
        <p:nvSpPr>
          <p:cNvPr id="3" name="Datumsplatzhalter 2"/>
          <p:cNvSpPr>
            <a:spLocks noGrp="1"/>
          </p:cNvSpPr>
          <p:nvPr>
            <p:ph type="dt" sz="quarter" idx="1"/>
          </p:nvPr>
        </p:nvSpPr>
        <p:spPr>
          <a:xfrm>
            <a:off x="5137720" y="229395"/>
            <a:ext cx="1243608" cy="310159"/>
          </a:xfrm>
          <a:prstGeom prst="rect">
            <a:avLst/>
          </a:prstGeom>
        </p:spPr>
        <p:txBody>
          <a:bodyPr vert="horz" lIns="0" tIns="0" rIns="0" bIns="0" rtlCol="0"/>
          <a:lstStyle>
            <a:lvl1pPr algn="r">
              <a:defRPr sz="1200"/>
            </a:lvl1pPr>
          </a:lstStyle>
          <a:p>
            <a:fld id="{EEC665CA-D682-48EC-95D2-126FD6449D65}" type="datetime1">
              <a:rPr lang="de-CH" sz="900" smtClean="0"/>
              <a:t>25.02.2026</a:t>
            </a:fld>
            <a:endParaRPr lang="de-CH" sz="900"/>
          </a:p>
        </p:txBody>
      </p:sp>
      <p:sp>
        <p:nvSpPr>
          <p:cNvPr id="4" name="Fußzeilenplatzhalter 3"/>
          <p:cNvSpPr>
            <a:spLocks noGrp="1"/>
          </p:cNvSpPr>
          <p:nvPr>
            <p:ph type="ftr" sz="quarter" idx="2"/>
          </p:nvPr>
        </p:nvSpPr>
        <p:spPr>
          <a:xfrm>
            <a:off x="476672" y="8489144"/>
            <a:ext cx="4320480" cy="331331"/>
          </a:xfrm>
          <a:prstGeom prst="rect">
            <a:avLst/>
          </a:prstGeom>
        </p:spPr>
        <p:txBody>
          <a:bodyPr vert="horz" lIns="0" tIns="0" rIns="0" bIns="0" rtlCol="0" anchor="b"/>
          <a:lstStyle>
            <a:lvl1pPr algn="l">
              <a:defRPr sz="1200"/>
            </a:lvl1pPr>
          </a:lstStyle>
          <a:p>
            <a:r>
              <a:rPr lang="de-CH" sz="900" dirty="0" err="1"/>
              <a:t>FusszeilenTexte</a:t>
            </a:r>
            <a:endParaRPr lang="de-CH" sz="900" dirty="0"/>
          </a:p>
        </p:txBody>
      </p:sp>
      <p:sp>
        <p:nvSpPr>
          <p:cNvPr id="5" name="Foliennummernplatzhalter 4"/>
          <p:cNvSpPr>
            <a:spLocks noGrp="1"/>
          </p:cNvSpPr>
          <p:nvPr>
            <p:ph type="sldNum" sz="quarter" idx="3"/>
          </p:nvPr>
        </p:nvSpPr>
        <p:spPr>
          <a:xfrm>
            <a:off x="5137720" y="8489146"/>
            <a:ext cx="1243608" cy="331329"/>
          </a:xfrm>
          <a:prstGeom prst="rect">
            <a:avLst/>
          </a:prstGeom>
        </p:spPr>
        <p:txBody>
          <a:bodyPr vert="horz" lIns="0" tIns="0" rIns="0" bIns="0" rtlCol="0" anchor="b"/>
          <a:lstStyle>
            <a:lvl1pPr algn="r">
              <a:defRPr sz="1200"/>
            </a:lvl1pPr>
          </a:lstStyle>
          <a:p>
            <a:fld id="{2CEDAA2C-602C-494B-9BFF-F0D7FF14E319}" type="slidenum">
              <a:rPr lang="de-CH" sz="900" smtClean="0"/>
              <a:t>‹N°›</a:t>
            </a:fld>
            <a:endParaRPr lang="de-CH" sz="900" dirty="0"/>
          </a:p>
        </p:txBody>
      </p:sp>
    </p:spTree>
    <p:extLst>
      <p:ext uri="{BB962C8B-B14F-4D97-AF65-F5344CB8AC3E}">
        <p14:creationId xmlns:p14="http://schemas.microsoft.com/office/powerpoint/2010/main" val="162500267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Folienbildplatzhalter 11"/>
          <p:cNvSpPr>
            <a:spLocks noGrp="1" noRot="1" noChangeAspect="1"/>
          </p:cNvSpPr>
          <p:nvPr>
            <p:ph type="sldImg" idx="2"/>
          </p:nvPr>
        </p:nvSpPr>
        <p:spPr>
          <a:xfrm>
            <a:off x="773424" y="1246193"/>
            <a:ext cx="5560412" cy="3127732"/>
          </a:xfrm>
          <a:prstGeom prst="rect">
            <a:avLst/>
          </a:prstGeom>
          <a:noFill/>
          <a:ln w="3175">
            <a:solidFill>
              <a:prstClr val="black"/>
            </a:solidFill>
          </a:ln>
        </p:spPr>
        <p:txBody>
          <a:bodyPr vert="horz" lIns="91440" tIns="45720" rIns="91440" bIns="45720" rtlCol="0" anchor="ctr"/>
          <a:lstStyle/>
          <a:p>
            <a:endParaRPr lang="de-CH"/>
          </a:p>
        </p:txBody>
      </p:sp>
      <p:sp>
        <p:nvSpPr>
          <p:cNvPr id="14" name="Fußzeilenplatzhalter 13"/>
          <p:cNvSpPr>
            <a:spLocks noGrp="1"/>
          </p:cNvSpPr>
          <p:nvPr>
            <p:ph type="ftr" sz="quarter" idx="4"/>
          </p:nvPr>
        </p:nvSpPr>
        <p:spPr>
          <a:xfrm>
            <a:off x="775244" y="8964488"/>
            <a:ext cx="2230428" cy="179512"/>
          </a:xfrm>
          <a:prstGeom prst="rect">
            <a:avLst/>
          </a:prstGeom>
        </p:spPr>
        <p:txBody>
          <a:bodyPr vert="horz" lIns="0" tIns="0" rIns="0" bIns="0" rtlCol="0" anchor="t"/>
          <a:lstStyle>
            <a:lvl1pPr algn="l">
              <a:defRPr sz="900"/>
            </a:lvl1pPr>
          </a:lstStyle>
          <a:p>
            <a:r>
              <a:rPr lang="de-CH" dirty="0" err="1"/>
              <a:t>FusszeilenTexte</a:t>
            </a:r>
            <a:endParaRPr lang="de-CH" dirty="0"/>
          </a:p>
        </p:txBody>
      </p:sp>
      <p:sp>
        <p:nvSpPr>
          <p:cNvPr id="15" name="Foliennummernplatzhalter 14"/>
          <p:cNvSpPr>
            <a:spLocks noGrp="1"/>
          </p:cNvSpPr>
          <p:nvPr>
            <p:ph type="sldNum" sz="quarter" idx="5"/>
          </p:nvPr>
        </p:nvSpPr>
        <p:spPr>
          <a:xfrm>
            <a:off x="5462663" y="8964488"/>
            <a:ext cx="871173" cy="179512"/>
          </a:xfrm>
          <a:prstGeom prst="rect">
            <a:avLst/>
          </a:prstGeom>
        </p:spPr>
        <p:txBody>
          <a:bodyPr vert="horz" lIns="0" tIns="0" rIns="0" bIns="0" rtlCol="0" anchor="t"/>
          <a:lstStyle>
            <a:lvl1pPr algn="r">
              <a:defRPr sz="900"/>
            </a:lvl1pPr>
          </a:lstStyle>
          <a:p>
            <a:fld id="{83C81C81-E364-4366-A610-2DB15FF98538}" type="slidenum">
              <a:rPr lang="de-CH" smtClean="0"/>
              <a:pPr/>
              <a:t>‹N°›</a:t>
            </a:fld>
            <a:endParaRPr lang="de-CH" dirty="0"/>
          </a:p>
        </p:txBody>
      </p:sp>
      <p:sp>
        <p:nvSpPr>
          <p:cNvPr id="16" name="Notizenplatzhalter 15"/>
          <p:cNvSpPr>
            <a:spLocks noGrp="1"/>
          </p:cNvSpPr>
          <p:nvPr>
            <p:ph type="body" sz="quarter" idx="3"/>
          </p:nvPr>
        </p:nvSpPr>
        <p:spPr>
          <a:xfrm>
            <a:off x="773424" y="4644008"/>
            <a:ext cx="5560412" cy="3888432"/>
          </a:xfrm>
          <a:prstGeom prst="rect">
            <a:avLst/>
          </a:prstGeom>
        </p:spPr>
        <p:txBody>
          <a:bodyPr vert="horz" lIns="0" tIns="0" rIns="0" bIns="0" rtlCol="0"/>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17" name="Datumsplatzhalter 16"/>
          <p:cNvSpPr>
            <a:spLocks noGrp="1"/>
          </p:cNvSpPr>
          <p:nvPr>
            <p:ph type="dt" idx="1"/>
          </p:nvPr>
        </p:nvSpPr>
        <p:spPr>
          <a:xfrm>
            <a:off x="4229809" y="425838"/>
            <a:ext cx="2095308" cy="185722"/>
          </a:xfrm>
          <a:prstGeom prst="rect">
            <a:avLst/>
          </a:prstGeom>
        </p:spPr>
        <p:txBody>
          <a:bodyPr vert="horz" lIns="0" tIns="0" rIns="0" bIns="0" rtlCol="0"/>
          <a:lstStyle>
            <a:lvl1pPr algn="r">
              <a:defRPr sz="900"/>
            </a:lvl1pPr>
          </a:lstStyle>
          <a:p>
            <a:fld id="{A17AAF7D-4283-4014-80F4-26E915FEACF8}" type="datetime1">
              <a:rPr lang="de-CH" smtClean="0"/>
              <a:t>25.02.2026</a:t>
            </a:fld>
            <a:endParaRPr lang="de-CH" dirty="0"/>
          </a:p>
        </p:txBody>
      </p:sp>
      <p:sp>
        <p:nvSpPr>
          <p:cNvPr id="18" name="Kopfzeilenplatzhalter 17"/>
          <p:cNvSpPr>
            <a:spLocks noGrp="1"/>
          </p:cNvSpPr>
          <p:nvPr>
            <p:ph type="hdr" sz="quarter"/>
          </p:nvPr>
        </p:nvSpPr>
        <p:spPr>
          <a:xfrm>
            <a:off x="764704" y="432000"/>
            <a:ext cx="3249080" cy="179560"/>
          </a:xfrm>
          <a:prstGeom prst="rect">
            <a:avLst/>
          </a:prstGeom>
        </p:spPr>
        <p:txBody>
          <a:bodyPr vert="horz" lIns="0" tIns="0" rIns="0" bIns="0" rtlCol="0"/>
          <a:lstStyle>
            <a:lvl1pPr algn="l">
              <a:defRPr sz="900"/>
            </a:lvl1pPr>
          </a:lstStyle>
          <a:p>
            <a:r>
              <a:rPr lang="de-CH" dirty="0" err="1"/>
              <a:t>KopfzeilenTexte</a:t>
            </a:r>
            <a:endParaRPr lang="de-CH" dirty="0"/>
          </a:p>
        </p:txBody>
      </p:sp>
    </p:spTree>
    <p:extLst>
      <p:ext uri="{BB962C8B-B14F-4D97-AF65-F5344CB8AC3E}">
        <p14:creationId xmlns:p14="http://schemas.microsoft.com/office/powerpoint/2010/main" val="311709705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spcAft>
        <a:spcPts val="600"/>
      </a:spcAft>
      <a:defRPr sz="1100" kern="1200">
        <a:solidFill>
          <a:schemeClr val="tx1"/>
        </a:solidFill>
        <a:latin typeface="+mn-lt"/>
        <a:ea typeface="+mn-ea"/>
        <a:cs typeface="+mn-cs"/>
      </a:defRPr>
    </a:lvl1pPr>
    <a:lvl2pPr marL="177800" indent="-177800"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2pPr>
    <a:lvl3pPr marL="357188" indent="-179388"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3pPr>
    <a:lvl4pPr marL="534988" indent="-177800"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4pPr>
    <a:lvl5pPr marL="720725" indent="-185738"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2</a:t>
            </a:fld>
            <a:endParaRPr lang="de-CH"/>
          </a:p>
        </p:txBody>
      </p:sp>
    </p:spTree>
    <p:extLst>
      <p:ext uri="{BB962C8B-B14F-4D97-AF65-F5344CB8AC3E}">
        <p14:creationId xmlns:p14="http://schemas.microsoft.com/office/powerpoint/2010/main" val="34563555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15</a:t>
            </a:fld>
            <a:endParaRPr lang="de-CH"/>
          </a:p>
        </p:txBody>
      </p:sp>
    </p:spTree>
    <p:extLst>
      <p:ext uri="{BB962C8B-B14F-4D97-AF65-F5344CB8AC3E}">
        <p14:creationId xmlns:p14="http://schemas.microsoft.com/office/powerpoint/2010/main" val="11353484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Pour changer, vous pouvez montrer notre vidéo sur la technologie: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r>
              <a:rPr lang="fr-CH" sz="1800" dirty="0">
                <a:effectLst/>
                <a:latin typeface="Calibri" panose="020F0502020204030204" pitchFamily="34" charset="0"/>
                <a:ea typeface="Calibri" panose="020F0502020204030204" pitchFamily="34" charset="0"/>
                <a:cs typeface="Times New Roman" panose="02020603050405020304" pitchFamily="18" charset="0"/>
              </a:rPr>
              <a:t>Pompes à chaleur en bref</a:t>
            </a:r>
            <a:r>
              <a:rPr lang="de-CH" dirty="0"/>
              <a:t>: https://</a:t>
            </a:r>
            <a:r>
              <a:rPr lang="de-CH" dirty="0" err="1"/>
              <a:t>www.chauffezrenouvelable.ch</a:t>
            </a:r>
            <a:r>
              <a:rPr lang="de-CH" dirty="0"/>
              <a:t>/</a:t>
            </a:r>
            <a:r>
              <a:rPr lang="de-CH" dirty="0" err="1"/>
              <a:t>systemes</a:t>
            </a:r>
            <a:r>
              <a:rPr lang="de-CH" dirty="0"/>
              <a:t>-de-</a:t>
            </a:r>
            <a:r>
              <a:rPr lang="de-CH" dirty="0" err="1"/>
              <a:t>chauffage</a:t>
            </a:r>
            <a:r>
              <a:rPr lang="de-CH" dirty="0"/>
              <a:t>-</a:t>
            </a:r>
            <a:r>
              <a:rPr lang="de-CH" dirty="0" err="1"/>
              <a:t>renouvelables</a:t>
            </a:r>
            <a:r>
              <a:rPr lang="de-CH" dirty="0"/>
              <a:t>/</a:t>
            </a:r>
            <a:r>
              <a:rPr lang="de-CH" dirty="0" err="1"/>
              <a:t>pompes</a:t>
            </a:r>
            <a:r>
              <a:rPr lang="de-CH" dirty="0"/>
              <a:t>-a-</a:t>
            </a:r>
            <a:r>
              <a:rPr lang="de-CH" dirty="0" err="1"/>
              <a:t>chaleur</a:t>
            </a:r>
            <a:r>
              <a:rPr lang="de-CH" dirty="0"/>
              <a:t>/</a:t>
            </a:r>
          </a:p>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16</a:t>
            </a:fld>
            <a:endParaRPr lang="de-CH" dirty="0"/>
          </a:p>
        </p:txBody>
      </p:sp>
    </p:spTree>
    <p:extLst>
      <p:ext uri="{BB962C8B-B14F-4D97-AF65-F5344CB8AC3E}">
        <p14:creationId xmlns:p14="http://schemas.microsoft.com/office/powerpoint/2010/main" val="2052518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18</a:t>
            </a:fld>
            <a:endParaRPr lang="de-CH"/>
          </a:p>
        </p:txBody>
      </p:sp>
    </p:spTree>
    <p:extLst>
      <p:ext uri="{BB962C8B-B14F-4D97-AF65-F5344CB8AC3E}">
        <p14:creationId xmlns:p14="http://schemas.microsoft.com/office/powerpoint/2010/main" val="1901809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19</a:t>
            </a:fld>
            <a:endParaRPr lang="de-CH"/>
          </a:p>
        </p:txBody>
      </p:sp>
    </p:spTree>
    <p:extLst>
      <p:ext uri="{BB962C8B-B14F-4D97-AF65-F5344CB8AC3E}">
        <p14:creationId xmlns:p14="http://schemas.microsoft.com/office/powerpoint/2010/main" val="40201175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22</a:t>
            </a:fld>
            <a:endParaRPr lang="de-CH"/>
          </a:p>
        </p:txBody>
      </p:sp>
    </p:spTree>
    <p:extLst>
      <p:ext uri="{BB962C8B-B14F-4D97-AF65-F5344CB8AC3E}">
        <p14:creationId xmlns:p14="http://schemas.microsoft.com/office/powerpoint/2010/main" val="5291854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pPr>
              <a:lnSpc>
                <a:spcPct val="107000"/>
              </a:lnSpc>
              <a:spcAft>
                <a:spcPts val="800"/>
              </a:spcAft>
            </a:pPr>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23</a:t>
            </a:fld>
            <a:endParaRPr lang="de-CH"/>
          </a:p>
        </p:txBody>
      </p:sp>
    </p:spTree>
    <p:extLst>
      <p:ext uri="{BB962C8B-B14F-4D97-AF65-F5344CB8AC3E}">
        <p14:creationId xmlns:p14="http://schemas.microsoft.com/office/powerpoint/2010/main" val="17392577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C1C20-D626-FEF6-7147-1973991A1CF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3BEDE8A-5D5B-3B11-91E1-97E28F4A2544}"/>
              </a:ext>
            </a:extLst>
          </p:cNvPr>
          <p:cNvSpPr>
            <a:spLocks noGrp="1" noRot="1" noChangeAspect="1"/>
          </p:cNvSpPr>
          <p:nvPr>
            <p:ph type="sldImg"/>
          </p:nvPr>
        </p:nvSpPr>
        <p:spPr>
          <a:xfrm>
            <a:off x="773113" y="1246188"/>
            <a:ext cx="5561012" cy="3127375"/>
          </a:xfrm>
        </p:spPr>
      </p:sp>
      <p:sp>
        <p:nvSpPr>
          <p:cNvPr id="3" name="Notizenplatzhalter 2">
            <a:extLst>
              <a:ext uri="{FF2B5EF4-FFF2-40B4-BE49-F238E27FC236}">
                <a16:creationId xmlns:a16="http://schemas.microsoft.com/office/drawing/2014/main" id="{B5A7119A-FD1B-8ADA-C93C-11A3E8107855}"/>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FD0DFEF8-A908-B631-0D7F-93FAE04A0791}"/>
              </a:ext>
            </a:extLst>
          </p:cNvPr>
          <p:cNvSpPr>
            <a:spLocks noGrp="1"/>
          </p:cNvSpPr>
          <p:nvPr>
            <p:ph type="sldNum" sz="quarter" idx="5"/>
          </p:nvPr>
        </p:nvSpPr>
        <p:spPr/>
        <p:txBody>
          <a:bodyPr/>
          <a:lstStyle/>
          <a:p>
            <a:fld id="{83C81C81-E364-4366-A610-2DB15FF98538}" type="slidenum">
              <a:rPr lang="de-CH" smtClean="0"/>
              <a:pPr/>
              <a:t>24</a:t>
            </a:fld>
            <a:endParaRPr lang="de-CH"/>
          </a:p>
        </p:txBody>
      </p:sp>
    </p:spTree>
    <p:extLst>
      <p:ext uri="{BB962C8B-B14F-4D97-AF65-F5344CB8AC3E}">
        <p14:creationId xmlns:p14="http://schemas.microsoft.com/office/powerpoint/2010/main" val="42813235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C1C20-D626-FEF6-7147-1973991A1CF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3BEDE8A-5D5B-3B11-91E1-97E28F4A2544}"/>
              </a:ext>
            </a:extLst>
          </p:cNvPr>
          <p:cNvSpPr>
            <a:spLocks noGrp="1" noRot="1" noChangeAspect="1"/>
          </p:cNvSpPr>
          <p:nvPr>
            <p:ph type="sldImg"/>
          </p:nvPr>
        </p:nvSpPr>
        <p:spPr>
          <a:xfrm>
            <a:off x="773113" y="1246188"/>
            <a:ext cx="5561012" cy="3127375"/>
          </a:xfrm>
        </p:spPr>
      </p:sp>
      <p:sp>
        <p:nvSpPr>
          <p:cNvPr id="3" name="Notizenplatzhalter 2">
            <a:extLst>
              <a:ext uri="{FF2B5EF4-FFF2-40B4-BE49-F238E27FC236}">
                <a16:creationId xmlns:a16="http://schemas.microsoft.com/office/drawing/2014/main" id="{B5A7119A-FD1B-8ADA-C93C-11A3E8107855}"/>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FD0DFEF8-A908-B631-0D7F-93FAE04A0791}"/>
              </a:ext>
            </a:extLst>
          </p:cNvPr>
          <p:cNvSpPr>
            <a:spLocks noGrp="1"/>
          </p:cNvSpPr>
          <p:nvPr>
            <p:ph type="sldNum" sz="quarter" idx="5"/>
          </p:nvPr>
        </p:nvSpPr>
        <p:spPr/>
        <p:txBody>
          <a:bodyPr/>
          <a:lstStyle/>
          <a:p>
            <a:fld id="{83C81C81-E364-4366-A610-2DB15FF98538}" type="slidenum">
              <a:rPr lang="de-CH" smtClean="0"/>
              <a:pPr/>
              <a:t>25</a:t>
            </a:fld>
            <a:endParaRPr lang="de-CH"/>
          </a:p>
        </p:txBody>
      </p:sp>
    </p:spTree>
    <p:extLst>
      <p:ext uri="{BB962C8B-B14F-4D97-AF65-F5344CB8AC3E}">
        <p14:creationId xmlns:p14="http://schemas.microsoft.com/office/powerpoint/2010/main" val="37746198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C1C20-D626-FEF6-7147-1973991A1CF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3BEDE8A-5D5B-3B11-91E1-97E28F4A2544}"/>
              </a:ext>
            </a:extLst>
          </p:cNvPr>
          <p:cNvSpPr>
            <a:spLocks noGrp="1" noRot="1" noChangeAspect="1"/>
          </p:cNvSpPr>
          <p:nvPr>
            <p:ph type="sldImg"/>
          </p:nvPr>
        </p:nvSpPr>
        <p:spPr>
          <a:xfrm>
            <a:off x="773113" y="1246188"/>
            <a:ext cx="5561012" cy="3127375"/>
          </a:xfrm>
        </p:spPr>
      </p:sp>
      <p:sp>
        <p:nvSpPr>
          <p:cNvPr id="3" name="Notizenplatzhalter 2">
            <a:extLst>
              <a:ext uri="{FF2B5EF4-FFF2-40B4-BE49-F238E27FC236}">
                <a16:creationId xmlns:a16="http://schemas.microsoft.com/office/drawing/2014/main" id="{B5A7119A-FD1B-8ADA-C93C-11A3E8107855}"/>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FD0DFEF8-A908-B631-0D7F-93FAE04A0791}"/>
              </a:ext>
            </a:extLst>
          </p:cNvPr>
          <p:cNvSpPr>
            <a:spLocks noGrp="1"/>
          </p:cNvSpPr>
          <p:nvPr>
            <p:ph type="sldNum" sz="quarter" idx="5"/>
          </p:nvPr>
        </p:nvSpPr>
        <p:spPr/>
        <p:txBody>
          <a:bodyPr/>
          <a:lstStyle/>
          <a:p>
            <a:fld id="{83C81C81-E364-4366-A610-2DB15FF98538}" type="slidenum">
              <a:rPr lang="de-CH" smtClean="0"/>
              <a:pPr/>
              <a:t>26</a:t>
            </a:fld>
            <a:endParaRPr lang="de-CH"/>
          </a:p>
        </p:txBody>
      </p:sp>
    </p:spTree>
    <p:extLst>
      <p:ext uri="{BB962C8B-B14F-4D97-AF65-F5344CB8AC3E}">
        <p14:creationId xmlns:p14="http://schemas.microsoft.com/office/powerpoint/2010/main" val="31392874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C1C20-D626-FEF6-7147-1973991A1CF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3BEDE8A-5D5B-3B11-91E1-97E28F4A2544}"/>
              </a:ext>
            </a:extLst>
          </p:cNvPr>
          <p:cNvSpPr>
            <a:spLocks noGrp="1" noRot="1" noChangeAspect="1"/>
          </p:cNvSpPr>
          <p:nvPr>
            <p:ph type="sldImg"/>
          </p:nvPr>
        </p:nvSpPr>
        <p:spPr>
          <a:xfrm>
            <a:off x="773113" y="1246188"/>
            <a:ext cx="5561012" cy="3127375"/>
          </a:xfrm>
        </p:spPr>
      </p:sp>
      <p:sp>
        <p:nvSpPr>
          <p:cNvPr id="3" name="Notizenplatzhalter 2">
            <a:extLst>
              <a:ext uri="{FF2B5EF4-FFF2-40B4-BE49-F238E27FC236}">
                <a16:creationId xmlns:a16="http://schemas.microsoft.com/office/drawing/2014/main" id="{B5A7119A-FD1B-8ADA-C93C-11A3E8107855}"/>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FD0DFEF8-A908-B631-0D7F-93FAE04A0791}"/>
              </a:ext>
            </a:extLst>
          </p:cNvPr>
          <p:cNvSpPr>
            <a:spLocks noGrp="1"/>
          </p:cNvSpPr>
          <p:nvPr>
            <p:ph type="sldNum" sz="quarter" idx="5"/>
          </p:nvPr>
        </p:nvSpPr>
        <p:spPr/>
        <p:txBody>
          <a:bodyPr/>
          <a:lstStyle/>
          <a:p>
            <a:fld id="{83C81C81-E364-4366-A610-2DB15FF98538}" type="slidenum">
              <a:rPr lang="de-CH" smtClean="0"/>
              <a:pPr/>
              <a:t>27</a:t>
            </a:fld>
            <a:endParaRPr lang="de-CH"/>
          </a:p>
        </p:txBody>
      </p:sp>
    </p:spTree>
    <p:extLst>
      <p:ext uri="{BB962C8B-B14F-4D97-AF65-F5344CB8AC3E}">
        <p14:creationId xmlns:p14="http://schemas.microsoft.com/office/powerpoint/2010/main" val="2127909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3113" y="1246188"/>
            <a:ext cx="5561012" cy="3127375"/>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de-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C81C81-E364-4366-A610-2DB15FF98538}" type="slidenum">
              <a:rPr kumimoji="0" lang="de-CH" sz="9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de-CH" sz="9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4783688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C1C20-D626-FEF6-7147-1973991A1CF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3BEDE8A-5D5B-3B11-91E1-97E28F4A2544}"/>
              </a:ext>
            </a:extLst>
          </p:cNvPr>
          <p:cNvSpPr>
            <a:spLocks noGrp="1" noRot="1" noChangeAspect="1"/>
          </p:cNvSpPr>
          <p:nvPr>
            <p:ph type="sldImg"/>
          </p:nvPr>
        </p:nvSpPr>
        <p:spPr>
          <a:xfrm>
            <a:off x="773113" y="1246188"/>
            <a:ext cx="5561012" cy="3127375"/>
          </a:xfrm>
        </p:spPr>
      </p:sp>
      <p:sp>
        <p:nvSpPr>
          <p:cNvPr id="3" name="Notizenplatzhalter 2">
            <a:extLst>
              <a:ext uri="{FF2B5EF4-FFF2-40B4-BE49-F238E27FC236}">
                <a16:creationId xmlns:a16="http://schemas.microsoft.com/office/drawing/2014/main" id="{B5A7119A-FD1B-8ADA-C93C-11A3E8107855}"/>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FD0DFEF8-A908-B631-0D7F-93FAE04A0791}"/>
              </a:ext>
            </a:extLst>
          </p:cNvPr>
          <p:cNvSpPr>
            <a:spLocks noGrp="1"/>
          </p:cNvSpPr>
          <p:nvPr>
            <p:ph type="sldNum" sz="quarter" idx="5"/>
          </p:nvPr>
        </p:nvSpPr>
        <p:spPr/>
        <p:txBody>
          <a:bodyPr/>
          <a:lstStyle/>
          <a:p>
            <a:fld id="{83C81C81-E364-4366-A610-2DB15FF98538}" type="slidenum">
              <a:rPr lang="de-CH" smtClean="0"/>
              <a:pPr/>
              <a:t>28</a:t>
            </a:fld>
            <a:endParaRPr lang="de-CH"/>
          </a:p>
        </p:txBody>
      </p:sp>
    </p:spTree>
    <p:extLst>
      <p:ext uri="{BB962C8B-B14F-4D97-AF65-F5344CB8AC3E}">
        <p14:creationId xmlns:p14="http://schemas.microsoft.com/office/powerpoint/2010/main" val="38505014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C1C20-D626-FEF6-7147-1973991A1CF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3BEDE8A-5D5B-3B11-91E1-97E28F4A2544}"/>
              </a:ext>
            </a:extLst>
          </p:cNvPr>
          <p:cNvSpPr>
            <a:spLocks noGrp="1" noRot="1" noChangeAspect="1"/>
          </p:cNvSpPr>
          <p:nvPr>
            <p:ph type="sldImg"/>
          </p:nvPr>
        </p:nvSpPr>
        <p:spPr>
          <a:xfrm>
            <a:off x="773113" y="1246188"/>
            <a:ext cx="5561012" cy="3127375"/>
          </a:xfrm>
        </p:spPr>
      </p:sp>
      <p:sp>
        <p:nvSpPr>
          <p:cNvPr id="3" name="Notizenplatzhalter 2">
            <a:extLst>
              <a:ext uri="{FF2B5EF4-FFF2-40B4-BE49-F238E27FC236}">
                <a16:creationId xmlns:a16="http://schemas.microsoft.com/office/drawing/2014/main" id="{B5A7119A-FD1B-8ADA-C93C-11A3E8107855}"/>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FD0DFEF8-A908-B631-0D7F-93FAE04A0791}"/>
              </a:ext>
            </a:extLst>
          </p:cNvPr>
          <p:cNvSpPr>
            <a:spLocks noGrp="1"/>
          </p:cNvSpPr>
          <p:nvPr>
            <p:ph type="sldNum" sz="quarter" idx="5"/>
          </p:nvPr>
        </p:nvSpPr>
        <p:spPr/>
        <p:txBody>
          <a:bodyPr/>
          <a:lstStyle/>
          <a:p>
            <a:fld id="{83C81C81-E364-4366-A610-2DB15FF98538}" type="slidenum">
              <a:rPr lang="de-CH" smtClean="0"/>
              <a:pPr/>
              <a:t>29</a:t>
            </a:fld>
            <a:endParaRPr lang="de-CH"/>
          </a:p>
        </p:txBody>
      </p:sp>
    </p:spTree>
    <p:extLst>
      <p:ext uri="{BB962C8B-B14F-4D97-AF65-F5344CB8AC3E}">
        <p14:creationId xmlns:p14="http://schemas.microsoft.com/office/powerpoint/2010/main" val="34245829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FE7F3-9F18-4472-7DC6-2C85AAC015E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3AB5948-B0AC-99AC-EBC9-AC58FA2DDC05}"/>
              </a:ext>
            </a:extLst>
          </p:cNvPr>
          <p:cNvSpPr>
            <a:spLocks noGrp="1" noRot="1" noChangeAspect="1"/>
          </p:cNvSpPr>
          <p:nvPr>
            <p:ph type="sldImg"/>
          </p:nvPr>
        </p:nvSpPr>
        <p:spPr>
          <a:xfrm>
            <a:off x="773113" y="1246188"/>
            <a:ext cx="5561012" cy="3127375"/>
          </a:xfrm>
        </p:spPr>
      </p:sp>
      <p:sp>
        <p:nvSpPr>
          <p:cNvPr id="3" name="Notizenplatzhalter 2">
            <a:extLst>
              <a:ext uri="{FF2B5EF4-FFF2-40B4-BE49-F238E27FC236}">
                <a16:creationId xmlns:a16="http://schemas.microsoft.com/office/drawing/2014/main" id="{732EB01A-1515-C365-9F28-925BEF67B963}"/>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F28B2ADC-0B23-7D07-3850-15E80AC5E658}"/>
              </a:ext>
            </a:extLst>
          </p:cNvPr>
          <p:cNvSpPr>
            <a:spLocks noGrp="1"/>
          </p:cNvSpPr>
          <p:nvPr>
            <p:ph type="sldNum" sz="quarter" idx="5"/>
          </p:nvPr>
        </p:nvSpPr>
        <p:spPr/>
        <p:txBody>
          <a:bodyPr/>
          <a:lstStyle/>
          <a:p>
            <a:fld id="{83C81C81-E364-4366-A610-2DB15FF98538}" type="slidenum">
              <a:rPr lang="de-CH" smtClean="0"/>
              <a:pPr/>
              <a:t>30</a:t>
            </a:fld>
            <a:endParaRPr lang="de-CH"/>
          </a:p>
        </p:txBody>
      </p:sp>
    </p:spTree>
    <p:extLst>
      <p:ext uri="{BB962C8B-B14F-4D97-AF65-F5344CB8AC3E}">
        <p14:creationId xmlns:p14="http://schemas.microsoft.com/office/powerpoint/2010/main" val="6896628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C1C20-D626-FEF6-7147-1973991A1CF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3BEDE8A-5D5B-3B11-91E1-97E28F4A2544}"/>
              </a:ext>
            </a:extLst>
          </p:cNvPr>
          <p:cNvSpPr>
            <a:spLocks noGrp="1" noRot="1" noChangeAspect="1"/>
          </p:cNvSpPr>
          <p:nvPr>
            <p:ph type="sldImg"/>
          </p:nvPr>
        </p:nvSpPr>
        <p:spPr>
          <a:xfrm>
            <a:off x="773113" y="1246188"/>
            <a:ext cx="5561012" cy="3127375"/>
          </a:xfrm>
        </p:spPr>
      </p:sp>
      <p:sp>
        <p:nvSpPr>
          <p:cNvPr id="3" name="Notizenplatzhalter 2">
            <a:extLst>
              <a:ext uri="{FF2B5EF4-FFF2-40B4-BE49-F238E27FC236}">
                <a16:creationId xmlns:a16="http://schemas.microsoft.com/office/drawing/2014/main" id="{B5A7119A-FD1B-8ADA-C93C-11A3E8107855}"/>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FD0DFEF8-A908-B631-0D7F-93FAE04A0791}"/>
              </a:ext>
            </a:extLst>
          </p:cNvPr>
          <p:cNvSpPr>
            <a:spLocks noGrp="1"/>
          </p:cNvSpPr>
          <p:nvPr>
            <p:ph type="sldNum" sz="quarter" idx="5"/>
          </p:nvPr>
        </p:nvSpPr>
        <p:spPr/>
        <p:txBody>
          <a:bodyPr/>
          <a:lstStyle/>
          <a:p>
            <a:fld id="{83C81C81-E364-4366-A610-2DB15FF98538}" type="slidenum">
              <a:rPr lang="de-CH" smtClean="0"/>
              <a:pPr/>
              <a:t>31</a:t>
            </a:fld>
            <a:endParaRPr lang="de-CH"/>
          </a:p>
        </p:txBody>
      </p:sp>
    </p:spTree>
    <p:extLst>
      <p:ext uri="{BB962C8B-B14F-4D97-AF65-F5344CB8AC3E}">
        <p14:creationId xmlns:p14="http://schemas.microsoft.com/office/powerpoint/2010/main" val="33887105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FE7F3-9F18-4472-7DC6-2C85AAC015E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3AB5948-B0AC-99AC-EBC9-AC58FA2DDC05}"/>
              </a:ext>
            </a:extLst>
          </p:cNvPr>
          <p:cNvSpPr>
            <a:spLocks noGrp="1" noRot="1" noChangeAspect="1"/>
          </p:cNvSpPr>
          <p:nvPr>
            <p:ph type="sldImg"/>
          </p:nvPr>
        </p:nvSpPr>
        <p:spPr>
          <a:xfrm>
            <a:off x="773113" y="1246188"/>
            <a:ext cx="5561012" cy="3127375"/>
          </a:xfrm>
        </p:spPr>
      </p:sp>
      <p:sp>
        <p:nvSpPr>
          <p:cNvPr id="3" name="Notizenplatzhalter 2">
            <a:extLst>
              <a:ext uri="{FF2B5EF4-FFF2-40B4-BE49-F238E27FC236}">
                <a16:creationId xmlns:a16="http://schemas.microsoft.com/office/drawing/2014/main" id="{732EB01A-1515-C365-9F28-925BEF67B963}"/>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F28B2ADC-0B23-7D07-3850-15E80AC5E658}"/>
              </a:ext>
            </a:extLst>
          </p:cNvPr>
          <p:cNvSpPr>
            <a:spLocks noGrp="1"/>
          </p:cNvSpPr>
          <p:nvPr>
            <p:ph type="sldNum" sz="quarter" idx="5"/>
          </p:nvPr>
        </p:nvSpPr>
        <p:spPr/>
        <p:txBody>
          <a:bodyPr/>
          <a:lstStyle/>
          <a:p>
            <a:fld id="{83C81C81-E364-4366-A610-2DB15FF98538}" type="slidenum">
              <a:rPr lang="de-CH" smtClean="0"/>
              <a:pPr/>
              <a:t>32</a:t>
            </a:fld>
            <a:endParaRPr lang="de-CH"/>
          </a:p>
        </p:txBody>
      </p:sp>
    </p:spTree>
    <p:extLst>
      <p:ext uri="{BB962C8B-B14F-4D97-AF65-F5344CB8AC3E}">
        <p14:creationId xmlns:p14="http://schemas.microsoft.com/office/powerpoint/2010/main" val="38290615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C1C20-D626-FEF6-7147-1973991A1CF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3BEDE8A-5D5B-3B11-91E1-97E28F4A2544}"/>
              </a:ext>
            </a:extLst>
          </p:cNvPr>
          <p:cNvSpPr>
            <a:spLocks noGrp="1" noRot="1" noChangeAspect="1"/>
          </p:cNvSpPr>
          <p:nvPr>
            <p:ph type="sldImg"/>
          </p:nvPr>
        </p:nvSpPr>
        <p:spPr>
          <a:xfrm>
            <a:off x="773113" y="1246188"/>
            <a:ext cx="5561012" cy="3127375"/>
          </a:xfrm>
        </p:spPr>
      </p:sp>
      <p:sp>
        <p:nvSpPr>
          <p:cNvPr id="3" name="Notizenplatzhalter 2">
            <a:extLst>
              <a:ext uri="{FF2B5EF4-FFF2-40B4-BE49-F238E27FC236}">
                <a16:creationId xmlns:a16="http://schemas.microsoft.com/office/drawing/2014/main" id="{B5A7119A-FD1B-8ADA-C93C-11A3E8107855}"/>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FD0DFEF8-A908-B631-0D7F-93FAE04A0791}"/>
              </a:ext>
            </a:extLst>
          </p:cNvPr>
          <p:cNvSpPr>
            <a:spLocks noGrp="1"/>
          </p:cNvSpPr>
          <p:nvPr>
            <p:ph type="sldNum" sz="quarter" idx="5"/>
          </p:nvPr>
        </p:nvSpPr>
        <p:spPr/>
        <p:txBody>
          <a:bodyPr/>
          <a:lstStyle/>
          <a:p>
            <a:fld id="{83C81C81-E364-4366-A610-2DB15FF98538}" type="slidenum">
              <a:rPr lang="de-CH" smtClean="0"/>
              <a:pPr/>
              <a:t>33</a:t>
            </a:fld>
            <a:endParaRPr lang="de-CH"/>
          </a:p>
        </p:txBody>
      </p:sp>
    </p:spTree>
    <p:extLst>
      <p:ext uri="{BB962C8B-B14F-4D97-AF65-F5344CB8AC3E}">
        <p14:creationId xmlns:p14="http://schemas.microsoft.com/office/powerpoint/2010/main" val="10644793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C1C20-D626-FEF6-7147-1973991A1CF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3BEDE8A-5D5B-3B11-91E1-97E28F4A2544}"/>
              </a:ext>
            </a:extLst>
          </p:cNvPr>
          <p:cNvSpPr>
            <a:spLocks noGrp="1" noRot="1" noChangeAspect="1"/>
          </p:cNvSpPr>
          <p:nvPr>
            <p:ph type="sldImg"/>
          </p:nvPr>
        </p:nvSpPr>
        <p:spPr>
          <a:xfrm>
            <a:off x="773113" y="1246188"/>
            <a:ext cx="5561012" cy="3127375"/>
          </a:xfrm>
        </p:spPr>
      </p:sp>
      <p:sp>
        <p:nvSpPr>
          <p:cNvPr id="3" name="Notizenplatzhalter 2">
            <a:extLst>
              <a:ext uri="{FF2B5EF4-FFF2-40B4-BE49-F238E27FC236}">
                <a16:creationId xmlns:a16="http://schemas.microsoft.com/office/drawing/2014/main" id="{B5A7119A-FD1B-8ADA-C93C-11A3E8107855}"/>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FD0DFEF8-A908-B631-0D7F-93FAE04A0791}"/>
              </a:ext>
            </a:extLst>
          </p:cNvPr>
          <p:cNvSpPr>
            <a:spLocks noGrp="1"/>
          </p:cNvSpPr>
          <p:nvPr>
            <p:ph type="sldNum" sz="quarter" idx="5"/>
          </p:nvPr>
        </p:nvSpPr>
        <p:spPr/>
        <p:txBody>
          <a:bodyPr/>
          <a:lstStyle/>
          <a:p>
            <a:fld id="{83C81C81-E364-4366-A610-2DB15FF98538}" type="slidenum">
              <a:rPr lang="de-CH" smtClean="0"/>
              <a:pPr/>
              <a:t>34</a:t>
            </a:fld>
            <a:endParaRPr lang="de-CH"/>
          </a:p>
        </p:txBody>
      </p:sp>
    </p:spTree>
    <p:extLst>
      <p:ext uri="{BB962C8B-B14F-4D97-AF65-F5344CB8AC3E}">
        <p14:creationId xmlns:p14="http://schemas.microsoft.com/office/powerpoint/2010/main" val="39257714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C1C20-D626-FEF6-7147-1973991A1CF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3BEDE8A-5D5B-3B11-91E1-97E28F4A2544}"/>
              </a:ext>
            </a:extLst>
          </p:cNvPr>
          <p:cNvSpPr>
            <a:spLocks noGrp="1" noRot="1" noChangeAspect="1"/>
          </p:cNvSpPr>
          <p:nvPr>
            <p:ph type="sldImg"/>
          </p:nvPr>
        </p:nvSpPr>
        <p:spPr>
          <a:xfrm>
            <a:off x="773113" y="1246188"/>
            <a:ext cx="5561012" cy="3127375"/>
          </a:xfrm>
        </p:spPr>
      </p:sp>
      <p:sp>
        <p:nvSpPr>
          <p:cNvPr id="3" name="Notizenplatzhalter 2">
            <a:extLst>
              <a:ext uri="{FF2B5EF4-FFF2-40B4-BE49-F238E27FC236}">
                <a16:creationId xmlns:a16="http://schemas.microsoft.com/office/drawing/2014/main" id="{B5A7119A-FD1B-8ADA-C93C-11A3E8107855}"/>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FD0DFEF8-A908-B631-0D7F-93FAE04A0791}"/>
              </a:ext>
            </a:extLst>
          </p:cNvPr>
          <p:cNvSpPr>
            <a:spLocks noGrp="1"/>
          </p:cNvSpPr>
          <p:nvPr>
            <p:ph type="sldNum" sz="quarter" idx="5"/>
          </p:nvPr>
        </p:nvSpPr>
        <p:spPr/>
        <p:txBody>
          <a:bodyPr/>
          <a:lstStyle/>
          <a:p>
            <a:fld id="{83C81C81-E364-4366-A610-2DB15FF98538}" type="slidenum">
              <a:rPr lang="de-CH" smtClean="0"/>
              <a:pPr/>
              <a:t>35</a:t>
            </a:fld>
            <a:endParaRPr lang="de-CH"/>
          </a:p>
        </p:txBody>
      </p:sp>
    </p:spTree>
    <p:extLst>
      <p:ext uri="{BB962C8B-B14F-4D97-AF65-F5344CB8AC3E}">
        <p14:creationId xmlns:p14="http://schemas.microsoft.com/office/powerpoint/2010/main" val="7930250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36</a:t>
            </a:fld>
            <a:endParaRPr lang="de-CH"/>
          </a:p>
        </p:txBody>
      </p:sp>
    </p:spTree>
    <p:extLst>
      <p:ext uri="{BB962C8B-B14F-4D97-AF65-F5344CB8AC3E}">
        <p14:creationId xmlns:p14="http://schemas.microsoft.com/office/powerpoint/2010/main" val="7862377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37</a:t>
            </a:fld>
            <a:endParaRPr lang="de-CH"/>
          </a:p>
        </p:txBody>
      </p:sp>
    </p:spTree>
    <p:extLst>
      <p:ext uri="{BB962C8B-B14F-4D97-AF65-F5344CB8AC3E}">
        <p14:creationId xmlns:p14="http://schemas.microsoft.com/office/powerpoint/2010/main" val="83096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5</a:t>
            </a:fld>
            <a:endParaRPr lang="de-CH"/>
          </a:p>
        </p:txBody>
      </p:sp>
    </p:spTree>
    <p:extLst>
      <p:ext uri="{BB962C8B-B14F-4D97-AF65-F5344CB8AC3E}">
        <p14:creationId xmlns:p14="http://schemas.microsoft.com/office/powerpoint/2010/main" val="30977999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pPr>
              <a:lnSpc>
                <a:spcPct val="107000"/>
              </a:lnSpc>
              <a:spcAft>
                <a:spcPts val="800"/>
              </a:spcAft>
            </a:pPr>
            <a:r>
              <a:rPr lang="fr-CH" sz="1100" dirty="0">
                <a:effectLst/>
                <a:latin typeface="Calibri" panose="020F0502020204030204" pitchFamily="34" charset="0"/>
                <a:ea typeface="Calibri" panose="020F0502020204030204" pitchFamily="34" charset="0"/>
                <a:cs typeface="Times New Roman" panose="02020603050405020304" pitchFamily="18" charset="0"/>
              </a:rPr>
              <a:t>Se réfère à l’exemple d’une maison consommant 3000 litres de mazout</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r>
              <a:rPr lang="de-CH" baseline="0" dirty="0">
                <a:sym typeface="Wingdings" panose="05000000000000000000" pitchFamily="2" charset="2"/>
              </a:rPr>
              <a:t> </a:t>
            </a:r>
            <a:r>
              <a:rPr lang="fr-CH" sz="1100" dirty="0">
                <a:effectLst/>
                <a:latin typeface="Calibri" panose="020F0502020204030204" pitchFamily="34" charset="0"/>
                <a:ea typeface="Calibri" panose="020F0502020204030204" pitchFamily="34" charset="0"/>
                <a:cs typeface="Times New Roman" panose="02020603050405020304" pitchFamily="18" charset="0"/>
              </a:rPr>
              <a:t>Veuillez détailler, à titre d’exemple, 2 solutions de chauffage directement dans le calculateur des coûts de chauffage sur </a:t>
            </a:r>
            <a:r>
              <a:rPr lang="de-DE" sz="1100" u="sng" dirty="0" err="1">
                <a:solidFill>
                  <a:schemeClr val="accent1"/>
                </a:solidFill>
              </a:rPr>
              <a:t>www.suisseenergie.ch</a:t>
            </a:r>
            <a:r>
              <a:rPr lang="de-DE" sz="1100" u="sng" dirty="0">
                <a:solidFill>
                  <a:schemeClr val="accent1"/>
                </a:solidFill>
              </a:rPr>
              <a:t>/</a:t>
            </a:r>
            <a:r>
              <a:rPr lang="de-DE" sz="1100" u="sng" dirty="0" err="1">
                <a:solidFill>
                  <a:schemeClr val="accent1"/>
                </a:solidFill>
              </a:rPr>
              <a:t>renover</a:t>
            </a:r>
            <a:r>
              <a:rPr lang="de-DE" sz="1100" u="sng" dirty="0">
                <a:solidFill>
                  <a:schemeClr val="accent1"/>
                </a:solidFill>
              </a:rPr>
              <a:t>/</a:t>
            </a:r>
            <a:r>
              <a:rPr lang="de-DE" sz="1100" u="sng" dirty="0" err="1">
                <a:solidFill>
                  <a:schemeClr val="accent1"/>
                </a:solidFill>
              </a:rPr>
              <a:t>calculateurs</a:t>
            </a:r>
            <a:r>
              <a:rPr lang="de-DE" sz="1100" u="sng" dirty="0">
                <a:solidFill>
                  <a:schemeClr val="accent1"/>
                </a:solidFill>
              </a:rPr>
              <a:t>-des-</a:t>
            </a:r>
            <a:r>
              <a:rPr lang="de-DE" sz="1100" u="sng" dirty="0" err="1">
                <a:solidFill>
                  <a:schemeClr val="accent1"/>
                </a:solidFill>
              </a:rPr>
              <a:t>couts</a:t>
            </a:r>
            <a:r>
              <a:rPr lang="de-DE" sz="1100" u="sng" dirty="0">
                <a:solidFill>
                  <a:schemeClr val="accent1"/>
                </a:solidFill>
              </a:rPr>
              <a:t>-de-</a:t>
            </a:r>
            <a:r>
              <a:rPr lang="de-DE" sz="1100" u="sng" dirty="0" err="1">
                <a:solidFill>
                  <a:schemeClr val="accent1"/>
                </a:solidFill>
              </a:rPr>
              <a:t>chauffage</a:t>
            </a:r>
            <a:r>
              <a:rPr lang="de-DE" sz="1100" u="sng" dirty="0">
                <a:solidFill>
                  <a:schemeClr val="accent1"/>
                </a:solidFill>
              </a:rPr>
              <a:t>/</a:t>
            </a:r>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38</a:t>
            </a:fld>
            <a:endParaRPr lang="de-CH"/>
          </a:p>
        </p:txBody>
      </p:sp>
    </p:spTree>
    <p:extLst>
      <p:ext uri="{BB962C8B-B14F-4D97-AF65-F5344CB8AC3E}">
        <p14:creationId xmlns:p14="http://schemas.microsoft.com/office/powerpoint/2010/main" val="36695012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40</a:t>
            </a:fld>
            <a:endParaRPr lang="de-CH"/>
          </a:p>
        </p:txBody>
      </p:sp>
    </p:spTree>
    <p:extLst>
      <p:ext uri="{BB962C8B-B14F-4D97-AF65-F5344CB8AC3E}">
        <p14:creationId xmlns:p14="http://schemas.microsoft.com/office/powerpoint/2010/main" val="12066789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41</a:t>
            </a:fld>
            <a:endParaRPr lang="de-CH"/>
          </a:p>
        </p:txBody>
      </p:sp>
    </p:spTree>
    <p:extLst>
      <p:ext uri="{BB962C8B-B14F-4D97-AF65-F5344CB8AC3E}">
        <p14:creationId xmlns:p14="http://schemas.microsoft.com/office/powerpoint/2010/main" val="39802625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44</a:t>
            </a:fld>
            <a:endParaRPr lang="de-CH"/>
          </a:p>
        </p:txBody>
      </p:sp>
    </p:spTree>
    <p:extLst>
      <p:ext uri="{BB962C8B-B14F-4D97-AF65-F5344CB8AC3E}">
        <p14:creationId xmlns:p14="http://schemas.microsoft.com/office/powerpoint/2010/main" val="4000059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3113" y="1246188"/>
            <a:ext cx="5561012" cy="3127375"/>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de-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C81C81-E364-4366-A610-2DB15FF98538}" type="slidenum">
              <a:rPr kumimoji="0" lang="de-CH" sz="9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e-CH" sz="9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66312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3113" y="1246188"/>
            <a:ext cx="5561012" cy="3127375"/>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de-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C81C81-E364-4366-A610-2DB15FF98538}" type="slidenum">
              <a:rPr kumimoji="0" lang="de-CH" sz="9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de-CH" sz="9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10127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fr-CH" sz="1100" dirty="0">
                <a:effectLst/>
                <a:latin typeface="Calibri" panose="020F0502020204030204" pitchFamily="34" charset="0"/>
                <a:ea typeface="Calibri" panose="020F0502020204030204" pitchFamily="34" charset="0"/>
                <a:cs typeface="Times New Roman" panose="02020603050405020304" pitchFamily="18" charset="0"/>
              </a:rPr>
              <a:t>Le </a:t>
            </a:r>
            <a:r>
              <a:rPr lang="fr-CH" sz="1100" b="1" dirty="0">
                <a:effectLst/>
                <a:latin typeface="Calibri" panose="020F0502020204030204" pitchFamily="34" charset="0"/>
                <a:ea typeface="Calibri" panose="020F0502020204030204" pitchFamily="34" charset="0"/>
                <a:cs typeface="Times New Roman" panose="02020603050405020304" pitchFamily="18" charset="0"/>
              </a:rPr>
              <a:t>conseil incitatif</a:t>
            </a:r>
            <a:r>
              <a:rPr lang="fr-CH" sz="1100" dirty="0">
                <a:effectLst/>
                <a:latin typeface="Calibri" panose="020F0502020204030204" pitchFamily="34" charset="0"/>
                <a:ea typeface="Calibri" panose="020F0502020204030204" pitchFamily="34" charset="0"/>
                <a:cs typeface="Times New Roman" panose="02020603050405020304" pitchFamily="18" charset="0"/>
              </a:rPr>
              <a:t> est disponible pour deux catégories de bâtiments différentes et propose aux propriétaires un conseil spécialisé et ciblé sur le chauffage.</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11</a:t>
            </a:fld>
            <a:endParaRPr lang="de-CH"/>
          </a:p>
        </p:txBody>
      </p:sp>
    </p:spTree>
    <p:extLst>
      <p:ext uri="{BB962C8B-B14F-4D97-AF65-F5344CB8AC3E}">
        <p14:creationId xmlns:p14="http://schemas.microsoft.com/office/powerpoint/2010/main" val="2726277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12</a:t>
            </a:fld>
            <a:endParaRPr lang="de-CH"/>
          </a:p>
        </p:txBody>
      </p:sp>
    </p:spTree>
    <p:extLst>
      <p:ext uri="{BB962C8B-B14F-4D97-AF65-F5344CB8AC3E}">
        <p14:creationId xmlns:p14="http://schemas.microsoft.com/office/powerpoint/2010/main" val="3020653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13</a:t>
            </a:fld>
            <a:endParaRPr lang="de-CH"/>
          </a:p>
        </p:txBody>
      </p:sp>
    </p:spTree>
    <p:extLst>
      <p:ext uri="{BB962C8B-B14F-4D97-AF65-F5344CB8AC3E}">
        <p14:creationId xmlns:p14="http://schemas.microsoft.com/office/powerpoint/2010/main" val="1220715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14</a:t>
            </a:fld>
            <a:endParaRPr lang="de-CH"/>
          </a:p>
        </p:txBody>
      </p:sp>
    </p:spTree>
    <p:extLst>
      <p:ext uri="{BB962C8B-B14F-4D97-AF65-F5344CB8AC3E}">
        <p14:creationId xmlns:p14="http://schemas.microsoft.com/office/powerpoint/2010/main" val="15898530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095999" y="512677"/>
            <a:ext cx="5580063" cy="2550336"/>
          </a:xfrm>
        </p:spPr>
        <p:txBody>
          <a:bodyPr anchor="b"/>
          <a:lstStyle>
            <a:lvl1pPr algn="l">
              <a:lnSpc>
                <a:spcPct val="92000"/>
              </a:lnSpc>
              <a:defRPr sz="5400">
                <a:solidFill>
                  <a:schemeClr val="accent1"/>
                </a:solidFill>
              </a:defRPr>
            </a:lvl1pPr>
          </a:lstStyle>
          <a:p>
            <a:r>
              <a:rPr lang="de-DE"/>
              <a:t>Mastertitelformat bearbeiten</a:t>
            </a:r>
            <a:endParaRPr lang="de-CH" dirty="0"/>
          </a:p>
        </p:txBody>
      </p:sp>
      <p:sp>
        <p:nvSpPr>
          <p:cNvPr id="3" name="Untertitel 2"/>
          <p:cNvSpPr>
            <a:spLocks noGrp="1"/>
          </p:cNvSpPr>
          <p:nvPr>
            <p:ph type="subTitle" idx="1" hasCustomPrompt="1"/>
          </p:nvPr>
        </p:nvSpPr>
        <p:spPr>
          <a:xfrm>
            <a:off x="6096000" y="3176972"/>
            <a:ext cx="5580062" cy="1008403"/>
          </a:xfrm>
        </p:spPr>
        <p:txBody>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CH" noProof="0" dirty="0"/>
              <a:t>Formatvorlage</a:t>
            </a:r>
            <a:r>
              <a:rPr lang="de-DE" dirty="0"/>
              <a:t> des Untertitelmasters durch Klicken bearbeiten</a:t>
            </a:r>
            <a:endParaRPr lang="de-CH" dirty="0"/>
          </a:p>
        </p:txBody>
      </p:sp>
      <p:sp>
        <p:nvSpPr>
          <p:cNvPr id="10" name="Bildplatzhalter 4">
            <a:extLst>
              <a:ext uri="{FF2B5EF4-FFF2-40B4-BE49-F238E27FC236}">
                <a16:creationId xmlns:a16="http://schemas.microsoft.com/office/drawing/2014/main" id="{734CD9DA-29F8-459C-8D55-165627630066}"/>
              </a:ext>
            </a:extLst>
          </p:cNvPr>
          <p:cNvSpPr>
            <a:spLocks noGrp="1"/>
          </p:cNvSpPr>
          <p:nvPr>
            <p:ph type="pic" sz="quarter" idx="13"/>
          </p:nvPr>
        </p:nvSpPr>
        <p:spPr>
          <a:xfrm>
            <a:off x="0" y="512676"/>
            <a:ext cx="5663952" cy="5580620"/>
          </a:xfrm>
          <a:pattFill prst="lgCheck">
            <a:fgClr>
              <a:schemeClr val="bg1">
                <a:lumMod val="85000"/>
              </a:schemeClr>
            </a:fgClr>
            <a:bgClr>
              <a:schemeClr val="bg1"/>
            </a:bgClr>
          </a:pattFill>
        </p:spPr>
        <p:txBody>
          <a:bodyPr tIns="720000" anchor="ctr"/>
          <a:lstStyle>
            <a:lvl1pPr algn="ctr">
              <a:defRPr sz="1200"/>
            </a:lvl1pPr>
          </a:lstStyle>
          <a:p>
            <a:r>
              <a:rPr lang="de-DE"/>
              <a:t>Bild durch Klicken auf Symbol hinzufügen</a:t>
            </a:r>
            <a:endParaRPr lang="de-CH"/>
          </a:p>
        </p:txBody>
      </p:sp>
      <p:pic>
        <p:nvPicPr>
          <p:cNvPr id="14" name="Grafik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17254" y="6054499"/>
            <a:ext cx="2439386" cy="803501"/>
          </a:xfrm>
          <a:prstGeom prst="rect">
            <a:avLst/>
          </a:prstGeom>
        </p:spPr>
      </p:pic>
      <p:sp>
        <p:nvSpPr>
          <p:cNvPr id="19" name="Textfeld 18">
            <a:extLst>
              <a:ext uri="{FF2B5EF4-FFF2-40B4-BE49-F238E27FC236}">
                <a16:creationId xmlns:a16="http://schemas.microsoft.com/office/drawing/2014/main" id="{6931CC00-0024-4578-90D6-6FF1EAA1ADC3}"/>
              </a:ext>
            </a:extLst>
          </p:cNvPr>
          <p:cNvSpPr txBox="1"/>
          <p:nvPr userDrawn="1"/>
        </p:nvSpPr>
        <p:spPr>
          <a:xfrm>
            <a:off x="4277428" y="6309978"/>
            <a:ext cx="1602548" cy="281850"/>
          </a:xfrm>
          <a:prstGeom prst="rect">
            <a:avLst/>
          </a:prstGeom>
          <a:noFill/>
        </p:spPr>
        <p:txBody>
          <a:bodyPr wrap="square" lIns="0" tIns="0" rIns="0" bIns="0" rtlCol="0" anchor="b">
            <a:noAutofit/>
          </a:bodyPr>
          <a:lstStyle/>
          <a:p>
            <a:pPr>
              <a:lnSpc>
                <a:spcPct val="100000"/>
              </a:lnSpc>
            </a:pPr>
            <a:r>
              <a:rPr lang="de-DE" sz="800" dirty="0">
                <a:solidFill>
                  <a:schemeClr val="accent1"/>
                </a:solidFill>
              </a:rPr>
              <a:t>Infoline 0848 444 444</a:t>
            </a:r>
          </a:p>
          <a:p>
            <a:pPr>
              <a:lnSpc>
                <a:spcPct val="100000"/>
              </a:lnSpc>
            </a:pPr>
            <a:r>
              <a:rPr lang="de-DE" sz="800" dirty="0">
                <a:solidFill>
                  <a:schemeClr val="accent1"/>
                </a:solidFill>
              </a:rPr>
              <a:t>suisseenergie.ch</a:t>
            </a:r>
            <a:endParaRPr lang="de-CH" sz="800" dirty="0">
              <a:solidFill>
                <a:schemeClr val="accent1"/>
              </a:solidFill>
            </a:endParaRPr>
          </a:p>
        </p:txBody>
      </p:sp>
      <p:sp>
        <p:nvSpPr>
          <p:cNvPr id="20" name="Textfeld 19">
            <a:extLst>
              <a:ext uri="{FF2B5EF4-FFF2-40B4-BE49-F238E27FC236}">
                <a16:creationId xmlns:a16="http://schemas.microsoft.com/office/drawing/2014/main" id="{F6CE1330-520F-427D-BF5D-C54A09D1B3A7}"/>
              </a:ext>
            </a:extLst>
          </p:cNvPr>
          <p:cNvSpPr txBox="1"/>
          <p:nvPr userDrawn="1"/>
        </p:nvSpPr>
        <p:spPr>
          <a:xfrm>
            <a:off x="2388838" y="6309978"/>
            <a:ext cx="1513384" cy="281849"/>
          </a:xfrm>
          <a:prstGeom prst="rect">
            <a:avLst/>
          </a:prstGeom>
          <a:noFill/>
        </p:spPr>
        <p:txBody>
          <a:bodyPr wrap="square" lIns="0" tIns="0" rIns="0" bIns="0" rtlCol="0" anchor="b">
            <a:noAutofit/>
          </a:bodyPr>
          <a:lstStyle/>
          <a:p>
            <a:pPr>
              <a:lnSpc>
                <a:spcPct val="100000"/>
              </a:lnSpc>
            </a:pPr>
            <a:r>
              <a:rPr lang="de-DE" sz="800" dirty="0" err="1">
                <a:solidFill>
                  <a:schemeClr val="accent1"/>
                </a:solidFill>
              </a:rPr>
              <a:t>Pulverstrasse</a:t>
            </a:r>
            <a:r>
              <a:rPr lang="de-DE" sz="800" dirty="0">
                <a:solidFill>
                  <a:schemeClr val="accent1"/>
                </a:solidFill>
              </a:rPr>
              <a:t> 13</a:t>
            </a:r>
          </a:p>
          <a:p>
            <a:pPr>
              <a:lnSpc>
                <a:spcPct val="100000"/>
              </a:lnSpc>
            </a:pPr>
            <a:r>
              <a:rPr lang="de-DE" sz="800" dirty="0">
                <a:solidFill>
                  <a:schemeClr val="accent1"/>
                </a:solidFill>
              </a:rPr>
              <a:t>CH-3063 Ittigen</a:t>
            </a:r>
            <a:endParaRPr lang="de-CH" sz="800" dirty="0">
              <a:solidFill>
                <a:schemeClr val="accent1"/>
              </a:solidFill>
            </a:endParaRPr>
          </a:p>
        </p:txBody>
      </p:sp>
      <p:sp>
        <p:nvSpPr>
          <p:cNvPr id="21" name="Textfeld 20">
            <a:extLst>
              <a:ext uri="{FF2B5EF4-FFF2-40B4-BE49-F238E27FC236}">
                <a16:creationId xmlns:a16="http://schemas.microsoft.com/office/drawing/2014/main" id="{77787F77-0866-4262-A110-EB9FBCC6189C}"/>
              </a:ext>
            </a:extLst>
          </p:cNvPr>
          <p:cNvSpPr txBox="1"/>
          <p:nvPr userDrawn="1"/>
        </p:nvSpPr>
        <p:spPr>
          <a:xfrm>
            <a:off x="521071" y="6309320"/>
            <a:ext cx="1513384" cy="281850"/>
          </a:xfrm>
          <a:prstGeom prst="rect">
            <a:avLst/>
          </a:prstGeom>
          <a:noFill/>
        </p:spPr>
        <p:txBody>
          <a:bodyPr wrap="square" lIns="0" tIns="0" rIns="0" bIns="0" rtlCol="0" anchor="b">
            <a:noAutofit/>
          </a:bodyPr>
          <a:lstStyle/>
          <a:p>
            <a:pPr>
              <a:lnSpc>
                <a:spcPct val="100000"/>
              </a:lnSpc>
            </a:pPr>
            <a:r>
              <a:rPr lang="de-DE" sz="800" dirty="0" err="1">
                <a:solidFill>
                  <a:schemeClr val="accent1"/>
                </a:solidFill>
              </a:rPr>
              <a:t>SuisseEnergie</a:t>
            </a:r>
            <a:endParaRPr lang="de-DE" sz="800" dirty="0">
              <a:solidFill>
                <a:schemeClr val="accent1"/>
              </a:solidFill>
            </a:endParaRPr>
          </a:p>
          <a:p>
            <a:pPr>
              <a:lnSpc>
                <a:spcPct val="100000"/>
              </a:lnSpc>
            </a:pPr>
            <a:r>
              <a:rPr lang="fr-FR" sz="800" dirty="0">
                <a:solidFill>
                  <a:schemeClr val="accent1"/>
                </a:solidFill>
              </a:rPr>
              <a:t>Office fédéral de l'énergie OFEN</a:t>
            </a:r>
            <a:endParaRPr lang="de-CH" sz="800" dirty="0">
              <a:solidFill>
                <a:schemeClr val="accent1"/>
              </a:solidFill>
            </a:endParaRPr>
          </a:p>
        </p:txBody>
      </p:sp>
    </p:spTree>
    <p:extLst>
      <p:ext uri="{BB962C8B-B14F-4D97-AF65-F5344CB8AC3E}">
        <p14:creationId xmlns:p14="http://schemas.microsoft.com/office/powerpoint/2010/main" val="790527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Nur Titel">
    <p:bg>
      <p:bgPr>
        <a:solidFill>
          <a:srgbClr val="F0F7FC"/>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dirty="0"/>
          </a:p>
        </p:txBody>
      </p:sp>
      <p:sp>
        <p:nvSpPr>
          <p:cNvPr id="8" name="Foliennummernplatzhalter 7"/>
          <p:cNvSpPr>
            <a:spLocks noGrp="1"/>
          </p:cNvSpPr>
          <p:nvPr>
            <p:ph type="sldNum" sz="quarter" idx="12"/>
          </p:nvPr>
        </p:nvSpPr>
        <p:spPr/>
        <p:txBody>
          <a:bodyPr/>
          <a:lstStyle/>
          <a:p>
            <a:fld id="{442AD375-037F-43D0-B059-5172DA06796A}" type="slidenum">
              <a:rPr lang="de-CH" smtClean="0"/>
              <a:pPr/>
              <a:t>‹N°›</a:t>
            </a:fld>
            <a:endParaRPr lang="de-CH" dirty="0"/>
          </a:p>
        </p:txBody>
      </p:sp>
      <p:sp>
        <p:nvSpPr>
          <p:cNvPr id="9" name="Datumsplatzhalter 6"/>
          <p:cNvSpPr>
            <a:spLocks noGrp="1"/>
          </p:cNvSpPr>
          <p:nvPr>
            <p:ph type="dt" sz="half" idx="10"/>
          </p:nvPr>
        </p:nvSpPr>
        <p:spPr>
          <a:xfrm>
            <a:off x="2388838" y="6453337"/>
            <a:ext cx="1513384" cy="137833"/>
          </a:xfrm>
        </p:spPr>
        <p:txBody>
          <a:bodyPr/>
          <a:lstStyle>
            <a:lvl1pPr>
              <a:defRPr/>
            </a:lvl1pPr>
          </a:lstStyle>
          <a:p>
            <a:fld id="{333B9557-3698-DD44-8C4F-8BAFA37961B7}" type="datetime1">
              <a:rPr lang="de-CH" smtClean="0"/>
              <a:t>25.02.2026</a:t>
            </a:fld>
            <a:endParaRPr lang="de-CH" dirty="0"/>
          </a:p>
        </p:txBody>
      </p:sp>
      <p:sp>
        <p:nvSpPr>
          <p:cNvPr id="10" name="Fußzeilenplatzhalter 7"/>
          <p:cNvSpPr>
            <a:spLocks noGrp="1"/>
          </p:cNvSpPr>
          <p:nvPr>
            <p:ph type="ftr" sz="quarter" idx="11"/>
          </p:nvPr>
        </p:nvSpPr>
        <p:spPr>
          <a:xfrm>
            <a:off x="515379" y="6453337"/>
            <a:ext cx="1800201" cy="137833"/>
          </a:xfrm>
        </p:spPr>
        <p:txBody>
          <a:bodyPr/>
          <a:lstStyle/>
          <a:p>
            <a:r>
              <a:rPr lang="de-CH" dirty="0"/>
              <a:t>suisseenergie.ch</a:t>
            </a:r>
          </a:p>
        </p:txBody>
      </p:sp>
    </p:spTree>
    <p:extLst>
      <p:ext uri="{BB962C8B-B14F-4D97-AF65-F5344CB8AC3E}">
        <p14:creationId xmlns:p14="http://schemas.microsoft.com/office/powerpoint/2010/main" val="3837984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ragen">
    <p:bg>
      <p:bgPr>
        <a:solidFill>
          <a:srgbClr val="F0F7FC"/>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15379" y="1592796"/>
            <a:ext cx="5508613" cy="3168352"/>
          </a:xfrm>
        </p:spPr>
        <p:txBody>
          <a:bodyPr anchor="ctr"/>
          <a:lstStyle>
            <a:lvl1pPr algn="r">
              <a:defRPr sz="8000"/>
            </a:lvl1pPr>
          </a:lstStyle>
          <a:p>
            <a:r>
              <a:rPr lang="de-CH" dirty="0"/>
              <a:t>Fragetext</a:t>
            </a:r>
          </a:p>
        </p:txBody>
      </p:sp>
      <p:sp>
        <p:nvSpPr>
          <p:cNvPr id="8" name="Foliennummernplatzhalter 7"/>
          <p:cNvSpPr>
            <a:spLocks noGrp="1"/>
          </p:cNvSpPr>
          <p:nvPr>
            <p:ph type="sldNum" sz="quarter" idx="12"/>
          </p:nvPr>
        </p:nvSpPr>
        <p:spPr/>
        <p:txBody>
          <a:bodyPr/>
          <a:lstStyle/>
          <a:p>
            <a:fld id="{442AD375-037F-43D0-B059-5172DA06796A}" type="slidenum">
              <a:rPr lang="de-CH" smtClean="0"/>
              <a:pPr/>
              <a:t>‹N°›</a:t>
            </a:fld>
            <a:endParaRPr lang="de-CH" dirty="0"/>
          </a:p>
        </p:txBody>
      </p:sp>
      <p:sp>
        <p:nvSpPr>
          <p:cNvPr id="4" name="Inhaltsplatzhalter 3">
            <a:extLst>
              <a:ext uri="{FF2B5EF4-FFF2-40B4-BE49-F238E27FC236}">
                <a16:creationId xmlns:a16="http://schemas.microsoft.com/office/drawing/2014/main" id="{E0C74A3E-8A3E-4CBE-8991-89C9E143B686}"/>
              </a:ext>
            </a:extLst>
          </p:cNvPr>
          <p:cNvSpPr>
            <a:spLocks noGrp="1"/>
          </p:cNvSpPr>
          <p:nvPr>
            <p:ph sz="quarter" idx="13" hasCustomPrompt="1"/>
          </p:nvPr>
        </p:nvSpPr>
        <p:spPr>
          <a:xfrm>
            <a:off x="7104112" y="1736725"/>
            <a:ext cx="2339926" cy="2340347"/>
          </a:xfrm>
        </p:spPr>
        <p:txBody>
          <a:bodyPr/>
          <a:lstStyle>
            <a:lvl1pPr>
              <a:defRPr/>
            </a:lvl1pPr>
          </a:lstStyle>
          <a:p>
            <a:pPr lvl="0"/>
            <a:r>
              <a:rPr lang="de-DE" dirty="0"/>
              <a:t>  </a:t>
            </a:r>
            <a:endParaRPr lang="de-CH" dirty="0"/>
          </a:p>
        </p:txBody>
      </p:sp>
      <p:sp>
        <p:nvSpPr>
          <p:cNvPr id="9" name="Datumsplatzhalter 6"/>
          <p:cNvSpPr>
            <a:spLocks noGrp="1"/>
          </p:cNvSpPr>
          <p:nvPr>
            <p:ph type="dt" sz="half" idx="10"/>
          </p:nvPr>
        </p:nvSpPr>
        <p:spPr>
          <a:xfrm>
            <a:off x="2388838" y="6453337"/>
            <a:ext cx="1513384" cy="137833"/>
          </a:xfrm>
        </p:spPr>
        <p:txBody>
          <a:bodyPr/>
          <a:lstStyle>
            <a:lvl1pPr>
              <a:defRPr/>
            </a:lvl1pPr>
          </a:lstStyle>
          <a:p>
            <a:fld id="{05A3638C-80E4-4844-848F-D678B6CCCC88}" type="datetime1">
              <a:rPr lang="de-CH" smtClean="0"/>
              <a:t>25.02.2026</a:t>
            </a:fld>
            <a:endParaRPr lang="de-CH" dirty="0"/>
          </a:p>
        </p:txBody>
      </p:sp>
      <p:sp>
        <p:nvSpPr>
          <p:cNvPr id="10" name="Fußzeilenplatzhalter 7"/>
          <p:cNvSpPr>
            <a:spLocks noGrp="1"/>
          </p:cNvSpPr>
          <p:nvPr>
            <p:ph type="ftr" sz="quarter" idx="11"/>
          </p:nvPr>
        </p:nvSpPr>
        <p:spPr>
          <a:xfrm>
            <a:off x="515379" y="6453337"/>
            <a:ext cx="1800201" cy="137833"/>
          </a:xfrm>
        </p:spPr>
        <p:txBody>
          <a:bodyPr/>
          <a:lstStyle/>
          <a:p>
            <a:r>
              <a:rPr lang="de-CH" dirty="0"/>
              <a:t>suisseenergie.ch</a:t>
            </a:r>
          </a:p>
        </p:txBody>
      </p:sp>
    </p:spTree>
    <p:extLst>
      <p:ext uri="{BB962C8B-B14F-4D97-AF65-F5344CB8AC3E}">
        <p14:creationId xmlns:p14="http://schemas.microsoft.com/office/powerpoint/2010/main" val="2236894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hlussfolie">
    <p:bg>
      <p:bgPr>
        <a:gradFill>
          <a:gsLst>
            <a:gs pos="100000">
              <a:srgbClr val="12385F"/>
            </a:gs>
            <a:gs pos="0">
              <a:srgbClr val="0C273C"/>
            </a:gs>
          </a:gsLst>
          <a:lin ang="0" scaled="0"/>
        </a:gra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515938" y="1122363"/>
            <a:ext cx="9000442" cy="2619214"/>
          </a:xfrm>
        </p:spPr>
        <p:txBody>
          <a:bodyPr anchor="b"/>
          <a:lstStyle>
            <a:lvl1pPr algn="l">
              <a:lnSpc>
                <a:spcPct val="92000"/>
              </a:lnSpc>
              <a:defRPr sz="8000">
                <a:solidFill>
                  <a:schemeClr val="bg1"/>
                </a:solidFill>
              </a:defRPr>
            </a:lvl1pPr>
          </a:lstStyle>
          <a:p>
            <a:r>
              <a:rPr lang="de-CH" dirty="0"/>
              <a:t>Schlussformel</a:t>
            </a:r>
          </a:p>
        </p:txBody>
      </p:sp>
      <p:sp>
        <p:nvSpPr>
          <p:cNvPr id="3" name="Untertitel 2"/>
          <p:cNvSpPr>
            <a:spLocks noGrp="1"/>
          </p:cNvSpPr>
          <p:nvPr>
            <p:ph type="subTitle" idx="1" hasCustomPrompt="1"/>
          </p:nvPr>
        </p:nvSpPr>
        <p:spPr>
          <a:xfrm>
            <a:off x="515938" y="3897052"/>
            <a:ext cx="9000442" cy="1360748"/>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CH" noProof="0" dirty="0"/>
              <a:t>Optionaler Text hinzufügen</a:t>
            </a:r>
            <a:endParaRPr lang="de-CH" dirty="0"/>
          </a:p>
        </p:txBody>
      </p:sp>
      <p:sp>
        <p:nvSpPr>
          <p:cNvPr id="4" name="Textfeld 3">
            <a:extLst>
              <a:ext uri="{FF2B5EF4-FFF2-40B4-BE49-F238E27FC236}">
                <a16:creationId xmlns:a16="http://schemas.microsoft.com/office/drawing/2014/main" id="{6931CC00-0024-4578-90D6-6FF1EAA1ADC3}"/>
              </a:ext>
            </a:extLst>
          </p:cNvPr>
          <p:cNvSpPr txBox="1"/>
          <p:nvPr userDrawn="1"/>
        </p:nvSpPr>
        <p:spPr>
          <a:xfrm>
            <a:off x="4277428" y="6309320"/>
            <a:ext cx="1602548" cy="281850"/>
          </a:xfrm>
          <a:prstGeom prst="rect">
            <a:avLst/>
          </a:prstGeom>
          <a:noFill/>
        </p:spPr>
        <p:txBody>
          <a:bodyPr wrap="square" lIns="0" tIns="0" rIns="0" bIns="0" rtlCol="0" anchor="b">
            <a:noAutofit/>
          </a:bodyPr>
          <a:lstStyle/>
          <a:p>
            <a:pPr>
              <a:lnSpc>
                <a:spcPct val="100000"/>
              </a:lnSpc>
            </a:pPr>
            <a:r>
              <a:rPr lang="de-DE" sz="800" dirty="0">
                <a:solidFill>
                  <a:schemeClr val="bg1"/>
                </a:solidFill>
              </a:rPr>
              <a:t>Infoline 0848 444 444</a:t>
            </a:r>
          </a:p>
          <a:p>
            <a:pPr>
              <a:lnSpc>
                <a:spcPct val="100000"/>
              </a:lnSpc>
            </a:pPr>
            <a:r>
              <a:rPr lang="de-DE" sz="800" dirty="0">
                <a:solidFill>
                  <a:schemeClr val="bg1"/>
                </a:solidFill>
              </a:rPr>
              <a:t>suisseenergie.ch</a:t>
            </a:r>
            <a:endParaRPr lang="de-CH" sz="800" dirty="0">
              <a:solidFill>
                <a:schemeClr val="bg1"/>
              </a:solidFill>
            </a:endParaRPr>
          </a:p>
        </p:txBody>
      </p:sp>
      <p:sp>
        <p:nvSpPr>
          <p:cNvPr id="12" name="Textfeld 11">
            <a:extLst>
              <a:ext uri="{FF2B5EF4-FFF2-40B4-BE49-F238E27FC236}">
                <a16:creationId xmlns:a16="http://schemas.microsoft.com/office/drawing/2014/main" id="{F6CE1330-520F-427D-BF5D-C54A09D1B3A7}"/>
              </a:ext>
            </a:extLst>
          </p:cNvPr>
          <p:cNvSpPr txBox="1"/>
          <p:nvPr userDrawn="1"/>
        </p:nvSpPr>
        <p:spPr>
          <a:xfrm>
            <a:off x="2388838" y="6309320"/>
            <a:ext cx="1513384" cy="281849"/>
          </a:xfrm>
          <a:prstGeom prst="rect">
            <a:avLst/>
          </a:prstGeom>
          <a:noFill/>
        </p:spPr>
        <p:txBody>
          <a:bodyPr wrap="square" lIns="0" tIns="0" rIns="0" bIns="0" rtlCol="0" anchor="b">
            <a:noAutofit/>
          </a:bodyPr>
          <a:lstStyle/>
          <a:p>
            <a:pPr>
              <a:lnSpc>
                <a:spcPct val="100000"/>
              </a:lnSpc>
            </a:pPr>
            <a:r>
              <a:rPr lang="de-DE" sz="800" dirty="0" err="1">
                <a:solidFill>
                  <a:schemeClr val="bg1"/>
                </a:solidFill>
              </a:rPr>
              <a:t>Pulverstrasse</a:t>
            </a:r>
            <a:r>
              <a:rPr lang="de-DE" sz="800" dirty="0">
                <a:solidFill>
                  <a:schemeClr val="bg1"/>
                </a:solidFill>
              </a:rPr>
              <a:t> 13</a:t>
            </a:r>
          </a:p>
          <a:p>
            <a:pPr>
              <a:lnSpc>
                <a:spcPct val="100000"/>
              </a:lnSpc>
            </a:pPr>
            <a:r>
              <a:rPr lang="de-DE" sz="800" dirty="0">
                <a:solidFill>
                  <a:schemeClr val="bg1"/>
                </a:solidFill>
              </a:rPr>
              <a:t>CH-3063 Ittigen</a:t>
            </a:r>
            <a:endParaRPr lang="de-CH" sz="800" dirty="0">
              <a:solidFill>
                <a:schemeClr val="bg1"/>
              </a:solidFill>
            </a:endParaRPr>
          </a:p>
        </p:txBody>
      </p:sp>
      <p:sp>
        <p:nvSpPr>
          <p:cNvPr id="13" name="Textfeld 12">
            <a:extLst>
              <a:ext uri="{FF2B5EF4-FFF2-40B4-BE49-F238E27FC236}">
                <a16:creationId xmlns:a16="http://schemas.microsoft.com/office/drawing/2014/main" id="{77787F77-0866-4262-A110-EB9FBCC6189C}"/>
              </a:ext>
            </a:extLst>
          </p:cNvPr>
          <p:cNvSpPr txBox="1"/>
          <p:nvPr userDrawn="1"/>
        </p:nvSpPr>
        <p:spPr>
          <a:xfrm>
            <a:off x="521071" y="6308662"/>
            <a:ext cx="1513384" cy="281850"/>
          </a:xfrm>
          <a:prstGeom prst="rect">
            <a:avLst/>
          </a:prstGeom>
          <a:noFill/>
        </p:spPr>
        <p:txBody>
          <a:bodyPr wrap="square" lIns="0" tIns="0" rIns="0" bIns="0" rtlCol="0" anchor="b">
            <a:noAutofit/>
          </a:bodyPr>
          <a:lstStyle/>
          <a:p>
            <a:pPr>
              <a:lnSpc>
                <a:spcPct val="100000"/>
              </a:lnSpc>
            </a:pPr>
            <a:r>
              <a:rPr lang="de-DE" sz="800" dirty="0" err="1">
                <a:solidFill>
                  <a:schemeClr val="bg1"/>
                </a:solidFill>
              </a:rPr>
              <a:t>SuisseEnergie</a:t>
            </a:r>
            <a:endParaRPr lang="de-DE" sz="800" dirty="0">
              <a:solidFill>
                <a:schemeClr val="bg1"/>
              </a:solidFill>
            </a:endParaRPr>
          </a:p>
          <a:p>
            <a:pPr>
              <a:lnSpc>
                <a:spcPct val="100000"/>
              </a:lnSpc>
            </a:pPr>
            <a:r>
              <a:rPr lang="fr-FR" sz="800" dirty="0">
                <a:solidFill>
                  <a:schemeClr val="bg1"/>
                </a:solidFill>
              </a:rPr>
              <a:t>Office fédéral de l'énergie OFEN</a:t>
            </a:r>
            <a:endParaRPr lang="de-CH" sz="800" dirty="0">
              <a:solidFill>
                <a:schemeClr val="bg1"/>
              </a:solidFill>
            </a:endParaRPr>
          </a:p>
        </p:txBody>
      </p:sp>
      <p:pic>
        <p:nvPicPr>
          <p:cNvPr id="9" name="Grafik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17254" y="6054499"/>
            <a:ext cx="2439386" cy="803500"/>
          </a:xfrm>
          <a:prstGeom prst="rect">
            <a:avLst/>
          </a:prstGeom>
        </p:spPr>
      </p:pic>
    </p:spTree>
    <p:extLst>
      <p:ext uri="{BB962C8B-B14F-4D97-AF65-F5344CB8AC3E}">
        <p14:creationId xmlns:p14="http://schemas.microsoft.com/office/powerpoint/2010/main" val="28095735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7" name="Foliennummernplatzhalter 6"/>
          <p:cNvSpPr>
            <a:spLocks noGrp="1"/>
          </p:cNvSpPr>
          <p:nvPr>
            <p:ph type="sldNum" sz="quarter" idx="12"/>
          </p:nvPr>
        </p:nvSpPr>
        <p:spPr/>
        <p:txBody>
          <a:bodyPr/>
          <a:lstStyle/>
          <a:p>
            <a:fld id="{442AD375-037F-43D0-B059-5172DA06796A}" type="slidenum">
              <a:rPr lang="de-CH" smtClean="0"/>
              <a:pPr/>
              <a:t>‹N°›</a:t>
            </a:fld>
            <a:endParaRPr lang="de-CH" dirty="0"/>
          </a:p>
        </p:txBody>
      </p:sp>
    </p:spTree>
    <p:extLst>
      <p:ext uri="{BB962C8B-B14F-4D97-AF65-F5344CB8AC3E}">
        <p14:creationId xmlns:p14="http://schemas.microsoft.com/office/powerpoint/2010/main" val="40054461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elfolie Bild vollflächig">
    <p:bg>
      <p:bgPr>
        <a:gradFill>
          <a:gsLst>
            <a:gs pos="100000">
              <a:srgbClr val="12385F"/>
            </a:gs>
            <a:gs pos="0">
              <a:srgbClr val="0C273C"/>
            </a:gs>
          </a:gsLst>
          <a:lin ang="0" scaled="0"/>
        </a:gradFill>
        <a:effectLst/>
      </p:bgPr>
    </p:bg>
    <p:spTree>
      <p:nvGrpSpPr>
        <p:cNvPr id="1" name=""/>
        <p:cNvGrpSpPr/>
        <p:nvPr/>
      </p:nvGrpSpPr>
      <p:grpSpPr>
        <a:xfrm>
          <a:off x="0" y="0"/>
          <a:ext cx="0" cy="0"/>
          <a:chOff x="0" y="0"/>
          <a:chExt cx="0" cy="0"/>
        </a:xfrm>
      </p:grpSpPr>
      <p:sp>
        <p:nvSpPr>
          <p:cNvPr id="14" name="Bildplatzhalter 4">
            <a:extLst>
              <a:ext uri="{FF2B5EF4-FFF2-40B4-BE49-F238E27FC236}">
                <a16:creationId xmlns:a16="http://schemas.microsoft.com/office/drawing/2014/main" id="{CCBD2CE7-4EA2-4CCC-AA9E-AD250EE2AE71}"/>
              </a:ext>
            </a:extLst>
          </p:cNvPr>
          <p:cNvSpPr>
            <a:spLocks noGrp="1"/>
          </p:cNvSpPr>
          <p:nvPr>
            <p:ph type="pic" sz="quarter" idx="13"/>
          </p:nvPr>
        </p:nvSpPr>
        <p:spPr>
          <a:xfrm>
            <a:off x="0" y="0"/>
            <a:ext cx="12192000" cy="6858000"/>
          </a:xfrm>
          <a:pattFill prst="lgCheck">
            <a:fgClr>
              <a:schemeClr val="bg1">
                <a:lumMod val="85000"/>
              </a:schemeClr>
            </a:fgClr>
            <a:bgClr>
              <a:schemeClr val="bg1"/>
            </a:bgClr>
          </a:pattFill>
        </p:spPr>
        <p:txBody>
          <a:bodyPr tIns="720000" anchor="ctr"/>
          <a:lstStyle>
            <a:lvl1pPr algn="ctr">
              <a:defRPr sz="1200"/>
            </a:lvl1pPr>
          </a:lstStyle>
          <a:p>
            <a:r>
              <a:rPr lang="de-DE"/>
              <a:t>Bild durch Klicken auf Symbol hinzufügen</a:t>
            </a:r>
            <a:endParaRPr lang="de-CH"/>
          </a:p>
        </p:txBody>
      </p:sp>
      <p:sp>
        <p:nvSpPr>
          <p:cNvPr id="2" name="Titel 1"/>
          <p:cNvSpPr>
            <a:spLocks noGrp="1"/>
          </p:cNvSpPr>
          <p:nvPr>
            <p:ph type="ctrTitle"/>
          </p:nvPr>
        </p:nvSpPr>
        <p:spPr>
          <a:xfrm>
            <a:off x="515938" y="1122363"/>
            <a:ext cx="9000442" cy="2619214"/>
          </a:xfrm>
        </p:spPr>
        <p:txBody>
          <a:bodyPr anchor="b"/>
          <a:lstStyle>
            <a:lvl1pPr algn="l">
              <a:lnSpc>
                <a:spcPct val="92000"/>
              </a:lnSpc>
              <a:defRPr sz="8000">
                <a:solidFill>
                  <a:schemeClr val="bg1"/>
                </a:solidFill>
              </a:defRPr>
            </a:lvl1pPr>
          </a:lstStyle>
          <a:p>
            <a:r>
              <a:rPr lang="de-DE"/>
              <a:t>Mastertitelformat bearbeiten</a:t>
            </a:r>
            <a:endParaRPr lang="de-CH"/>
          </a:p>
        </p:txBody>
      </p:sp>
      <p:sp>
        <p:nvSpPr>
          <p:cNvPr id="3" name="Untertitel 2"/>
          <p:cNvSpPr>
            <a:spLocks noGrp="1"/>
          </p:cNvSpPr>
          <p:nvPr>
            <p:ph type="subTitle" idx="1" hasCustomPrompt="1"/>
          </p:nvPr>
        </p:nvSpPr>
        <p:spPr>
          <a:xfrm>
            <a:off x="515938" y="3897052"/>
            <a:ext cx="9000442" cy="966888"/>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CH" noProof="0"/>
              <a:t>Untertitel Autor Datum hinzufügen</a:t>
            </a:r>
            <a:endParaRPr lang="de-CH"/>
          </a:p>
        </p:txBody>
      </p:sp>
      <p:sp>
        <p:nvSpPr>
          <p:cNvPr id="7" name="Textplatzhalter 6">
            <a:extLst>
              <a:ext uri="{FF2B5EF4-FFF2-40B4-BE49-F238E27FC236}">
                <a16:creationId xmlns:a16="http://schemas.microsoft.com/office/drawing/2014/main" id="{5C0408AE-5400-4EC9-AC42-EC26DD7C15B3}"/>
              </a:ext>
            </a:extLst>
          </p:cNvPr>
          <p:cNvSpPr>
            <a:spLocks noGrp="1"/>
          </p:cNvSpPr>
          <p:nvPr>
            <p:ph type="body" sz="quarter" idx="10" hasCustomPrompt="1"/>
          </p:nvPr>
        </p:nvSpPr>
        <p:spPr>
          <a:xfrm>
            <a:off x="451549" y="6301007"/>
            <a:ext cx="5435248" cy="358647"/>
          </a:xfrm>
          <a:blipFill>
            <a:blip r:embed="rId2"/>
            <a:stretch>
              <a:fillRect/>
            </a:stretch>
          </a:blipFill>
        </p:spPr>
        <p:txBody>
          <a:bodyPr/>
          <a:lstStyle>
            <a:lvl1pPr>
              <a:defRPr sz="400">
                <a:solidFill>
                  <a:schemeClr val="bg1"/>
                </a:solidFill>
              </a:defRPr>
            </a:lvl1pPr>
          </a:lstStyle>
          <a:p>
            <a:pPr lvl="0"/>
            <a:r>
              <a:rPr lang="de-DE"/>
              <a:t>   </a:t>
            </a:r>
            <a:endParaRPr lang="de-CH"/>
          </a:p>
        </p:txBody>
      </p:sp>
      <p:sp>
        <p:nvSpPr>
          <p:cNvPr id="11" name="Textplatzhalter 6">
            <a:extLst>
              <a:ext uri="{FF2B5EF4-FFF2-40B4-BE49-F238E27FC236}">
                <a16:creationId xmlns:a16="http://schemas.microsoft.com/office/drawing/2014/main" id="{0FB7112F-60E7-41F1-A56E-CC8902619A29}"/>
              </a:ext>
            </a:extLst>
          </p:cNvPr>
          <p:cNvSpPr>
            <a:spLocks noGrp="1"/>
          </p:cNvSpPr>
          <p:nvPr>
            <p:ph type="body" sz="quarter" idx="11" hasCustomPrompt="1"/>
          </p:nvPr>
        </p:nvSpPr>
        <p:spPr>
          <a:xfrm>
            <a:off x="9431116" y="6091840"/>
            <a:ext cx="2490414" cy="770842"/>
          </a:xfrm>
          <a:blipFill>
            <a:blip r:embed="rId3">
              <a:extLst>
                <a:ext uri="{96DAC541-7B7A-43D3-8B79-37D633B846F1}">
                  <asvg:svgBlip xmlns:asvg="http://schemas.microsoft.com/office/drawing/2016/SVG/main" r:embed="rId4"/>
                </a:ext>
              </a:extLst>
            </a:blip>
            <a:stretch>
              <a:fillRect/>
            </a:stretch>
          </a:blipFill>
        </p:spPr>
        <p:txBody>
          <a:bodyPr/>
          <a:lstStyle>
            <a:lvl1pPr>
              <a:defRPr sz="400">
                <a:solidFill>
                  <a:schemeClr val="bg1"/>
                </a:solidFill>
              </a:defRPr>
            </a:lvl1pPr>
          </a:lstStyle>
          <a:p>
            <a:pPr lvl="0"/>
            <a:r>
              <a:rPr lang="de-DE"/>
              <a:t>   </a:t>
            </a:r>
            <a:endParaRPr lang="de-CH"/>
          </a:p>
        </p:txBody>
      </p:sp>
    </p:spTree>
    <p:extLst>
      <p:ext uri="{BB962C8B-B14F-4D97-AF65-F5344CB8AC3E}">
        <p14:creationId xmlns:p14="http://schemas.microsoft.com/office/powerpoint/2010/main" val="3330181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Bild vollflächig">
    <p:bg>
      <p:bgPr>
        <a:gradFill>
          <a:gsLst>
            <a:gs pos="100000">
              <a:srgbClr val="12385F"/>
            </a:gs>
            <a:gs pos="0">
              <a:srgbClr val="0C273C"/>
            </a:gs>
          </a:gsLst>
          <a:lin ang="0" scaled="0"/>
        </a:gradFill>
        <a:effectLst/>
      </p:bgPr>
    </p:bg>
    <p:spTree>
      <p:nvGrpSpPr>
        <p:cNvPr id="1" name=""/>
        <p:cNvGrpSpPr/>
        <p:nvPr/>
      </p:nvGrpSpPr>
      <p:grpSpPr>
        <a:xfrm>
          <a:off x="0" y="0"/>
          <a:ext cx="0" cy="0"/>
          <a:chOff x="0" y="0"/>
          <a:chExt cx="0" cy="0"/>
        </a:xfrm>
      </p:grpSpPr>
      <p:sp>
        <p:nvSpPr>
          <p:cNvPr id="14" name="Bildplatzhalter 4">
            <a:extLst>
              <a:ext uri="{FF2B5EF4-FFF2-40B4-BE49-F238E27FC236}">
                <a16:creationId xmlns:a16="http://schemas.microsoft.com/office/drawing/2014/main" id="{CCBD2CE7-4EA2-4CCC-AA9E-AD250EE2AE71}"/>
              </a:ext>
            </a:extLst>
          </p:cNvPr>
          <p:cNvSpPr>
            <a:spLocks noGrp="1"/>
          </p:cNvSpPr>
          <p:nvPr>
            <p:ph type="pic" sz="quarter" idx="13"/>
          </p:nvPr>
        </p:nvSpPr>
        <p:spPr>
          <a:xfrm>
            <a:off x="0" y="0"/>
            <a:ext cx="12192000" cy="6858000"/>
          </a:xfrm>
          <a:pattFill prst="lgCheck">
            <a:fgClr>
              <a:schemeClr val="bg1">
                <a:lumMod val="85000"/>
              </a:schemeClr>
            </a:fgClr>
            <a:bgClr>
              <a:schemeClr val="bg1"/>
            </a:bgClr>
          </a:pattFill>
        </p:spPr>
        <p:txBody>
          <a:bodyPr tIns="720000" anchor="ctr"/>
          <a:lstStyle>
            <a:lvl1pPr algn="ctr">
              <a:defRPr sz="1200"/>
            </a:lvl1pPr>
          </a:lstStyle>
          <a:p>
            <a:r>
              <a:rPr lang="de-DE"/>
              <a:t>Bild durch Klicken auf Symbol hinzufügen</a:t>
            </a:r>
            <a:endParaRPr lang="de-CH" dirty="0"/>
          </a:p>
        </p:txBody>
      </p:sp>
      <p:sp>
        <p:nvSpPr>
          <p:cNvPr id="2" name="Titel 1"/>
          <p:cNvSpPr>
            <a:spLocks noGrp="1"/>
          </p:cNvSpPr>
          <p:nvPr>
            <p:ph type="ctrTitle"/>
          </p:nvPr>
        </p:nvSpPr>
        <p:spPr>
          <a:xfrm>
            <a:off x="515938" y="1122363"/>
            <a:ext cx="9000442" cy="2619214"/>
          </a:xfrm>
        </p:spPr>
        <p:txBody>
          <a:bodyPr anchor="b"/>
          <a:lstStyle>
            <a:lvl1pPr algn="l">
              <a:lnSpc>
                <a:spcPct val="92000"/>
              </a:lnSpc>
              <a:defRPr sz="8000">
                <a:solidFill>
                  <a:schemeClr val="bg1"/>
                </a:solidFill>
              </a:defRPr>
            </a:lvl1pPr>
          </a:lstStyle>
          <a:p>
            <a:r>
              <a:rPr lang="de-DE"/>
              <a:t>Mastertitelformat bearbeiten</a:t>
            </a:r>
            <a:endParaRPr lang="de-CH" dirty="0"/>
          </a:p>
        </p:txBody>
      </p:sp>
      <p:sp>
        <p:nvSpPr>
          <p:cNvPr id="3" name="Untertitel 2"/>
          <p:cNvSpPr>
            <a:spLocks noGrp="1"/>
          </p:cNvSpPr>
          <p:nvPr>
            <p:ph type="subTitle" idx="1" hasCustomPrompt="1"/>
          </p:nvPr>
        </p:nvSpPr>
        <p:spPr>
          <a:xfrm>
            <a:off x="515938" y="3897052"/>
            <a:ext cx="9000442" cy="966888"/>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CH" noProof="0" dirty="0"/>
              <a:t>Untertitel Autor Datum hinzufügen</a:t>
            </a:r>
            <a:endParaRPr lang="de-CH" dirty="0"/>
          </a:p>
        </p:txBody>
      </p:sp>
      <p:pic>
        <p:nvPicPr>
          <p:cNvPr id="9" name="Grafik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17254" y="6054499"/>
            <a:ext cx="2439386" cy="803500"/>
          </a:xfrm>
          <a:prstGeom prst="rect">
            <a:avLst/>
          </a:prstGeom>
        </p:spPr>
      </p:pic>
      <p:sp>
        <p:nvSpPr>
          <p:cNvPr id="8" name="Textfeld 7">
            <a:extLst>
              <a:ext uri="{FF2B5EF4-FFF2-40B4-BE49-F238E27FC236}">
                <a16:creationId xmlns:a16="http://schemas.microsoft.com/office/drawing/2014/main" id="{6931CC00-0024-4578-90D6-6FF1EAA1ADC3}"/>
              </a:ext>
            </a:extLst>
          </p:cNvPr>
          <p:cNvSpPr txBox="1"/>
          <p:nvPr userDrawn="1"/>
        </p:nvSpPr>
        <p:spPr>
          <a:xfrm>
            <a:off x="4277428" y="6309978"/>
            <a:ext cx="1602548" cy="281850"/>
          </a:xfrm>
          <a:prstGeom prst="rect">
            <a:avLst/>
          </a:prstGeom>
          <a:noFill/>
        </p:spPr>
        <p:txBody>
          <a:bodyPr wrap="square" lIns="0" tIns="0" rIns="0" bIns="0" rtlCol="0" anchor="b">
            <a:noAutofit/>
          </a:bodyPr>
          <a:lstStyle/>
          <a:p>
            <a:pPr>
              <a:lnSpc>
                <a:spcPct val="100000"/>
              </a:lnSpc>
            </a:pPr>
            <a:r>
              <a:rPr lang="de-DE" sz="800" dirty="0">
                <a:solidFill>
                  <a:schemeClr val="bg1"/>
                </a:solidFill>
              </a:rPr>
              <a:t>Infoline 0848 444 444</a:t>
            </a:r>
          </a:p>
          <a:p>
            <a:pPr>
              <a:lnSpc>
                <a:spcPct val="100000"/>
              </a:lnSpc>
            </a:pPr>
            <a:r>
              <a:rPr lang="de-DE" sz="800" dirty="0">
                <a:solidFill>
                  <a:schemeClr val="bg1"/>
                </a:solidFill>
              </a:rPr>
              <a:t>suisseenergie.ch</a:t>
            </a:r>
            <a:endParaRPr lang="de-CH" sz="800" dirty="0">
              <a:solidFill>
                <a:schemeClr val="bg1"/>
              </a:solidFill>
            </a:endParaRPr>
          </a:p>
        </p:txBody>
      </p:sp>
      <p:sp>
        <p:nvSpPr>
          <p:cNvPr id="10" name="Textfeld 9">
            <a:extLst>
              <a:ext uri="{FF2B5EF4-FFF2-40B4-BE49-F238E27FC236}">
                <a16:creationId xmlns:a16="http://schemas.microsoft.com/office/drawing/2014/main" id="{F6CE1330-520F-427D-BF5D-C54A09D1B3A7}"/>
              </a:ext>
            </a:extLst>
          </p:cNvPr>
          <p:cNvSpPr txBox="1"/>
          <p:nvPr userDrawn="1"/>
        </p:nvSpPr>
        <p:spPr>
          <a:xfrm>
            <a:off x="2388838" y="6309978"/>
            <a:ext cx="1513384" cy="281849"/>
          </a:xfrm>
          <a:prstGeom prst="rect">
            <a:avLst/>
          </a:prstGeom>
          <a:noFill/>
        </p:spPr>
        <p:txBody>
          <a:bodyPr wrap="square" lIns="0" tIns="0" rIns="0" bIns="0" rtlCol="0" anchor="b">
            <a:noAutofit/>
          </a:bodyPr>
          <a:lstStyle/>
          <a:p>
            <a:pPr>
              <a:lnSpc>
                <a:spcPct val="100000"/>
              </a:lnSpc>
            </a:pPr>
            <a:r>
              <a:rPr lang="de-DE" sz="800" dirty="0" err="1">
                <a:solidFill>
                  <a:schemeClr val="bg1"/>
                </a:solidFill>
              </a:rPr>
              <a:t>Pulverstrasse</a:t>
            </a:r>
            <a:r>
              <a:rPr lang="de-DE" sz="800" dirty="0">
                <a:solidFill>
                  <a:schemeClr val="bg1"/>
                </a:solidFill>
              </a:rPr>
              <a:t> 13</a:t>
            </a:r>
          </a:p>
          <a:p>
            <a:pPr>
              <a:lnSpc>
                <a:spcPct val="100000"/>
              </a:lnSpc>
            </a:pPr>
            <a:r>
              <a:rPr lang="de-DE" sz="800" dirty="0">
                <a:solidFill>
                  <a:schemeClr val="bg1"/>
                </a:solidFill>
              </a:rPr>
              <a:t>CH-3063 Ittigen</a:t>
            </a:r>
            <a:endParaRPr lang="de-CH" sz="800" dirty="0">
              <a:solidFill>
                <a:schemeClr val="bg1"/>
              </a:solidFill>
            </a:endParaRPr>
          </a:p>
        </p:txBody>
      </p:sp>
      <p:sp>
        <p:nvSpPr>
          <p:cNvPr id="11" name="Textfeld 10">
            <a:extLst>
              <a:ext uri="{FF2B5EF4-FFF2-40B4-BE49-F238E27FC236}">
                <a16:creationId xmlns:a16="http://schemas.microsoft.com/office/drawing/2014/main" id="{77787F77-0866-4262-A110-EB9FBCC6189C}"/>
              </a:ext>
            </a:extLst>
          </p:cNvPr>
          <p:cNvSpPr txBox="1"/>
          <p:nvPr userDrawn="1"/>
        </p:nvSpPr>
        <p:spPr>
          <a:xfrm>
            <a:off x="521071" y="6309320"/>
            <a:ext cx="1513384" cy="281850"/>
          </a:xfrm>
          <a:prstGeom prst="rect">
            <a:avLst/>
          </a:prstGeom>
          <a:noFill/>
        </p:spPr>
        <p:txBody>
          <a:bodyPr wrap="square" lIns="0" tIns="0" rIns="0" bIns="0" rtlCol="0" anchor="b">
            <a:noAutofit/>
          </a:bodyPr>
          <a:lstStyle/>
          <a:p>
            <a:pPr>
              <a:lnSpc>
                <a:spcPct val="100000"/>
              </a:lnSpc>
            </a:pPr>
            <a:r>
              <a:rPr lang="de-DE" sz="800" dirty="0" err="1">
                <a:solidFill>
                  <a:schemeClr val="bg1"/>
                </a:solidFill>
              </a:rPr>
              <a:t>SuisseEnergie</a:t>
            </a:r>
            <a:endParaRPr lang="de-DE" sz="800" dirty="0">
              <a:solidFill>
                <a:schemeClr val="bg1"/>
              </a:solidFill>
            </a:endParaRPr>
          </a:p>
          <a:p>
            <a:pPr>
              <a:lnSpc>
                <a:spcPct val="100000"/>
              </a:lnSpc>
            </a:pPr>
            <a:r>
              <a:rPr lang="fr-FR" sz="800" dirty="0">
                <a:solidFill>
                  <a:schemeClr val="bg1"/>
                </a:solidFill>
              </a:rPr>
              <a:t>Office fédéral de l'énergie OFEN</a:t>
            </a:r>
            <a:endParaRPr lang="de-CH" sz="800" dirty="0">
              <a:solidFill>
                <a:schemeClr val="bg1"/>
              </a:solidFill>
            </a:endParaRPr>
          </a:p>
        </p:txBody>
      </p:sp>
    </p:spTree>
    <p:extLst>
      <p:ext uri="{BB962C8B-B14F-4D97-AF65-F5344CB8AC3E}">
        <p14:creationId xmlns:p14="http://schemas.microsoft.com/office/powerpoint/2010/main" val="2462937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Zwischentitel">
    <p:bg>
      <p:bgPr>
        <a:solidFill>
          <a:srgbClr val="F0F7FC"/>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515937" y="2096852"/>
            <a:ext cx="8352371" cy="2304255"/>
          </a:xfrm>
        </p:spPr>
        <p:txBody>
          <a:bodyPr anchor="ctr"/>
          <a:lstStyle>
            <a:lvl1pPr algn="l">
              <a:lnSpc>
                <a:spcPct val="92000"/>
              </a:lnSpc>
              <a:defRPr sz="8000"/>
            </a:lvl1pPr>
          </a:lstStyle>
          <a:p>
            <a:r>
              <a:rPr lang="de-CH" dirty="0"/>
              <a:t>Zwischentitel hinzufügen</a:t>
            </a:r>
          </a:p>
        </p:txBody>
      </p:sp>
      <p:sp>
        <p:nvSpPr>
          <p:cNvPr id="3" name="Untertitel 2"/>
          <p:cNvSpPr>
            <a:spLocks noGrp="1"/>
          </p:cNvSpPr>
          <p:nvPr>
            <p:ph type="subTitle" idx="1" hasCustomPrompt="1"/>
          </p:nvPr>
        </p:nvSpPr>
        <p:spPr>
          <a:xfrm>
            <a:off x="515938" y="5085184"/>
            <a:ext cx="8352370" cy="900100"/>
          </a:xfrm>
        </p:spPr>
        <p:txBody>
          <a:bodyPr anchor="b"/>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CH" noProof="0" dirty="0"/>
              <a:t>Formatvorlage</a:t>
            </a:r>
            <a:r>
              <a:rPr lang="de-DE" dirty="0"/>
              <a:t> des Untertitelmasters durch Klicken bearbeiten</a:t>
            </a:r>
            <a:endParaRPr lang="de-CH" dirty="0"/>
          </a:p>
        </p:txBody>
      </p:sp>
      <p:sp>
        <p:nvSpPr>
          <p:cNvPr id="7" name="Datumsplatzhalter 6"/>
          <p:cNvSpPr>
            <a:spLocks noGrp="1"/>
          </p:cNvSpPr>
          <p:nvPr>
            <p:ph type="dt" sz="half" idx="10"/>
          </p:nvPr>
        </p:nvSpPr>
        <p:spPr/>
        <p:txBody>
          <a:bodyPr/>
          <a:lstStyle/>
          <a:p>
            <a:fld id="{3EA2AD47-2300-FA4B-A509-856CA483CC16}" type="datetime1">
              <a:rPr lang="de-CH" smtClean="0"/>
              <a:t>25.02.2026</a:t>
            </a:fld>
            <a:endParaRPr lang="de-CH" dirty="0"/>
          </a:p>
        </p:txBody>
      </p:sp>
      <p:sp>
        <p:nvSpPr>
          <p:cNvPr id="9" name="Fußzeilenplatzhalter 8"/>
          <p:cNvSpPr>
            <a:spLocks noGrp="1"/>
          </p:cNvSpPr>
          <p:nvPr>
            <p:ph type="ftr" sz="quarter" idx="11"/>
          </p:nvPr>
        </p:nvSpPr>
        <p:spPr/>
        <p:txBody>
          <a:bodyPr/>
          <a:lstStyle/>
          <a:p>
            <a:r>
              <a:rPr lang="de-CH" dirty="0"/>
              <a:t>suisseenergie.ch</a:t>
            </a:r>
          </a:p>
        </p:txBody>
      </p:sp>
      <p:sp>
        <p:nvSpPr>
          <p:cNvPr id="10" name="Foliennummernplatzhalter 9"/>
          <p:cNvSpPr>
            <a:spLocks noGrp="1"/>
          </p:cNvSpPr>
          <p:nvPr>
            <p:ph type="sldNum" sz="quarter" idx="12"/>
          </p:nvPr>
        </p:nvSpPr>
        <p:spPr/>
        <p:txBody>
          <a:bodyPr/>
          <a:lstStyle/>
          <a:p>
            <a:fld id="{442AD375-037F-43D0-B059-5172DA06796A}" type="slidenum">
              <a:rPr lang="de-CH" smtClean="0"/>
              <a:pPr/>
              <a:t>‹N°›</a:t>
            </a:fld>
            <a:endParaRPr lang="de-CH" dirty="0"/>
          </a:p>
        </p:txBody>
      </p:sp>
    </p:spTree>
    <p:extLst>
      <p:ext uri="{BB962C8B-B14F-4D97-AF65-F5344CB8AC3E}">
        <p14:creationId xmlns:p14="http://schemas.microsoft.com/office/powerpoint/2010/main" val="3478922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dirty="0"/>
          </a:p>
        </p:txBody>
      </p:sp>
      <p:sp>
        <p:nvSpPr>
          <p:cNvPr id="3" name="Inhaltsplatzhalter 2"/>
          <p:cNvSpPr>
            <a:spLocks noGrp="1"/>
          </p:cNvSpPr>
          <p:nvPr>
            <p:ph idx="1" hasCustomPrompt="1"/>
          </p:nvPr>
        </p:nvSpPr>
        <p:spPr/>
        <p:txBody>
          <a:bodyPr/>
          <a:lstStyle/>
          <a:p>
            <a:pPr lvl="0"/>
            <a:r>
              <a:rPr lang="de-DE" dirty="0"/>
              <a:t>Textmasterformat bearbeiten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sp>
        <p:nvSpPr>
          <p:cNvPr id="7" name="Datumsplatzhalter 6"/>
          <p:cNvSpPr>
            <a:spLocks noGrp="1"/>
          </p:cNvSpPr>
          <p:nvPr>
            <p:ph type="dt" sz="half" idx="10"/>
          </p:nvPr>
        </p:nvSpPr>
        <p:spPr/>
        <p:txBody>
          <a:bodyPr/>
          <a:lstStyle>
            <a:lvl1pPr>
              <a:defRPr/>
            </a:lvl1pPr>
          </a:lstStyle>
          <a:p>
            <a:fld id="{F65B61BF-FF72-8243-82A4-9B319CEBC444}" type="datetime1">
              <a:rPr lang="de-CH" smtClean="0"/>
              <a:t>25.02.2026</a:t>
            </a:fld>
            <a:endParaRPr lang="de-CH" dirty="0"/>
          </a:p>
        </p:txBody>
      </p:sp>
      <p:sp>
        <p:nvSpPr>
          <p:cNvPr id="8" name="Fußzeilenplatzhalter 7"/>
          <p:cNvSpPr>
            <a:spLocks noGrp="1"/>
          </p:cNvSpPr>
          <p:nvPr>
            <p:ph type="ftr" sz="quarter" idx="11"/>
          </p:nvPr>
        </p:nvSpPr>
        <p:spPr/>
        <p:txBody>
          <a:bodyPr/>
          <a:lstStyle/>
          <a:p>
            <a:r>
              <a:rPr lang="de-CH" dirty="0"/>
              <a:t>suisseenergie.ch</a:t>
            </a:r>
          </a:p>
        </p:txBody>
      </p:sp>
      <p:sp>
        <p:nvSpPr>
          <p:cNvPr id="9" name="Foliennummernplatzhalter 8"/>
          <p:cNvSpPr>
            <a:spLocks noGrp="1"/>
          </p:cNvSpPr>
          <p:nvPr>
            <p:ph type="sldNum" sz="quarter" idx="12"/>
          </p:nvPr>
        </p:nvSpPr>
        <p:spPr/>
        <p:txBody>
          <a:bodyPr/>
          <a:lstStyle/>
          <a:p>
            <a:fld id="{442AD375-037F-43D0-B059-5172DA06796A}" type="slidenum">
              <a:rPr lang="de-CH" smtClean="0"/>
              <a:pPr/>
              <a:t>‹N°›</a:t>
            </a:fld>
            <a:endParaRPr lang="de-CH" dirty="0"/>
          </a:p>
        </p:txBody>
      </p:sp>
    </p:spTree>
    <p:extLst>
      <p:ext uri="{BB962C8B-B14F-4D97-AF65-F5344CB8AC3E}">
        <p14:creationId xmlns:p14="http://schemas.microsoft.com/office/powerpoint/2010/main" val="479570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und Inhalt gros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dirty="0"/>
          </a:p>
        </p:txBody>
      </p:sp>
      <p:sp>
        <p:nvSpPr>
          <p:cNvPr id="3" name="Inhaltsplatzhalter 2"/>
          <p:cNvSpPr>
            <a:spLocks noGrp="1"/>
          </p:cNvSpPr>
          <p:nvPr>
            <p:ph idx="1" hasCustomPrompt="1"/>
          </p:nvPr>
        </p:nvSpPr>
        <p:spPr/>
        <p:txBody>
          <a:bodyPr/>
          <a:lstStyle>
            <a:lvl1pPr>
              <a:defRPr sz="3200"/>
            </a:lvl1pPr>
            <a:lvl2pPr>
              <a:defRPr sz="3200"/>
            </a:lvl2pPr>
            <a:lvl3pPr>
              <a:defRPr sz="3200"/>
            </a:lvl3pPr>
            <a:lvl4pPr>
              <a:defRPr sz="3200"/>
            </a:lvl4pPr>
            <a:lvl5pPr>
              <a:defRPr sz="3200"/>
            </a:lvl5pPr>
          </a:lstStyle>
          <a:p>
            <a:pPr lvl="0"/>
            <a:r>
              <a:rPr lang="de-DE" dirty="0"/>
              <a:t>Textmasterformat bearbeiten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sp>
        <p:nvSpPr>
          <p:cNvPr id="9" name="Foliennummernplatzhalter 8"/>
          <p:cNvSpPr>
            <a:spLocks noGrp="1"/>
          </p:cNvSpPr>
          <p:nvPr>
            <p:ph type="sldNum" sz="quarter" idx="12"/>
          </p:nvPr>
        </p:nvSpPr>
        <p:spPr/>
        <p:txBody>
          <a:bodyPr/>
          <a:lstStyle/>
          <a:p>
            <a:fld id="{442AD375-037F-43D0-B059-5172DA06796A}" type="slidenum">
              <a:rPr lang="de-CH" smtClean="0"/>
              <a:pPr/>
              <a:t>‹N°›</a:t>
            </a:fld>
            <a:endParaRPr lang="de-CH" dirty="0"/>
          </a:p>
        </p:txBody>
      </p:sp>
      <p:sp>
        <p:nvSpPr>
          <p:cNvPr id="10" name="Datumsplatzhalter 6"/>
          <p:cNvSpPr>
            <a:spLocks noGrp="1"/>
          </p:cNvSpPr>
          <p:nvPr>
            <p:ph type="dt" sz="half" idx="10"/>
          </p:nvPr>
        </p:nvSpPr>
        <p:spPr>
          <a:xfrm>
            <a:off x="2388838" y="6453337"/>
            <a:ext cx="1513384" cy="137833"/>
          </a:xfrm>
        </p:spPr>
        <p:txBody>
          <a:bodyPr/>
          <a:lstStyle>
            <a:lvl1pPr>
              <a:defRPr/>
            </a:lvl1pPr>
          </a:lstStyle>
          <a:p>
            <a:fld id="{11ADB0FC-682C-D142-8D65-C51F973E336A}" type="datetime1">
              <a:rPr lang="de-CH" smtClean="0"/>
              <a:t>25.02.2026</a:t>
            </a:fld>
            <a:endParaRPr lang="de-CH" dirty="0"/>
          </a:p>
        </p:txBody>
      </p:sp>
      <p:sp>
        <p:nvSpPr>
          <p:cNvPr id="11" name="Fußzeilenplatzhalter 7"/>
          <p:cNvSpPr>
            <a:spLocks noGrp="1"/>
          </p:cNvSpPr>
          <p:nvPr>
            <p:ph type="ftr" sz="quarter" idx="11"/>
          </p:nvPr>
        </p:nvSpPr>
        <p:spPr>
          <a:xfrm>
            <a:off x="515379" y="6453337"/>
            <a:ext cx="1800201" cy="137833"/>
          </a:xfrm>
        </p:spPr>
        <p:txBody>
          <a:bodyPr/>
          <a:lstStyle/>
          <a:p>
            <a:r>
              <a:rPr lang="de-CH" dirty="0"/>
              <a:t>suisseenergie.ch</a:t>
            </a:r>
          </a:p>
        </p:txBody>
      </p:sp>
    </p:spTree>
    <p:extLst>
      <p:ext uri="{BB962C8B-B14F-4D97-AF65-F5344CB8AC3E}">
        <p14:creationId xmlns:p14="http://schemas.microsoft.com/office/powerpoint/2010/main" val="4247076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dirty="0"/>
          </a:p>
        </p:txBody>
      </p:sp>
      <p:sp>
        <p:nvSpPr>
          <p:cNvPr id="3" name="Inhaltsplatzhalter 2"/>
          <p:cNvSpPr>
            <a:spLocks noGrp="1"/>
          </p:cNvSpPr>
          <p:nvPr>
            <p:ph idx="1" hasCustomPrompt="1"/>
          </p:nvPr>
        </p:nvSpPr>
        <p:spPr>
          <a:xfrm>
            <a:off x="515378" y="1592796"/>
            <a:ext cx="5508000" cy="4584167"/>
          </a:xfrm>
        </p:spPr>
        <p:txBody>
          <a:bodyPr/>
          <a:lstStyle>
            <a:lvl1pPr>
              <a:defRPr sz="2400"/>
            </a:lvl1pPr>
          </a:lstStyle>
          <a:p>
            <a:pPr lvl="0"/>
            <a:r>
              <a:rPr lang="de-DE" dirty="0"/>
              <a:t>Textmasterformat bearbeiten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sp>
        <p:nvSpPr>
          <p:cNvPr id="9" name="Foliennummernplatzhalter 8"/>
          <p:cNvSpPr>
            <a:spLocks noGrp="1"/>
          </p:cNvSpPr>
          <p:nvPr>
            <p:ph type="sldNum" sz="quarter" idx="12"/>
          </p:nvPr>
        </p:nvSpPr>
        <p:spPr/>
        <p:txBody>
          <a:bodyPr/>
          <a:lstStyle/>
          <a:p>
            <a:fld id="{442AD375-037F-43D0-B059-5172DA06796A}" type="slidenum">
              <a:rPr lang="de-CH" smtClean="0"/>
              <a:pPr/>
              <a:t>‹N°›</a:t>
            </a:fld>
            <a:endParaRPr lang="de-CH" dirty="0"/>
          </a:p>
        </p:txBody>
      </p:sp>
      <p:sp>
        <p:nvSpPr>
          <p:cNvPr id="10" name="Inhaltsplatzhalter 2">
            <a:extLst>
              <a:ext uri="{FF2B5EF4-FFF2-40B4-BE49-F238E27FC236}">
                <a16:creationId xmlns:a16="http://schemas.microsoft.com/office/drawing/2014/main" id="{BB5156C8-6FDA-48FE-BA15-A668040069C8}"/>
              </a:ext>
            </a:extLst>
          </p:cNvPr>
          <p:cNvSpPr>
            <a:spLocks noGrp="1"/>
          </p:cNvSpPr>
          <p:nvPr>
            <p:ph idx="13" hasCustomPrompt="1"/>
          </p:nvPr>
        </p:nvSpPr>
        <p:spPr>
          <a:xfrm>
            <a:off x="6168063" y="1592795"/>
            <a:ext cx="5508000" cy="4584167"/>
          </a:xfrm>
        </p:spPr>
        <p:txBody>
          <a:bodyPr/>
          <a:lstStyle>
            <a:lvl1pPr>
              <a:defRPr sz="2400"/>
            </a:lvl1pPr>
          </a:lstStyle>
          <a:p>
            <a:pPr lvl="0"/>
            <a:r>
              <a:rPr lang="de-DE" dirty="0"/>
              <a:t>Textmasterformat bearbeiten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sp>
        <p:nvSpPr>
          <p:cNvPr id="11" name="Datumsplatzhalter 6"/>
          <p:cNvSpPr>
            <a:spLocks noGrp="1"/>
          </p:cNvSpPr>
          <p:nvPr>
            <p:ph type="dt" sz="half" idx="10"/>
          </p:nvPr>
        </p:nvSpPr>
        <p:spPr>
          <a:xfrm>
            <a:off x="2388838" y="6453337"/>
            <a:ext cx="1513384" cy="137833"/>
          </a:xfrm>
        </p:spPr>
        <p:txBody>
          <a:bodyPr/>
          <a:lstStyle>
            <a:lvl1pPr>
              <a:defRPr/>
            </a:lvl1pPr>
          </a:lstStyle>
          <a:p>
            <a:fld id="{B259716F-7BC7-9547-A025-83F46625CB98}" type="datetime1">
              <a:rPr lang="de-CH" smtClean="0"/>
              <a:t>25.02.2026</a:t>
            </a:fld>
            <a:endParaRPr lang="de-CH" dirty="0"/>
          </a:p>
        </p:txBody>
      </p:sp>
      <p:sp>
        <p:nvSpPr>
          <p:cNvPr id="12" name="Fußzeilenplatzhalter 7"/>
          <p:cNvSpPr>
            <a:spLocks noGrp="1"/>
          </p:cNvSpPr>
          <p:nvPr>
            <p:ph type="ftr" sz="quarter" idx="11"/>
          </p:nvPr>
        </p:nvSpPr>
        <p:spPr>
          <a:xfrm>
            <a:off x="515379" y="6453337"/>
            <a:ext cx="1800201" cy="137833"/>
          </a:xfrm>
        </p:spPr>
        <p:txBody>
          <a:bodyPr/>
          <a:lstStyle/>
          <a:p>
            <a:r>
              <a:rPr lang="de-CH" dirty="0"/>
              <a:t>suisseenergie.ch</a:t>
            </a:r>
          </a:p>
        </p:txBody>
      </p:sp>
    </p:spTree>
    <p:extLst>
      <p:ext uri="{BB962C8B-B14F-4D97-AF65-F5344CB8AC3E}">
        <p14:creationId xmlns:p14="http://schemas.microsoft.com/office/powerpoint/2010/main" val="594695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Inhalt und Diagramm">
    <p:bg>
      <p:bgPr>
        <a:solidFill>
          <a:srgbClr val="F0F7FC"/>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15380" y="440669"/>
            <a:ext cx="3816910" cy="792087"/>
          </a:xfrm>
        </p:spPr>
        <p:txBody>
          <a:bodyPr/>
          <a:lstStyle/>
          <a:p>
            <a:r>
              <a:rPr lang="de-DE"/>
              <a:t>Mastertitelformat bearbeiten</a:t>
            </a:r>
            <a:endParaRPr lang="de-CH" dirty="0"/>
          </a:p>
        </p:txBody>
      </p:sp>
      <p:sp>
        <p:nvSpPr>
          <p:cNvPr id="9" name="Foliennummernplatzhalter 8"/>
          <p:cNvSpPr>
            <a:spLocks noGrp="1"/>
          </p:cNvSpPr>
          <p:nvPr>
            <p:ph type="sldNum" sz="quarter" idx="12"/>
          </p:nvPr>
        </p:nvSpPr>
        <p:spPr/>
        <p:txBody>
          <a:bodyPr/>
          <a:lstStyle/>
          <a:p>
            <a:fld id="{442AD375-037F-43D0-B059-5172DA06796A}" type="slidenum">
              <a:rPr lang="de-CH" smtClean="0"/>
              <a:pPr/>
              <a:t>‹N°›</a:t>
            </a:fld>
            <a:endParaRPr lang="de-CH" dirty="0"/>
          </a:p>
        </p:txBody>
      </p:sp>
      <p:sp>
        <p:nvSpPr>
          <p:cNvPr id="10" name="Inhaltsplatzhalter 2">
            <a:extLst>
              <a:ext uri="{FF2B5EF4-FFF2-40B4-BE49-F238E27FC236}">
                <a16:creationId xmlns:a16="http://schemas.microsoft.com/office/drawing/2014/main" id="{BB5156C8-6FDA-48FE-BA15-A668040069C8}"/>
              </a:ext>
            </a:extLst>
          </p:cNvPr>
          <p:cNvSpPr>
            <a:spLocks noGrp="1"/>
          </p:cNvSpPr>
          <p:nvPr>
            <p:ph idx="13" hasCustomPrompt="1"/>
          </p:nvPr>
        </p:nvSpPr>
        <p:spPr>
          <a:xfrm>
            <a:off x="4907868" y="440669"/>
            <a:ext cx="6768195" cy="5736293"/>
          </a:xfrm>
        </p:spPr>
        <p:txBody>
          <a:bodyPr/>
          <a:lstStyle>
            <a:lvl1pPr>
              <a:lnSpc>
                <a:spcPct val="95000"/>
              </a:lnSpc>
              <a:defRPr sz="1800"/>
            </a:lvl1pPr>
            <a:lvl2pPr>
              <a:lnSpc>
                <a:spcPct val="95000"/>
              </a:lnSpc>
              <a:defRPr sz="1800"/>
            </a:lvl2pPr>
          </a:lstStyle>
          <a:p>
            <a:pPr lvl="0"/>
            <a:r>
              <a:rPr lang="de-DE" dirty="0"/>
              <a:t>Diagramm einfügen</a:t>
            </a:r>
          </a:p>
          <a:p>
            <a:pPr lvl="1"/>
            <a:r>
              <a:rPr lang="de-DE" dirty="0"/>
              <a:t>Zweite </a:t>
            </a:r>
            <a:r>
              <a:rPr lang="de-CH" noProof="0" dirty="0"/>
              <a:t>Ebene</a:t>
            </a:r>
          </a:p>
        </p:txBody>
      </p:sp>
      <p:sp>
        <p:nvSpPr>
          <p:cNvPr id="11" name="Inhaltsplatzhalter 2">
            <a:extLst>
              <a:ext uri="{FF2B5EF4-FFF2-40B4-BE49-F238E27FC236}">
                <a16:creationId xmlns:a16="http://schemas.microsoft.com/office/drawing/2014/main" id="{19338E29-8DC7-421D-B7E6-DE587851149B}"/>
              </a:ext>
            </a:extLst>
          </p:cNvPr>
          <p:cNvSpPr>
            <a:spLocks noGrp="1"/>
          </p:cNvSpPr>
          <p:nvPr>
            <p:ph idx="14" hasCustomPrompt="1"/>
          </p:nvPr>
        </p:nvSpPr>
        <p:spPr>
          <a:xfrm>
            <a:off x="515379" y="1592796"/>
            <a:ext cx="3816910" cy="4584167"/>
          </a:xfrm>
        </p:spPr>
        <p:txBody>
          <a:bodyPr/>
          <a:lstStyle>
            <a:lvl1pPr>
              <a:lnSpc>
                <a:spcPct val="95000"/>
              </a:lnSpc>
              <a:defRPr sz="1800"/>
            </a:lvl1pPr>
            <a:lvl2pPr>
              <a:lnSpc>
                <a:spcPct val="95000"/>
              </a:lnSpc>
              <a:defRPr sz="1800"/>
            </a:lvl2pPr>
            <a:lvl3pPr>
              <a:lnSpc>
                <a:spcPct val="95000"/>
              </a:lnSpc>
              <a:defRPr sz="1800"/>
            </a:lvl3pPr>
            <a:lvl4pPr>
              <a:lnSpc>
                <a:spcPct val="95000"/>
              </a:lnSpc>
              <a:defRPr sz="1800"/>
            </a:lvl4pPr>
            <a:lvl5pPr>
              <a:lnSpc>
                <a:spcPct val="95000"/>
              </a:lnSpc>
              <a:defRPr sz="1800"/>
            </a:lvl5pPr>
          </a:lstStyle>
          <a:p>
            <a:pPr lvl="0"/>
            <a:r>
              <a:rPr lang="de-DE" dirty="0"/>
              <a:t>Textmasterformat bearbeiten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sp>
        <p:nvSpPr>
          <p:cNvPr id="12" name="Datumsplatzhalter 6"/>
          <p:cNvSpPr>
            <a:spLocks noGrp="1"/>
          </p:cNvSpPr>
          <p:nvPr>
            <p:ph type="dt" sz="half" idx="10"/>
          </p:nvPr>
        </p:nvSpPr>
        <p:spPr>
          <a:xfrm>
            <a:off x="2388838" y="6453337"/>
            <a:ext cx="1513384" cy="137833"/>
          </a:xfrm>
        </p:spPr>
        <p:txBody>
          <a:bodyPr/>
          <a:lstStyle>
            <a:lvl1pPr>
              <a:defRPr/>
            </a:lvl1pPr>
          </a:lstStyle>
          <a:p>
            <a:fld id="{9BD95CF8-6899-9D4E-A4A9-5004E41EFC05}" type="datetime1">
              <a:rPr lang="de-CH" smtClean="0"/>
              <a:t>25.02.2026</a:t>
            </a:fld>
            <a:endParaRPr lang="de-CH" dirty="0"/>
          </a:p>
        </p:txBody>
      </p:sp>
      <p:sp>
        <p:nvSpPr>
          <p:cNvPr id="13" name="Fußzeilenplatzhalter 7"/>
          <p:cNvSpPr>
            <a:spLocks noGrp="1"/>
          </p:cNvSpPr>
          <p:nvPr>
            <p:ph type="ftr" sz="quarter" idx="11"/>
          </p:nvPr>
        </p:nvSpPr>
        <p:spPr>
          <a:xfrm>
            <a:off x="515379" y="6453337"/>
            <a:ext cx="1800201" cy="137833"/>
          </a:xfrm>
        </p:spPr>
        <p:txBody>
          <a:bodyPr/>
          <a:lstStyle/>
          <a:p>
            <a:r>
              <a:rPr lang="de-CH" dirty="0"/>
              <a:t>suisseenergie.ch</a:t>
            </a:r>
          </a:p>
        </p:txBody>
      </p:sp>
    </p:spTree>
    <p:extLst>
      <p:ext uri="{BB962C8B-B14F-4D97-AF65-F5344CB8AC3E}">
        <p14:creationId xmlns:p14="http://schemas.microsoft.com/office/powerpoint/2010/main" val="378939552"/>
      </p:ext>
    </p:extLst>
  </p:cSld>
  <p:clrMapOvr>
    <a:masterClrMapping/>
  </p:clrMapOvr>
  <p:extLst>
    <p:ext uri="{DCECCB84-F9BA-43D5-87BE-67443E8EF086}">
      <p15:sldGuideLst xmlns:p15="http://schemas.microsoft.com/office/powerpoint/2012/main">
        <p15:guide id="1" pos="2729"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Zwei Bilder">
    <p:spTree>
      <p:nvGrpSpPr>
        <p:cNvPr id="1" name=""/>
        <p:cNvGrpSpPr/>
        <p:nvPr/>
      </p:nvGrpSpPr>
      <p:grpSpPr>
        <a:xfrm>
          <a:off x="0" y="0"/>
          <a:ext cx="0" cy="0"/>
          <a:chOff x="0" y="0"/>
          <a:chExt cx="0" cy="0"/>
        </a:xfrm>
      </p:grpSpPr>
      <p:sp>
        <p:nvSpPr>
          <p:cNvPr id="2" name="Titel 1"/>
          <p:cNvSpPr>
            <a:spLocks noGrp="1"/>
          </p:cNvSpPr>
          <p:nvPr>
            <p:ph type="title"/>
          </p:nvPr>
        </p:nvSpPr>
        <p:spPr>
          <a:xfrm>
            <a:off x="515379" y="440669"/>
            <a:ext cx="5502591" cy="703919"/>
          </a:xfrm>
        </p:spPr>
        <p:txBody>
          <a:bodyPr/>
          <a:lstStyle/>
          <a:p>
            <a:r>
              <a:rPr lang="de-DE"/>
              <a:t>Mastertitelformat bearbeiten</a:t>
            </a:r>
            <a:endParaRPr lang="de-CH" dirty="0"/>
          </a:p>
        </p:txBody>
      </p:sp>
      <p:sp>
        <p:nvSpPr>
          <p:cNvPr id="9" name="Foliennummernplatzhalter 8"/>
          <p:cNvSpPr>
            <a:spLocks noGrp="1"/>
          </p:cNvSpPr>
          <p:nvPr>
            <p:ph type="sldNum" sz="quarter" idx="12"/>
          </p:nvPr>
        </p:nvSpPr>
        <p:spPr/>
        <p:txBody>
          <a:bodyPr/>
          <a:lstStyle/>
          <a:p>
            <a:fld id="{442AD375-037F-43D0-B059-5172DA06796A}" type="slidenum">
              <a:rPr lang="de-CH" smtClean="0"/>
              <a:pPr/>
              <a:t>‹N°›</a:t>
            </a:fld>
            <a:endParaRPr lang="de-CH" dirty="0"/>
          </a:p>
        </p:txBody>
      </p:sp>
      <p:sp>
        <p:nvSpPr>
          <p:cNvPr id="5" name="Bildplatzhalter 4">
            <a:extLst>
              <a:ext uri="{FF2B5EF4-FFF2-40B4-BE49-F238E27FC236}">
                <a16:creationId xmlns:a16="http://schemas.microsoft.com/office/drawing/2014/main" id="{1024D5AC-18B7-42A0-8763-5161D9B6B298}"/>
              </a:ext>
            </a:extLst>
          </p:cNvPr>
          <p:cNvSpPr>
            <a:spLocks noGrp="1"/>
          </p:cNvSpPr>
          <p:nvPr>
            <p:ph type="pic" sz="quarter" idx="13"/>
          </p:nvPr>
        </p:nvSpPr>
        <p:spPr>
          <a:xfrm>
            <a:off x="509970" y="1196752"/>
            <a:ext cx="5508000" cy="4896544"/>
          </a:xfrm>
          <a:pattFill prst="lgCheck">
            <a:fgClr>
              <a:schemeClr val="bg1">
                <a:lumMod val="85000"/>
              </a:schemeClr>
            </a:fgClr>
            <a:bgClr>
              <a:schemeClr val="bg1"/>
            </a:bgClr>
          </a:pattFill>
        </p:spPr>
        <p:txBody>
          <a:bodyPr tIns="720000" anchor="ctr"/>
          <a:lstStyle>
            <a:lvl1pPr algn="ctr">
              <a:defRPr sz="1200"/>
            </a:lvl1pPr>
          </a:lstStyle>
          <a:p>
            <a:r>
              <a:rPr lang="de-DE"/>
              <a:t>Bild durch Klicken auf Symbol hinzufügen</a:t>
            </a:r>
            <a:endParaRPr lang="de-CH"/>
          </a:p>
        </p:txBody>
      </p:sp>
      <p:sp>
        <p:nvSpPr>
          <p:cNvPr id="12" name="Bildplatzhalter 4">
            <a:extLst>
              <a:ext uri="{FF2B5EF4-FFF2-40B4-BE49-F238E27FC236}">
                <a16:creationId xmlns:a16="http://schemas.microsoft.com/office/drawing/2014/main" id="{420136A2-94ED-4259-8313-99796AB7C355}"/>
              </a:ext>
            </a:extLst>
          </p:cNvPr>
          <p:cNvSpPr>
            <a:spLocks noGrp="1"/>
          </p:cNvSpPr>
          <p:nvPr>
            <p:ph type="pic" sz="quarter" idx="14"/>
          </p:nvPr>
        </p:nvSpPr>
        <p:spPr>
          <a:xfrm>
            <a:off x="6168063" y="1196752"/>
            <a:ext cx="5508000" cy="4896544"/>
          </a:xfrm>
          <a:pattFill prst="lgCheck">
            <a:fgClr>
              <a:schemeClr val="bg1">
                <a:lumMod val="85000"/>
              </a:schemeClr>
            </a:fgClr>
            <a:bgClr>
              <a:schemeClr val="bg1"/>
            </a:bgClr>
          </a:pattFill>
        </p:spPr>
        <p:txBody>
          <a:bodyPr tIns="720000" anchor="ctr"/>
          <a:lstStyle>
            <a:lvl1pPr algn="ctr">
              <a:defRPr sz="1200"/>
            </a:lvl1pPr>
          </a:lstStyle>
          <a:p>
            <a:r>
              <a:rPr lang="de-DE"/>
              <a:t>Bild durch Klicken auf Symbol hinzufügen</a:t>
            </a:r>
            <a:endParaRPr lang="de-CH"/>
          </a:p>
        </p:txBody>
      </p:sp>
      <p:sp>
        <p:nvSpPr>
          <p:cNvPr id="13" name="Textplatzhalter 12">
            <a:extLst>
              <a:ext uri="{FF2B5EF4-FFF2-40B4-BE49-F238E27FC236}">
                <a16:creationId xmlns:a16="http://schemas.microsoft.com/office/drawing/2014/main" id="{76895021-9A68-489A-BC48-C55B46F7CD49}"/>
              </a:ext>
            </a:extLst>
          </p:cNvPr>
          <p:cNvSpPr>
            <a:spLocks noGrp="1"/>
          </p:cNvSpPr>
          <p:nvPr>
            <p:ph type="body" sz="quarter" idx="15" hasCustomPrompt="1"/>
          </p:nvPr>
        </p:nvSpPr>
        <p:spPr>
          <a:xfrm>
            <a:off x="6168063" y="440669"/>
            <a:ext cx="5508001" cy="703919"/>
          </a:xfrm>
        </p:spPr>
        <p:txBody>
          <a:bodyPr/>
          <a:lstStyle>
            <a:lvl1pPr>
              <a:lnSpc>
                <a:spcPct val="100000"/>
              </a:lnSpc>
              <a:defRPr sz="2400"/>
            </a:lvl1pPr>
          </a:lstStyle>
          <a:p>
            <a:pPr lvl="0"/>
            <a:r>
              <a:rPr lang="de-DE" dirty="0"/>
              <a:t>Titel hinzufügen</a:t>
            </a:r>
          </a:p>
        </p:txBody>
      </p:sp>
      <p:sp>
        <p:nvSpPr>
          <p:cNvPr id="10" name="Datumsplatzhalter 6"/>
          <p:cNvSpPr>
            <a:spLocks noGrp="1"/>
          </p:cNvSpPr>
          <p:nvPr>
            <p:ph type="dt" sz="half" idx="10"/>
          </p:nvPr>
        </p:nvSpPr>
        <p:spPr>
          <a:xfrm>
            <a:off x="2388838" y="6453337"/>
            <a:ext cx="1513384" cy="137833"/>
          </a:xfrm>
        </p:spPr>
        <p:txBody>
          <a:bodyPr/>
          <a:lstStyle>
            <a:lvl1pPr>
              <a:defRPr/>
            </a:lvl1pPr>
          </a:lstStyle>
          <a:p>
            <a:fld id="{F350191E-9E79-CE42-A1B3-7938A7215A36}" type="datetime1">
              <a:rPr lang="de-CH" smtClean="0"/>
              <a:t>25.02.2026</a:t>
            </a:fld>
            <a:endParaRPr lang="de-CH" dirty="0"/>
          </a:p>
        </p:txBody>
      </p:sp>
      <p:sp>
        <p:nvSpPr>
          <p:cNvPr id="11" name="Fußzeilenplatzhalter 7"/>
          <p:cNvSpPr>
            <a:spLocks noGrp="1"/>
          </p:cNvSpPr>
          <p:nvPr>
            <p:ph type="ftr" sz="quarter" idx="11"/>
          </p:nvPr>
        </p:nvSpPr>
        <p:spPr>
          <a:xfrm>
            <a:off x="515379" y="6453337"/>
            <a:ext cx="1800201" cy="137833"/>
          </a:xfrm>
        </p:spPr>
        <p:txBody>
          <a:bodyPr/>
          <a:lstStyle/>
          <a:p>
            <a:r>
              <a:rPr lang="de-CH" dirty="0"/>
              <a:t>suisseenergie.ch</a:t>
            </a:r>
          </a:p>
        </p:txBody>
      </p:sp>
    </p:spTree>
    <p:extLst>
      <p:ext uri="{BB962C8B-B14F-4D97-AF65-F5344CB8AC3E}">
        <p14:creationId xmlns:p14="http://schemas.microsoft.com/office/powerpoint/2010/main" val="92640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und Bild">
    <p:spTree>
      <p:nvGrpSpPr>
        <p:cNvPr id="1" name=""/>
        <p:cNvGrpSpPr/>
        <p:nvPr/>
      </p:nvGrpSpPr>
      <p:grpSpPr>
        <a:xfrm>
          <a:off x="0" y="0"/>
          <a:ext cx="0" cy="0"/>
          <a:chOff x="0" y="0"/>
          <a:chExt cx="0" cy="0"/>
        </a:xfrm>
      </p:grpSpPr>
      <p:sp>
        <p:nvSpPr>
          <p:cNvPr id="2" name="Titel 1"/>
          <p:cNvSpPr>
            <a:spLocks noGrp="1"/>
          </p:cNvSpPr>
          <p:nvPr>
            <p:ph type="title"/>
          </p:nvPr>
        </p:nvSpPr>
        <p:spPr>
          <a:xfrm>
            <a:off x="515379" y="440669"/>
            <a:ext cx="11160684" cy="703919"/>
          </a:xfrm>
        </p:spPr>
        <p:txBody>
          <a:bodyPr/>
          <a:lstStyle/>
          <a:p>
            <a:r>
              <a:rPr lang="de-DE"/>
              <a:t>Mastertitelformat bearbeiten</a:t>
            </a:r>
            <a:endParaRPr lang="de-CH" dirty="0"/>
          </a:p>
        </p:txBody>
      </p:sp>
      <p:sp>
        <p:nvSpPr>
          <p:cNvPr id="9" name="Foliennummernplatzhalter 8"/>
          <p:cNvSpPr>
            <a:spLocks noGrp="1"/>
          </p:cNvSpPr>
          <p:nvPr>
            <p:ph type="sldNum" sz="quarter" idx="12"/>
          </p:nvPr>
        </p:nvSpPr>
        <p:spPr/>
        <p:txBody>
          <a:bodyPr/>
          <a:lstStyle/>
          <a:p>
            <a:fld id="{442AD375-037F-43D0-B059-5172DA06796A}" type="slidenum">
              <a:rPr lang="de-CH" smtClean="0"/>
              <a:pPr/>
              <a:t>‹N°›</a:t>
            </a:fld>
            <a:endParaRPr lang="de-CH" dirty="0"/>
          </a:p>
        </p:txBody>
      </p:sp>
      <p:sp>
        <p:nvSpPr>
          <p:cNvPr id="5" name="Bildplatzhalter 4">
            <a:extLst>
              <a:ext uri="{FF2B5EF4-FFF2-40B4-BE49-F238E27FC236}">
                <a16:creationId xmlns:a16="http://schemas.microsoft.com/office/drawing/2014/main" id="{1024D5AC-18B7-42A0-8763-5161D9B6B298}"/>
              </a:ext>
            </a:extLst>
          </p:cNvPr>
          <p:cNvSpPr>
            <a:spLocks noGrp="1"/>
          </p:cNvSpPr>
          <p:nvPr>
            <p:ph type="pic" sz="quarter" idx="13"/>
          </p:nvPr>
        </p:nvSpPr>
        <p:spPr>
          <a:xfrm>
            <a:off x="509969" y="1196752"/>
            <a:ext cx="11166093" cy="4896544"/>
          </a:xfrm>
          <a:pattFill prst="lgCheck">
            <a:fgClr>
              <a:schemeClr val="bg1">
                <a:lumMod val="85000"/>
              </a:schemeClr>
            </a:fgClr>
            <a:bgClr>
              <a:schemeClr val="bg1"/>
            </a:bgClr>
          </a:pattFill>
        </p:spPr>
        <p:txBody>
          <a:bodyPr tIns="720000" anchor="ctr"/>
          <a:lstStyle>
            <a:lvl1pPr algn="ctr">
              <a:defRPr sz="1200"/>
            </a:lvl1pPr>
          </a:lstStyle>
          <a:p>
            <a:r>
              <a:rPr lang="de-DE"/>
              <a:t>Bild durch Klicken auf Symbol hinzufügen</a:t>
            </a:r>
            <a:endParaRPr lang="de-CH"/>
          </a:p>
        </p:txBody>
      </p:sp>
      <p:sp>
        <p:nvSpPr>
          <p:cNvPr id="10" name="Datumsplatzhalter 6"/>
          <p:cNvSpPr>
            <a:spLocks noGrp="1"/>
          </p:cNvSpPr>
          <p:nvPr>
            <p:ph type="dt" sz="half" idx="10"/>
          </p:nvPr>
        </p:nvSpPr>
        <p:spPr>
          <a:xfrm>
            <a:off x="2388838" y="6453337"/>
            <a:ext cx="1513384" cy="137833"/>
          </a:xfrm>
        </p:spPr>
        <p:txBody>
          <a:bodyPr/>
          <a:lstStyle>
            <a:lvl1pPr>
              <a:defRPr/>
            </a:lvl1pPr>
          </a:lstStyle>
          <a:p>
            <a:fld id="{8CBE2DC9-2145-BE45-8A8B-42CD9C78B254}" type="datetime1">
              <a:rPr lang="de-CH" smtClean="0"/>
              <a:t>25.02.2026</a:t>
            </a:fld>
            <a:endParaRPr lang="de-CH" dirty="0"/>
          </a:p>
        </p:txBody>
      </p:sp>
      <p:sp>
        <p:nvSpPr>
          <p:cNvPr id="11" name="Fußzeilenplatzhalter 7"/>
          <p:cNvSpPr>
            <a:spLocks noGrp="1"/>
          </p:cNvSpPr>
          <p:nvPr>
            <p:ph type="ftr" sz="quarter" idx="11"/>
          </p:nvPr>
        </p:nvSpPr>
        <p:spPr>
          <a:xfrm>
            <a:off x="515379" y="6453337"/>
            <a:ext cx="1800201" cy="137833"/>
          </a:xfrm>
        </p:spPr>
        <p:txBody>
          <a:bodyPr/>
          <a:lstStyle/>
          <a:p>
            <a:r>
              <a:rPr lang="de-CH" dirty="0"/>
              <a:t>suisseenergie.ch</a:t>
            </a:r>
          </a:p>
        </p:txBody>
      </p:sp>
    </p:spTree>
    <p:extLst>
      <p:ext uri="{BB962C8B-B14F-4D97-AF65-F5344CB8AC3E}">
        <p14:creationId xmlns:p14="http://schemas.microsoft.com/office/powerpoint/2010/main" val="2451753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515379" y="440669"/>
            <a:ext cx="11160684" cy="792087"/>
          </a:xfrm>
          <a:prstGeom prst="rect">
            <a:avLst/>
          </a:prstGeom>
        </p:spPr>
        <p:txBody>
          <a:bodyPr vert="horz" lIns="0" tIns="0" rIns="0" bIns="0" rtlCol="0" anchor="t">
            <a:noAutofit/>
          </a:bodyPr>
          <a:lstStyle/>
          <a:p>
            <a:endParaRPr lang="de-CH" dirty="0"/>
          </a:p>
        </p:txBody>
      </p:sp>
      <p:sp>
        <p:nvSpPr>
          <p:cNvPr id="3" name="Textplatzhalter 2"/>
          <p:cNvSpPr>
            <a:spLocks noGrp="1"/>
          </p:cNvSpPr>
          <p:nvPr>
            <p:ph type="body" idx="1"/>
          </p:nvPr>
        </p:nvSpPr>
        <p:spPr>
          <a:xfrm>
            <a:off x="515379" y="1592796"/>
            <a:ext cx="11160684" cy="4584167"/>
          </a:xfrm>
          <a:prstGeom prst="rect">
            <a:avLst/>
          </a:prstGeom>
        </p:spPr>
        <p:txBody>
          <a:bodyPr vert="horz" lIns="0" tIns="0" rIns="0" bIns="0" rtlCol="0">
            <a:noAutofit/>
          </a:bodyPr>
          <a:lstStyle/>
          <a:p>
            <a:pPr lvl="0"/>
            <a:r>
              <a:rPr lang="de-CH" noProof="0" dirty="0"/>
              <a:t>Textmasterformat bearbeiten</a:t>
            </a:r>
          </a:p>
          <a:p>
            <a:pPr lvl="1"/>
            <a:r>
              <a:rPr lang="de-CH" noProof="0" dirty="0"/>
              <a:t>Zweite Ebene</a:t>
            </a:r>
          </a:p>
          <a:p>
            <a:pPr lvl="2"/>
            <a:r>
              <a:rPr lang="de-CH" noProof="0" dirty="0"/>
              <a:t>Dritte Ebene</a:t>
            </a:r>
          </a:p>
          <a:p>
            <a:pPr lvl="3"/>
            <a:r>
              <a:rPr lang="de-CH" noProof="0" dirty="0"/>
              <a:t>Vierte Ebene</a:t>
            </a:r>
          </a:p>
          <a:p>
            <a:pPr lvl="4"/>
            <a:r>
              <a:rPr lang="de-CH" noProof="0" dirty="0"/>
              <a:t>Fünfte Ebene</a:t>
            </a:r>
          </a:p>
        </p:txBody>
      </p:sp>
      <p:sp>
        <p:nvSpPr>
          <p:cNvPr id="4" name="Datumsplatzhalter 3"/>
          <p:cNvSpPr>
            <a:spLocks noGrp="1"/>
          </p:cNvSpPr>
          <p:nvPr>
            <p:ph type="dt" sz="half" idx="2"/>
          </p:nvPr>
        </p:nvSpPr>
        <p:spPr>
          <a:xfrm>
            <a:off x="2388838" y="6453337"/>
            <a:ext cx="1513384" cy="137833"/>
          </a:xfrm>
          <a:prstGeom prst="rect">
            <a:avLst/>
          </a:prstGeom>
        </p:spPr>
        <p:txBody>
          <a:bodyPr vert="horz" lIns="0" tIns="0" rIns="0" bIns="0" rtlCol="0" anchor="b" anchorCtr="0"/>
          <a:lstStyle>
            <a:lvl1pPr algn="l">
              <a:defRPr sz="800">
                <a:solidFill>
                  <a:schemeClr val="accent3"/>
                </a:solidFill>
              </a:defRPr>
            </a:lvl1pPr>
          </a:lstStyle>
          <a:p>
            <a:fld id="{A1505C20-F337-354E-A9CD-85E2623686BC}" type="datetime1">
              <a:rPr lang="de-CH" smtClean="0"/>
              <a:t>25.02.2026</a:t>
            </a:fld>
            <a:endParaRPr lang="de-CH" dirty="0"/>
          </a:p>
        </p:txBody>
      </p:sp>
      <p:sp>
        <p:nvSpPr>
          <p:cNvPr id="5" name="Fußzeilenplatzhalter 4"/>
          <p:cNvSpPr>
            <a:spLocks noGrp="1"/>
          </p:cNvSpPr>
          <p:nvPr>
            <p:ph type="ftr" sz="quarter" idx="3"/>
          </p:nvPr>
        </p:nvSpPr>
        <p:spPr>
          <a:xfrm>
            <a:off x="515379" y="6453337"/>
            <a:ext cx="1800201" cy="137833"/>
          </a:xfrm>
          <a:prstGeom prst="rect">
            <a:avLst/>
          </a:prstGeom>
        </p:spPr>
        <p:txBody>
          <a:bodyPr vert="horz" lIns="0" tIns="0" rIns="0" bIns="0" rtlCol="0" anchor="b" anchorCtr="0"/>
          <a:lstStyle>
            <a:lvl1pPr algn="l">
              <a:defRPr sz="800">
                <a:solidFill>
                  <a:schemeClr val="accent3"/>
                </a:solidFill>
              </a:defRPr>
            </a:lvl1pPr>
          </a:lstStyle>
          <a:p>
            <a:r>
              <a:rPr lang="de-CH" dirty="0"/>
              <a:t>suisseenergie.ch</a:t>
            </a:r>
          </a:p>
        </p:txBody>
      </p:sp>
      <p:sp>
        <p:nvSpPr>
          <p:cNvPr id="6" name="Foliennummernplatzhalter 5"/>
          <p:cNvSpPr>
            <a:spLocks noGrp="1"/>
          </p:cNvSpPr>
          <p:nvPr>
            <p:ph type="sldNum" sz="quarter" idx="4"/>
          </p:nvPr>
        </p:nvSpPr>
        <p:spPr>
          <a:xfrm>
            <a:off x="10608501" y="6453337"/>
            <a:ext cx="1067562" cy="137833"/>
          </a:xfrm>
          <a:prstGeom prst="rect">
            <a:avLst/>
          </a:prstGeom>
        </p:spPr>
        <p:txBody>
          <a:bodyPr vert="horz" lIns="0" tIns="0" rIns="0" bIns="0" rtlCol="0" anchor="b" anchorCtr="0"/>
          <a:lstStyle>
            <a:lvl1pPr algn="r">
              <a:defRPr sz="800">
                <a:solidFill>
                  <a:schemeClr val="accent3"/>
                </a:solidFill>
              </a:defRPr>
            </a:lvl1pPr>
          </a:lstStyle>
          <a:p>
            <a:fld id="{442AD375-037F-43D0-B059-5172DA06796A}" type="slidenum">
              <a:rPr lang="de-CH" smtClean="0"/>
              <a:pPr/>
              <a:t>‹N°›</a:t>
            </a:fld>
            <a:endParaRPr lang="de-CH" dirty="0"/>
          </a:p>
        </p:txBody>
      </p:sp>
      <p:sp>
        <p:nvSpPr>
          <p:cNvPr id="7" name="Textfeld 6">
            <a:extLst>
              <a:ext uri="{FF2B5EF4-FFF2-40B4-BE49-F238E27FC236}">
                <a16:creationId xmlns:a16="http://schemas.microsoft.com/office/drawing/2014/main" id="{E1126706-F82E-4003-B37F-DDFD46B67EBD}"/>
              </a:ext>
            </a:extLst>
          </p:cNvPr>
          <p:cNvSpPr txBox="1"/>
          <p:nvPr userDrawn="1"/>
        </p:nvSpPr>
        <p:spPr>
          <a:xfrm rot="16200000">
            <a:off x="10704556" y="5198840"/>
            <a:ext cx="3212976" cy="92333"/>
          </a:xfrm>
          <a:prstGeom prst="rect">
            <a:avLst/>
          </a:prstGeom>
          <a:noFill/>
        </p:spPr>
        <p:txBody>
          <a:bodyPr wrap="square" lIns="0" tIns="0" rIns="0" bIns="0" rtlCol="0">
            <a:spAutoFit/>
          </a:bodyPr>
          <a:lstStyle/>
          <a:p>
            <a:r>
              <a:rPr lang="de-CH" sz="600" spc="40" baseline="0" dirty="0">
                <a:solidFill>
                  <a:schemeClr val="bg1">
                    <a:lumMod val="75000"/>
                  </a:schemeClr>
                </a:solidFill>
              </a:rPr>
              <a:t>Erstellt durch Vorlagenbauer.ch</a:t>
            </a:r>
          </a:p>
        </p:txBody>
      </p:sp>
    </p:spTree>
    <p:extLst>
      <p:ext uri="{BB962C8B-B14F-4D97-AF65-F5344CB8AC3E}">
        <p14:creationId xmlns:p14="http://schemas.microsoft.com/office/powerpoint/2010/main" val="1011663896"/>
      </p:ext>
    </p:extLst>
  </p:cSld>
  <p:clrMap bg1="lt1" tx1="dk1" bg2="lt2" tx2="dk2" accent1="accent1" accent2="accent2" accent3="accent3" accent4="accent4" accent5="accent5" accent6="accent6" hlink="hlink" folHlink="folHlink"/>
  <p:sldLayoutIdLst>
    <p:sldLayoutId id="2147483672" r:id="rId1"/>
    <p:sldLayoutId id="2147483670" r:id="rId2"/>
    <p:sldLayoutId id="2147483669" r:id="rId3"/>
    <p:sldLayoutId id="2147483659" r:id="rId4"/>
    <p:sldLayoutId id="2147483674" r:id="rId5"/>
    <p:sldLayoutId id="2147483666" r:id="rId6"/>
    <p:sldLayoutId id="2147483668" r:id="rId7"/>
    <p:sldLayoutId id="2147483667" r:id="rId8"/>
    <p:sldLayoutId id="2147483665" r:id="rId9"/>
    <p:sldLayoutId id="2147483663" r:id="rId10"/>
    <p:sldLayoutId id="2147483673" r:id="rId11"/>
    <p:sldLayoutId id="2147483671" r:id="rId12"/>
    <p:sldLayoutId id="2147483664" r:id="rId13"/>
    <p:sldLayoutId id="2147483675" r:id="rId14"/>
  </p:sldLayoutIdLst>
  <p:hf hdr="0"/>
  <p:txStyles>
    <p:titleStyle>
      <a:lvl1pPr algn="l" defTabSz="914400" rtl="0" eaLnBrk="1" latinLnBrk="0" hangingPunct="1">
        <a:lnSpc>
          <a:spcPct val="100000"/>
        </a:lnSpc>
        <a:spcBef>
          <a:spcPct val="0"/>
        </a:spcBef>
        <a:buNone/>
        <a:defRPr sz="2400" kern="1200">
          <a:solidFill>
            <a:schemeClr val="accent1"/>
          </a:solidFill>
          <a:latin typeface="+mj-lt"/>
          <a:ea typeface="+mj-ea"/>
          <a:cs typeface="+mj-cs"/>
        </a:defRPr>
      </a:lvl1pPr>
    </p:titleStyle>
    <p:bodyStyle>
      <a:lvl1pPr marL="0" indent="0" algn="l" defTabSz="914400" rtl="0" eaLnBrk="1" latinLnBrk="0" hangingPunct="1">
        <a:lnSpc>
          <a:spcPct val="105000"/>
        </a:lnSpc>
        <a:spcBef>
          <a:spcPts val="0"/>
        </a:spcBef>
        <a:buFont typeface="+mj-lt"/>
        <a:buNone/>
        <a:defRPr sz="2400" kern="1200">
          <a:solidFill>
            <a:schemeClr val="accent1"/>
          </a:solidFill>
          <a:latin typeface="+mn-lt"/>
          <a:ea typeface="+mn-ea"/>
          <a:cs typeface="+mn-cs"/>
        </a:defRPr>
      </a:lvl1pPr>
      <a:lvl2pPr marL="288000" indent="-288000" algn="l" defTabSz="914400" rtl="0" eaLnBrk="1" latinLnBrk="0" hangingPunct="1">
        <a:lnSpc>
          <a:spcPct val="105000"/>
        </a:lnSpc>
        <a:spcBef>
          <a:spcPts val="0"/>
        </a:spcBef>
        <a:buClr>
          <a:schemeClr val="accent3"/>
        </a:buClr>
        <a:buFont typeface="Arial" panose="020B0604020202020204" pitchFamily="34" charset="0"/>
        <a:buChar char="–"/>
        <a:defRPr sz="2400" kern="1200">
          <a:solidFill>
            <a:schemeClr val="accent1"/>
          </a:solidFill>
          <a:latin typeface="+mn-lt"/>
          <a:ea typeface="+mn-ea"/>
          <a:cs typeface="+mn-cs"/>
        </a:defRPr>
      </a:lvl2pPr>
      <a:lvl3pPr marL="576000" indent="-288000" algn="l" defTabSz="914400" rtl="0" eaLnBrk="1" latinLnBrk="0" hangingPunct="1">
        <a:lnSpc>
          <a:spcPct val="105000"/>
        </a:lnSpc>
        <a:spcBef>
          <a:spcPts val="0"/>
        </a:spcBef>
        <a:buClr>
          <a:schemeClr val="accent3"/>
        </a:buClr>
        <a:buFont typeface="Arial" panose="020B0604020202020204" pitchFamily="34" charset="0"/>
        <a:buChar char="–"/>
        <a:defRPr sz="2400" kern="1200">
          <a:solidFill>
            <a:schemeClr val="accent1"/>
          </a:solidFill>
          <a:latin typeface="+mn-lt"/>
          <a:ea typeface="+mn-ea"/>
          <a:cs typeface="+mn-cs"/>
        </a:defRPr>
      </a:lvl3pPr>
      <a:lvl4pPr marL="864000" indent="-288000" algn="l" defTabSz="914400" rtl="0" eaLnBrk="1" latinLnBrk="0" hangingPunct="1">
        <a:lnSpc>
          <a:spcPct val="105000"/>
        </a:lnSpc>
        <a:spcBef>
          <a:spcPts val="0"/>
        </a:spcBef>
        <a:buClr>
          <a:schemeClr val="accent3"/>
        </a:buClr>
        <a:buFont typeface="Arial" panose="020B0604020202020204" pitchFamily="34" charset="0"/>
        <a:buChar char="–"/>
        <a:defRPr sz="2400" kern="1200">
          <a:solidFill>
            <a:schemeClr val="accent1"/>
          </a:solidFill>
          <a:latin typeface="+mn-lt"/>
          <a:ea typeface="+mn-ea"/>
          <a:cs typeface="+mn-cs"/>
        </a:defRPr>
      </a:lvl4pPr>
      <a:lvl5pPr marL="1152000" indent="-288000" algn="l" defTabSz="914400" rtl="0" eaLnBrk="1" latinLnBrk="0" hangingPunct="1">
        <a:lnSpc>
          <a:spcPct val="105000"/>
        </a:lnSpc>
        <a:spcBef>
          <a:spcPts val="0"/>
        </a:spcBef>
        <a:buClr>
          <a:schemeClr val="accent3"/>
        </a:buClr>
        <a:buFont typeface="Arial" panose="020B0604020202020204" pitchFamily="34" charset="0"/>
        <a:buChar char="–"/>
        <a:defRPr sz="24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10.sv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4.sv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6.svg"/></Relationships>
</file>

<file path=ppt/slides/_rels/slide1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image" Target="../media/image38.emf"/></Relationships>
</file>

<file path=ppt/slides/_rels/slide17.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42.jpeg"/><Relationship Id="rId7" Type="http://schemas.openxmlformats.org/officeDocument/2006/relationships/image" Target="../media/image9.png"/><Relationship Id="rId2" Type="http://schemas.openxmlformats.org/officeDocument/2006/relationships/image" Target="../media/image41.jpeg"/><Relationship Id="rId1" Type="http://schemas.openxmlformats.org/officeDocument/2006/relationships/slideLayout" Target="../slideLayouts/slideLayout4.xml"/><Relationship Id="rId6" Type="http://schemas.openxmlformats.org/officeDocument/2006/relationships/hyperlink" Target="http://www.suisseenergie.ch/renover/conseil-incitatif-chauffezrenouvelable/" TargetMode="External"/><Relationship Id="rId5" Type="http://schemas.openxmlformats.org/officeDocument/2006/relationships/image" Target="../media/image44.jpeg"/><Relationship Id="rId4" Type="http://schemas.openxmlformats.org/officeDocument/2006/relationships/image" Target="../media/image43.jpeg"/><Relationship Id="rId9" Type="http://schemas.openxmlformats.org/officeDocument/2006/relationships/image" Target="../media/image4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www.suisseenergie.ch/renover/conseil-incitatif-chauffezrenouvelable/"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hyperlink" Target="http://www.francsenergie.ch/"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58.png"/><Relationship Id="rId18" Type="http://schemas.openxmlformats.org/officeDocument/2006/relationships/image" Target="../media/image63.sv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svg"/><Relationship Id="rId17" Type="http://schemas.openxmlformats.org/officeDocument/2006/relationships/image" Target="../media/image62.png"/><Relationship Id="rId2" Type="http://schemas.openxmlformats.org/officeDocument/2006/relationships/notesSlide" Target="../notesSlides/notesSlide14.xml"/><Relationship Id="rId16" Type="http://schemas.openxmlformats.org/officeDocument/2006/relationships/image" Target="../media/image61.svg"/><Relationship Id="rId1" Type="http://schemas.openxmlformats.org/officeDocument/2006/relationships/slideLayout" Target="../slideLayouts/slideLayout4.xml"/><Relationship Id="rId6" Type="http://schemas.openxmlformats.org/officeDocument/2006/relationships/image" Target="../media/image51.sv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image" Target="../media/image60.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 Id="rId14" Type="http://schemas.openxmlformats.org/officeDocument/2006/relationships/image" Target="../media/image59.sv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64.png"/><Relationship Id="rId4" Type="http://schemas.openxmlformats.org/officeDocument/2006/relationships/image" Target="../media/image10.sv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microsoft.com/office/2007/relationships/hdphoto" Target="../media/hdphoto5.wdp"/></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microsoft.com/office/2007/relationships/hdphoto" Target="../media/hdphoto6.wdp"/></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57.svg"/></Relationships>
</file>

<file path=ppt/slides/_rels/slide31.xml.rels><?xml version="1.0" encoding="UTF-8" standalone="yes"?>
<Relationships xmlns="http://schemas.openxmlformats.org/package/2006/relationships"><Relationship Id="rId3" Type="http://schemas.openxmlformats.org/officeDocument/2006/relationships/hyperlink" Target="https://erneuerbarheizen.ch/wp-content/uploads/2020/11/20201102_holz_de.mp4"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microsoft.com/office/2007/relationships/hdphoto" Target="../media/hdphoto7.wdp"/><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59.svg"/></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hyperlink" Target="https://erneuerbarheizen.ch/wp-content/uploads/2020/11/20201102_solar_de.mp4"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microsoft.com/office/2007/relationships/hdphoto" Target="../media/hdphoto8.wdp"/><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75.sv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10.svg"/><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hyperlink" Target="https://www.suisseenergie.ch/"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10.svg"/></Relationships>
</file>

<file path=ppt/slides/_rels/slide42.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0.svg"/><Relationship Id="rId3" Type="http://schemas.openxmlformats.org/officeDocument/2006/relationships/hyperlink" Target="https://www.suisseenergie.ch/renover/calculateurs-des-couts-de-chauffage/" TargetMode="External"/><Relationship Id="rId7" Type="http://schemas.openxmlformats.org/officeDocument/2006/relationships/image" Target="../media/image82.svg"/><Relationship Id="rId12"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81.png"/><Relationship Id="rId11" Type="http://schemas.openxmlformats.org/officeDocument/2006/relationships/image" Target="../media/image14.svg"/><Relationship Id="rId5" Type="http://schemas.openxmlformats.org/officeDocument/2006/relationships/image" Target="../media/image80.svg"/><Relationship Id="rId10" Type="http://schemas.openxmlformats.org/officeDocument/2006/relationships/image" Target="../media/image13.png"/><Relationship Id="rId4" Type="http://schemas.openxmlformats.org/officeDocument/2006/relationships/image" Target="../media/image79.png"/><Relationship Id="rId9" Type="http://schemas.openxmlformats.org/officeDocument/2006/relationships/image" Target="../media/image12.sv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www.suisseenergie.ch/renover/conseil-incitatif-chauffezrenouvelable/" TargetMode="Externa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hyperlink" Target="https://www.energieschweiz.ch/events/" TargetMode="External"/><Relationship Id="rId18" Type="http://schemas.openxmlformats.org/officeDocument/2006/relationships/image" Target="../media/image95.svg"/><Relationship Id="rId3" Type="http://schemas.openxmlformats.org/officeDocument/2006/relationships/image" Target="../media/image85.svg"/><Relationship Id="rId7" Type="http://schemas.openxmlformats.org/officeDocument/2006/relationships/hyperlink" Target="https://www.energieschweiz.ch/tools/" TargetMode="External"/><Relationship Id="rId12" Type="http://schemas.openxmlformats.org/officeDocument/2006/relationships/image" Target="../media/image91.svg"/><Relationship Id="rId17" Type="http://schemas.openxmlformats.org/officeDocument/2006/relationships/image" Target="../media/image94.png"/><Relationship Id="rId2" Type="http://schemas.openxmlformats.org/officeDocument/2006/relationships/image" Target="../media/image84.png"/><Relationship Id="rId16" Type="http://schemas.openxmlformats.org/officeDocument/2006/relationships/hyperlink" Target="https://www.energieschweiz.ch/podcasts/" TargetMode="External"/><Relationship Id="rId1" Type="http://schemas.openxmlformats.org/officeDocument/2006/relationships/slideLayout" Target="../slideLayouts/slideLayout12.xml"/><Relationship Id="rId6" Type="http://schemas.openxmlformats.org/officeDocument/2006/relationships/image" Target="../media/image87.svg"/><Relationship Id="rId11" Type="http://schemas.openxmlformats.org/officeDocument/2006/relationships/image" Target="../media/image90.png"/><Relationship Id="rId5" Type="http://schemas.openxmlformats.org/officeDocument/2006/relationships/image" Target="../media/image86.png"/><Relationship Id="rId15" Type="http://schemas.openxmlformats.org/officeDocument/2006/relationships/image" Target="../media/image93.svg"/><Relationship Id="rId10" Type="http://schemas.openxmlformats.org/officeDocument/2006/relationships/hyperlink" Target="https://www.energieschweiz.ch/programme/" TargetMode="External"/><Relationship Id="rId4" Type="http://schemas.openxmlformats.org/officeDocument/2006/relationships/hyperlink" Target="https://ch.linkedin.com/company/energieschweiz" TargetMode="External"/><Relationship Id="rId9" Type="http://schemas.openxmlformats.org/officeDocument/2006/relationships/image" Target="../media/image89.svg"/><Relationship Id="rId14" Type="http://schemas.openxmlformats.org/officeDocument/2006/relationships/image" Target="../media/image92.png"/></Relationships>
</file>

<file path=ppt/slides/_rels/slide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14.svg"/><Relationship Id="rId2"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31.sv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4.svg"/><Relationship Id="rId2"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31.sv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a:extLst>
              <a:ext uri="{FF2B5EF4-FFF2-40B4-BE49-F238E27FC236}">
                <a16:creationId xmlns:a16="http://schemas.microsoft.com/office/drawing/2014/main" id="{8B457022-C579-4ECC-AB93-C02DF101BA60}"/>
              </a:ext>
            </a:extLst>
          </p:cNvPr>
          <p:cNvPicPr>
            <a:picLocks noGrp="1" noChangeAspect="1"/>
          </p:cNvPicPr>
          <p:nvPr>
            <p:ph type="pic" sz="quarter" idx="13"/>
          </p:nvPr>
        </p:nvPicPr>
        <p:blipFill>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p:pic>
      <p:sp>
        <p:nvSpPr>
          <p:cNvPr id="3" name="Titel 2">
            <a:extLst>
              <a:ext uri="{FF2B5EF4-FFF2-40B4-BE49-F238E27FC236}">
                <a16:creationId xmlns:a16="http://schemas.microsoft.com/office/drawing/2014/main" id="{82A12BBD-41DC-4617-833E-73F20A811ED8}"/>
              </a:ext>
            </a:extLst>
          </p:cNvPr>
          <p:cNvSpPr>
            <a:spLocks noGrp="1"/>
          </p:cNvSpPr>
          <p:nvPr>
            <p:ph type="ctrTitle"/>
          </p:nvPr>
        </p:nvSpPr>
        <p:spPr>
          <a:xfrm>
            <a:off x="515938" y="1122363"/>
            <a:ext cx="9000442" cy="2619214"/>
          </a:xfrm>
        </p:spPr>
        <p:txBody>
          <a:bodyPr/>
          <a:lstStyle/>
          <a:p>
            <a:r>
              <a:rPr lang="fr-CH" sz="7200" noProof="0" dirty="0"/>
              <a:t>Bienvenue</a:t>
            </a:r>
            <a:br>
              <a:rPr lang="fr-CH" noProof="0" dirty="0"/>
            </a:br>
            <a:r>
              <a:rPr lang="fr-CH" sz="4400" noProof="0" dirty="0"/>
              <a:t>Séance d’information </a:t>
            </a:r>
            <a:br>
              <a:rPr lang="fr-CH" sz="4400" noProof="0" dirty="0"/>
            </a:br>
            <a:r>
              <a:rPr lang="fr-CH" sz="4400" noProof="0" dirty="0"/>
              <a:t>«chauffez renouvelable»</a:t>
            </a:r>
            <a:endParaRPr lang="fr-CH" noProof="0" dirty="0"/>
          </a:p>
        </p:txBody>
      </p:sp>
      <p:pic>
        <p:nvPicPr>
          <p:cNvPr id="2" name="Grafik 1">
            <a:extLst>
              <a:ext uri="{FF2B5EF4-FFF2-40B4-BE49-F238E27FC236}">
                <a16:creationId xmlns:a16="http://schemas.microsoft.com/office/drawing/2014/main" id="{54E45274-56CA-DA46-0D5A-99319A16BC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17254" y="6054499"/>
            <a:ext cx="2439386" cy="803500"/>
          </a:xfrm>
          <a:prstGeom prst="rect">
            <a:avLst/>
          </a:prstGeom>
        </p:spPr>
      </p:pic>
      <p:sp>
        <p:nvSpPr>
          <p:cNvPr id="6" name="Textfeld 5">
            <a:extLst>
              <a:ext uri="{FF2B5EF4-FFF2-40B4-BE49-F238E27FC236}">
                <a16:creationId xmlns:a16="http://schemas.microsoft.com/office/drawing/2014/main" id="{C26A30B9-DE3A-B8F5-2783-09A2AB6699DD}"/>
              </a:ext>
            </a:extLst>
          </p:cNvPr>
          <p:cNvSpPr txBox="1"/>
          <p:nvPr/>
        </p:nvSpPr>
        <p:spPr>
          <a:xfrm>
            <a:off x="4277428" y="6309978"/>
            <a:ext cx="1602548" cy="281850"/>
          </a:xfrm>
          <a:prstGeom prst="rect">
            <a:avLst/>
          </a:prstGeom>
          <a:noFill/>
        </p:spPr>
        <p:txBody>
          <a:bodyPr wrap="square" lIns="0" tIns="0" rIns="0" bIns="0" rtlCol="0" anchor="b">
            <a:noAutofit/>
          </a:bodyPr>
          <a:lstStyle/>
          <a:p>
            <a:pPr>
              <a:lnSpc>
                <a:spcPct val="100000"/>
              </a:lnSpc>
            </a:pPr>
            <a:r>
              <a:rPr lang="fr-CH" sz="800" noProof="0" dirty="0" err="1">
                <a:solidFill>
                  <a:schemeClr val="bg1"/>
                </a:solidFill>
              </a:rPr>
              <a:t>Infoline</a:t>
            </a:r>
            <a:r>
              <a:rPr lang="fr-CH" sz="800" noProof="0" dirty="0">
                <a:solidFill>
                  <a:schemeClr val="bg1"/>
                </a:solidFill>
              </a:rPr>
              <a:t> 0848 444 444</a:t>
            </a:r>
          </a:p>
          <a:p>
            <a:pPr>
              <a:lnSpc>
                <a:spcPct val="100000"/>
              </a:lnSpc>
            </a:pPr>
            <a:r>
              <a:rPr lang="fr-CH" sz="800" noProof="0" dirty="0" err="1">
                <a:solidFill>
                  <a:schemeClr val="bg1"/>
                </a:solidFill>
              </a:rPr>
              <a:t>suisseenergie.ch</a:t>
            </a:r>
            <a:endParaRPr lang="fr-CH" sz="800" noProof="0" dirty="0">
              <a:solidFill>
                <a:schemeClr val="bg1"/>
              </a:solidFill>
            </a:endParaRPr>
          </a:p>
        </p:txBody>
      </p:sp>
      <p:sp>
        <p:nvSpPr>
          <p:cNvPr id="7" name="Textfeld 6">
            <a:extLst>
              <a:ext uri="{FF2B5EF4-FFF2-40B4-BE49-F238E27FC236}">
                <a16:creationId xmlns:a16="http://schemas.microsoft.com/office/drawing/2014/main" id="{FE925B76-C1E9-88AD-E054-41D906A1C00E}"/>
              </a:ext>
            </a:extLst>
          </p:cNvPr>
          <p:cNvSpPr txBox="1"/>
          <p:nvPr/>
        </p:nvSpPr>
        <p:spPr>
          <a:xfrm>
            <a:off x="2388838" y="6309978"/>
            <a:ext cx="1513384" cy="281849"/>
          </a:xfrm>
          <a:prstGeom prst="rect">
            <a:avLst/>
          </a:prstGeom>
          <a:noFill/>
        </p:spPr>
        <p:txBody>
          <a:bodyPr wrap="square" lIns="0" tIns="0" rIns="0" bIns="0" rtlCol="0" anchor="b">
            <a:noAutofit/>
          </a:bodyPr>
          <a:lstStyle/>
          <a:p>
            <a:pPr>
              <a:lnSpc>
                <a:spcPct val="100000"/>
              </a:lnSpc>
            </a:pPr>
            <a:r>
              <a:rPr lang="fr-CH" sz="800" noProof="0" dirty="0" err="1">
                <a:solidFill>
                  <a:schemeClr val="bg1"/>
                </a:solidFill>
              </a:rPr>
              <a:t>Pulverstrasse</a:t>
            </a:r>
            <a:r>
              <a:rPr lang="fr-CH" sz="800" noProof="0" dirty="0">
                <a:solidFill>
                  <a:schemeClr val="bg1"/>
                </a:solidFill>
              </a:rPr>
              <a:t> 13</a:t>
            </a:r>
          </a:p>
          <a:p>
            <a:pPr>
              <a:lnSpc>
                <a:spcPct val="100000"/>
              </a:lnSpc>
            </a:pPr>
            <a:r>
              <a:rPr lang="fr-CH" sz="800" noProof="0" dirty="0">
                <a:solidFill>
                  <a:schemeClr val="bg1"/>
                </a:solidFill>
              </a:rPr>
              <a:t>CH-3063 </a:t>
            </a:r>
            <a:r>
              <a:rPr lang="fr-CH" sz="800" noProof="0" dirty="0" err="1">
                <a:solidFill>
                  <a:schemeClr val="bg1"/>
                </a:solidFill>
              </a:rPr>
              <a:t>Ittigen</a:t>
            </a:r>
            <a:endParaRPr lang="fr-CH" sz="800" noProof="0" dirty="0">
              <a:solidFill>
                <a:schemeClr val="bg1"/>
              </a:solidFill>
            </a:endParaRPr>
          </a:p>
        </p:txBody>
      </p:sp>
      <p:sp>
        <p:nvSpPr>
          <p:cNvPr id="8" name="Textfeld 7">
            <a:extLst>
              <a:ext uri="{FF2B5EF4-FFF2-40B4-BE49-F238E27FC236}">
                <a16:creationId xmlns:a16="http://schemas.microsoft.com/office/drawing/2014/main" id="{3CA746AC-FCF2-966E-B058-7B2A175DA407}"/>
              </a:ext>
            </a:extLst>
          </p:cNvPr>
          <p:cNvSpPr txBox="1"/>
          <p:nvPr/>
        </p:nvSpPr>
        <p:spPr>
          <a:xfrm>
            <a:off x="521071" y="6309320"/>
            <a:ext cx="1513384" cy="281850"/>
          </a:xfrm>
          <a:prstGeom prst="rect">
            <a:avLst/>
          </a:prstGeom>
          <a:noFill/>
        </p:spPr>
        <p:txBody>
          <a:bodyPr wrap="square" lIns="0" tIns="0" rIns="0" bIns="0" rtlCol="0" anchor="b">
            <a:noAutofit/>
          </a:bodyPr>
          <a:lstStyle/>
          <a:p>
            <a:pPr>
              <a:lnSpc>
                <a:spcPct val="100000"/>
              </a:lnSpc>
            </a:pPr>
            <a:r>
              <a:rPr lang="fr-CH" sz="800" noProof="0" dirty="0" err="1">
                <a:solidFill>
                  <a:schemeClr val="bg1"/>
                </a:solidFill>
              </a:rPr>
              <a:t>SuisseEnergie</a:t>
            </a:r>
            <a:endParaRPr lang="fr-CH" sz="800" noProof="0" dirty="0">
              <a:solidFill>
                <a:schemeClr val="bg1"/>
              </a:solidFill>
            </a:endParaRPr>
          </a:p>
          <a:p>
            <a:pPr>
              <a:lnSpc>
                <a:spcPct val="100000"/>
              </a:lnSpc>
            </a:pPr>
            <a:r>
              <a:rPr lang="fr-CH" sz="800" noProof="0" dirty="0">
                <a:solidFill>
                  <a:schemeClr val="bg1"/>
                </a:solidFill>
              </a:rPr>
              <a:t>Office fédéral de l'énergie OFEN</a:t>
            </a:r>
          </a:p>
        </p:txBody>
      </p:sp>
      <p:sp>
        <p:nvSpPr>
          <p:cNvPr id="13" name="Untertitel 3">
            <a:extLst>
              <a:ext uri="{FF2B5EF4-FFF2-40B4-BE49-F238E27FC236}">
                <a16:creationId xmlns:a16="http://schemas.microsoft.com/office/drawing/2014/main" id="{6A6DFF43-1CC8-A3B8-B142-BA764B0DD244}"/>
              </a:ext>
            </a:extLst>
          </p:cNvPr>
          <p:cNvSpPr>
            <a:spLocks noGrp="1"/>
          </p:cNvSpPr>
          <p:nvPr>
            <p:ph type="subTitle" idx="1"/>
          </p:nvPr>
        </p:nvSpPr>
        <p:spPr>
          <a:xfrm>
            <a:off x="515938" y="3897052"/>
            <a:ext cx="9000442" cy="966888"/>
          </a:xfrm>
        </p:spPr>
        <p:txBody>
          <a:bodyPr/>
          <a:lstStyle/>
          <a:p>
            <a:r>
              <a:rPr lang="fr-CH" noProof="0" dirty="0"/>
              <a:t>Prénom Nom</a:t>
            </a:r>
          </a:p>
          <a:p>
            <a:r>
              <a:rPr lang="fr-CH" noProof="0" dirty="0"/>
              <a:t>Berne, </a:t>
            </a:r>
            <a:fld id="{3616A2EA-2D68-4B1D-8C13-7C52FA217CE0}" type="datetime4">
              <a:rPr lang="fr-CH" noProof="0" smtClean="0"/>
              <a:pPr/>
              <a:t>25 février 2026</a:t>
            </a:fld>
            <a:endParaRPr lang="fr-CH" noProof="0" dirty="0"/>
          </a:p>
        </p:txBody>
      </p:sp>
    </p:spTree>
    <p:extLst>
      <p:ext uri="{BB962C8B-B14F-4D97-AF65-F5344CB8AC3E}">
        <p14:creationId xmlns:p14="http://schemas.microsoft.com/office/powerpoint/2010/main" val="27819678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2629C1-BB18-7817-08F1-57C33C4EED49}"/>
              </a:ext>
            </a:extLst>
          </p:cNvPr>
          <p:cNvSpPr>
            <a:spLocks noGrp="1"/>
          </p:cNvSpPr>
          <p:nvPr>
            <p:ph type="ctrTitle"/>
          </p:nvPr>
        </p:nvSpPr>
        <p:spPr>
          <a:xfrm>
            <a:off x="515937" y="952500"/>
            <a:ext cx="10437813" cy="3448607"/>
          </a:xfrm>
        </p:spPr>
        <p:txBody>
          <a:bodyPr/>
          <a:lstStyle/>
          <a:p>
            <a:r>
              <a:rPr lang="fr-CH" sz="6600" noProof="0" dirty="0"/>
              <a:t>Le conseil incitatif</a:t>
            </a:r>
            <a:br>
              <a:rPr lang="fr-CH" sz="6600" noProof="0" dirty="0"/>
            </a:br>
            <a:r>
              <a:rPr lang="fr-CH" sz="6600" noProof="0" dirty="0"/>
              <a:t>«chauffez renouvelable»</a:t>
            </a:r>
          </a:p>
        </p:txBody>
      </p:sp>
      <p:sp>
        <p:nvSpPr>
          <p:cNvPr id="4" name="Datumsplatzhalter 3">
            <a:extLst>
              <a:ext uri="{FF2B5EF4-FFF2-40B4-BE49-F238E27FC236}">
                <a16:creationId xmlns:a16="http://schemas.microsoft.com/office/drawing/2014/main" id="{818E4061-8E58-A51C-500F-751812F16DD8}"/>
              </a:ext>
            </a:extLst>
          </p:cNvPr>
          <p:cNvSpPr>
            <a:spLocks noGrp="1"/>
          </p:cNvSpPr>
          <p:nvPr>
            <p:ph type="dt" sz="half" idx="10"/>
          </p:nvPr>
        </p:nvSpPr>
        <p:spPr/>
        <p:txBody>
          <a:bodyPr/>
          <a:lstStyle/>
          <a:p>
            <a:fld id="{BB039568-8443-3C4E-91CF-E8B58D28F08F}" type="datetime1">
              <a:rPr lang="fr-CH" noProof="0" smtClean="0"/>
              <a:t>25.02.2026</a:t>
            </a:fld>
            <a:endParaRPr lang="fr-CH" noProof="0" dirty="0"/>
          </a:p>
        </p:txBody>
      </p:sp>
      <p:sp>
        <p:nvSpPr>
          <p:cNvPr id="5" name="Fußzeilenplatzhalter 4">
            <a:extLst>
              <a:ext uri="{FF2B5EF4-FFF2-40B4-BE49-F238E27FC236}">
                <a16:creationId xmlns:a16="http://schemas.microsoft.com/office/drawing/2014/main" id="{7524B53A-85FE-819A-56A0-ADCE9E2EA1C5}"/>
              </a:ext>
            </a:extLst>
          </p:cNvPr>
          <p:cNvSpPr>
            <a:spLocks noGrp="1"/>
          </p:cNvSpPr>
          <p:nvPr>
            <p:ph type="ftr" sz="quarter" idx="11"/>
          </p:nvPr>
        </p:nvSpPr>
        <p:spPr/>
        <p:txBody>
          <a:bodyPr/>
          <a:lstStyle/>
          <a:p>
            <a:r>
              <a:rPr lang="fr-CH" noProof="0" dirty="0" err="1"/>
              <a:t>suisseenergie.ch</a:t>
            </a:r>
            <a:endParaRPr lang="fr-CH" noProof="0" dirty="0"/>
          </a:p>
        </p:txBody>
      </p:sp>
      <p:sp>
        <p:nvSpPr>
          <p:cNvPr id="6" name="Foliennummernplatzhalter 5">
            <a:extLst>
              <a:ext uri="{FF2B5EF4-FFF2-40B4-BE49-F238E27FC236}">
                <a16:creationId xmlns:a16="http://schemas.microsoft.com/office/drawing/2014/main" id="{084C8016-66B1-4F8F-5203-7C229763B72E}"/>
              </a:ext>
            </a:extLst>
          </p:cNvPr>
          <p:cNvSpPr>
            <a:spLocks noGrp="1"/>
          </p:cNvSpPr>
          <p:nvPr>
            <p:ph type="sldNum" sz="quarter" idx="12"/>
          </p:nvPr>
        </p:nvSpPr>
        <p:spPr/>
        <p:txBody>
          <a:bodyPr/>
          <a:lstStyle/>
          <a:p>
            <a:fld id="{442AD375-037F-43D0-B059-5172DA06796A}" type="slidenum">
              <a:rPr lang="fr-CH" noProof="0" smtClean="0"/>
              <a:pPr/>
              <a:t>10</a:t>
            </a:fld>
            <a:endParaRPr lang="fr-CH" noProof="0" dirty="0"/>
          </a:p>
        </p:txBody>
      </p:sp>
    </p:spTree>
    <p:extLst>
      <p:ext uri="{BB962C8B-B14F-4D97-AF65-F5344CB8AC3E}">
        <p14:creationId xmlns:p14="http://schemas.microsoft.com/office/powerpoint/2010/main" val="15488842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CF6191-1F11-9902-1A0E-2253923A6050}"/>
              </a:ext>
            </a:extLst>
          </p:cNvPr>
          <p:cNvSpPr>
            <a:spLocks noGrp="1"/>
          </p:cNvSpPr>
          <p:nvPr>
            <p:ph type="title"/>
          </p:nvPr>
        </p:nvSpPr>
        <p:spPr/>
        <p:txBody>
          <a:bodyPr vert="horz" lIns="0" tIns="0" rIns="0" bIns="0" rtlCol="0" anchor="t">
            <a:noAutofit/>
          </a:bodyPr>
          <a:lstStyle/>
          <a:p>
            <a:r>
              <a:rPr lang="fr-CH" noProof="0" dirty="0"/>
              <a:t>Le conseil incitatif pour chaque type de bâtiment</a:t>
            </a:r>
          </a:p>
        </p:txBody>
      </p:sp>
      <p:sp>
        <p:nvSpPr>
          <p:cNvPr id="4" name="Datumsplatzhalter 3">
            <a:extLst>
              <a:ext uri="{FF2B5EF4-FFF2-40B4-BE49-F238E27FC236}">
                <a16:creationId xmlns:a16="http://schemas.microsoft.com/office/drawing/2014/main" id="{F0C453B7-FA88-65C6-79ED-46F556E368A2}"/>
              </a:ext>
            </a:extLst>
          </p:cNvPr>
          <p:cNvSpPr>
            <a:spLocks noGrp="1"/>
          </p:cNvSpPr>
          <p:nvPr>
            <p:ph type="dt" sz="half" idx="10"/>
          </p:nvPr>
        </p:nvSpPr>
        <p:spPr/>
        <p:txBody>
          <a:bodyPr/>
          <a:lstStyle/>
          <a:p>
            <a:fld id="{482AF355-6444-CB45-8564-07672F23AC0E}" type="datetime1">
              <a:rPr lang="fr-CH" noProof="0" smtClean="0"/>
              <a:t>25.02.2026</a:t>
            </a:fld>
            <a:endParaRPr lang="fr-CH" noProof="0" dirty="0"/>
          </a:p>
        </p:txBody>
      </p:sp>
      <p:sp>
        <p:nvSpPr>
          <p:cNvPr id="5" name="Fußzeilenplatzhalter 4">
            <a:extLst>
              <a:ext uri="{FF2B5EF4-FFF2-40B4-BE49-F238E27FC236}">
                <a16:creationId xmlns:a16="http://schemas.microsoft.com/office/drawing/2014/main" id="{386DD3F1-CF10-C77C-E0FD-ABFBA8D6C3C2}"/>
              </a:ext>
            </a:extLst>
          </p:cNvPr>
          <p:cNvSpPr>
            <a:spLocks noGrp="1"/>
          </p:cNvSpPr>
          <p:nvPr>
            <p:ph type="ftr" sz="quarter" idx="11"/>
          </p:nvPr>
        </p:nvSpPr>
        <p:spPr/>
        <p:txBody>
          <a:bodyPr/>
          <a:lstStyle/>
          <a:p>
            <a:r>
              <a:rPr lang="fr-CH" noProof="0" dirty="0" err="1"/>
              <a:t>suisseenergie.ch</a:t>
            </a:r>
            <a:endParaRPr lang="fr-CH" noProof="0" dirty="0"/>
          </a:p>
        </p:txBody>
      </p:sp>
      <p:sp>
        <p:nvSpPr>
          <p:cNvPr id="6" name="Foliennummernplatzhalter 5">
            <a:extLst>
              <a:ext uri="{FF2B5EF4-FFF2-40B4-BE49-F238E27FC236}">
                <a16:creationId xmlns:a16="http://schemas.microsoft.com/office/drawing/2014/main" id="{472ECB66-0EB1-B17F-5010-8FEFB3FDBE6E}"/>
              </a:ext>
            </a:extLst>
          </p:cNvPr>
          <p:cNvSpPr>
            <a:spLocks noGrp="1"/>
          </p:cNvSpPr>
          <p:nvPr>
            <p:ph type="sldNum" sz="quarter" idx="12"/>
          </p:nvPr>
        </p:nvSpPr>
        <p:spPr/>
        <p:txBody>
          <a:bodyPr/>
          <a:lstStyle/>
          <a:p>
            <a:fld id="{442AD375-037F-43D0-B059-5172DA06796A}" type="slidenum">
              <a:rPr lang="fr-CH" noProof="0" smtClean="0"/>
              <a:pPr/>
              <a:t>11</a:t>
            </a:fld>
            <a:endParaRPr lang="fr-CH" noProof="0" dirty="0"/>
          </a:p>
        </p:txBody>
      </p:sp>
      <p:sp>
        <p:nvSpPr>
          <p:cNvPr id="11" name="Textfeld 10">
            <a:extLst>
              <a:ext uri="{FF2B5EF4-FFF2-40B4-BE49-F238E27FC236}">
                <a16:creationId xmlns:a16="http://schemas.microsoft.com/office/drawing/2014/main" id="{A28BA032-7F5F-B02F-A0FD-FBF080981AED}"/>
              </a:ext>
            </a:extLst>
          </p:cNvPr>
          <p:cNvSpPr txBox="1"/>
          <p:nvPr/>
        </p:nvSpPr>
        <p:spPr>
          <a:xfrm>
            <a:off x="1531099" y="5201686"/>
            <a:ext cx="9355073" cy="646331"/>
          </a:xfrm>
          <a:prstGeom prst="rect">
            <a:avLst/>
          </a:prstGeom>
          <a:noFill/>
        </p:spPr>
        <p:txBody>
          <a:bodyPr wrap="square">
            <a:spAutoFit/>
          </a:bodyPr>
          <a:lstStyle/>
          <a:p>
            <a:r>
              <a:rPr lang="fr-CH" sz="1800" noProof="0" dirty="0">
                <a:solidFill>
                  <a:schemeClr val="accent1"/>
                </a:solidFill>
              </a:rPr>
              <a:t>Davantage d’informations sur le conseil incitatif et la recherche</a:t>
            </a:r>
            <a:r>
              <a:rPr lang="fr-CH" noProof="0" dirty="0">
                <a:solidFill>
                  <a:schemeClr val="accent1"/>
                </a:solidFill>
              </a:rPr>
              <a:t> d’une conseillère ou d’un </a:t>
            </a:r>
            <a:r>
              <a:rPr lang="fr-CH" sz="1800" noProof="0" dirty="0">
                <a:solidFill>
                  <a:schemeClr val="accent1"/>
                </a:solidFill>
              </a:rPr>
              <a:t>conseiller</a:t>
            </a:r>
            <a:r>
              <a:rPr lang="fr-CH" noProof="0" dirty="0">
                <a:solidFill>
                  <a:schemeClr val="accent1"/>
                </a:solidFill>
              </a:rPr>
              <a:t> </a:t>
            </a:r>
            <a:r>
              <a:rPr lang="fr-CH" sz="1800" noProof="0" dirty="0">
                <a:solidFill>
                  <a:schemeClr val="accent1"/>
                </a:solidFill>
              </a:rPr>
              <a:t>sur </a:t>
            </a:r>
            <a:r>
              <a:rPr lang="fr-CH" u="sng" noProof="0" dirty="0" err="1">
                <a:solidFill>
                  <a:schemeClr val="accent1"/>
                </a:solidFill>
              </a:rPr>
              <a:t>www.suisseenergie.ch</a:t>
            </a:r>
            <a:r>
              <a:rPr lang="fr-CH" u="sng" noProof="0" dirty="0">
                <a:solidFill>
                  <a:schemeClr val="accent1"/>
                </a:solidFill>
              </a:rPr>
              <a:t>/</a:t>
            </a:r>
            <a:r>
              <a:rPr lang="fr-CH" u="sng" noProof="0" dirty="0" err="1">
                <a:solidFill>
                  <a:schemeClr val="accent1"/>
                </a:solidFill>
              </a:rPr>
              <a:t>renover</a:t>
            </a:r>
            <a:r>
              <a:rPr lang="fr-CH" u="sng" noProof="0" dirty="0">
                <a:solidFill>
                  <a:schemeClr val="accent1"/>
                </a:solidFill>
              </a:rPr>
              <a:t>/conseil-incitatif-</a:t>
            </a:r>
            <a:r>
              <a:rPr lang="fr-CH" u="sng" noProof="0" dirty="0" err="1">
                <a:solidFill>
                  <a:schemeClr val="accent1"/>
                </a:solidFill>
              </a:rPr>
              <a:t>chauffezrenouvelable</a:t>
            </a:r>
            <a:r>
              <a:rPr lang="fr-CH" u="sng" noProof="0" dirty="0">
                <a:solidFill>
                  <a:schemeClr val="accent1"/>
                </a:solidFill>
              </a:rPr>
              <a:t>/</a:t>
            </a:r>
            <a:endParaRPr lang="fr-CH" sz="1800" u="sng" noProof="0" dirty="0">
              <a:solidFill>
                <a:schemeClr val="accent1"/>
              </a:solidFill>
            </a:endParaRPr>
          </a:p>
        </p:txBody>
      </p:sp>
      <p:pic>
        <p:nvPicPr>
          <p:cNvPr id="15" name="Grafik 14">
            <a:extLst>
              <a:ext uri="{FF2B5EF4-FFF2-40B4-BE49-F238E27FC236}">
                <a16:creationId xmlns:a16="http://schemas.microsoft.com/office/drawing/2014/main" id="{09C2E52B-0CC8-3D61-8A0F-263912DDD6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8600" y="5112102"/>
            <a:ext cx="952500" cy="952500"/>
          </a:xfrm>
          <a:prstGeom prst="rect">
            <a:avLst/>
          </a:prstGeom>
        </p:spPr>
      </p:pic>
      <p:pic>
        <p:nvPicPr>
          <p:cNvPr id="7" name="Grafik 6">
            <a:extLst>
              <a:ext uri="{FF2B5EF4-FFF2-40B4-BE49-F238E27FC236}">
                <a16:creationId xmlns:a16="http://schemas.microsoft.com/office/drawing/2014/main" id="{D7948FBF-9017-61C9-2921-32D1CF187485}"/>
              </a:ext>
            </a:extLst>
          </p:cNvPr>
          <p:cNvPicPr>
            <a:picLocks noChangeAspect="1"/>
          </p:cNvPicPr>
          <p:nvPr/>
        </p:nvPicPr>
        <p:blipFill>
          <a:blip r:embed="rId5"/>
          <a:stretch>
            <a:fillRect/>
          </a:stretch>
        </p:blipFill>
        <p:spPr>
          <a:xfrm>
            <a:off x="2187228" y="1371107"/>
            <a:ext cx="7772400" cy="3267042"/>
          </a:xfrm>
          <a:prstGeom prst="rect">
            <a:avLst/>
          </a:prstGeom>
        </p:spPr>
      </p:pic>
    </p:spTree>
    <p:extLst>
      <p:ext uri="{BB962C8B-B14F-4D97-AF65-F5344CB8AC3E}">
        <p14:creationId xmlns:p14="http://schemas.microsoft.com/office/powerpoint/2010/main" val="32111660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CF6191-1F11-9902-1A0E-2253923A6050}"/>
              </a:ext>
            </a:extLst>
          </p:cNvPr>
          <p:cNvSpPr>
            <a:spLocks noGrp="1"/>
          </p:cNvSpPr>
          <p:nvPr>
            <p:ph type="title"/>
          </p:nvPr>
        </p:nvSpPr>
        <p:spPr/>
        <p:txBody>
          <a:bodyPr vert="horz" lIns="0" tIns="0" rIns="0" bIns="0" rtlCol="0" anchor="t">
            <a:noAutofit/>
          </a:bodyPr>
          <a:lstStyle/>
          <a:p>
            <a:r>
              <a:rPr lang="fr-CH" noProof="0" dirty="0"/>
              <a:t>Le conseil incitatif pour chaque type de bâtiment</a:t>
            </a:r>
          </a:p>
        </p:txBody>
      </p:sp>
      <p:sp>
        <p:nvSpPr>
          <p:cNvPr id="4" name="Datumsplatzhalter 3">
            <a:extLst>
              <a:ext uri="{FF2B5EF4-FFF2-40B4-BE49-F238E27FC236}">
                <a16:creationId xmlns:a16="http://schemas.microsoft.com/office/drawing/2014/main" id="{F0C453B7-FA88-65C6-79ED-46F556E368A2}"/>
              </a:ext>
            </a:extLst>
          </p:cNvPr>
          <p:cNvSpPr>
            <a:spLocks noGrp="1"/>
          </p:cNvSpPr>
          <p:nvPr>
            <p:ph type="dt" sz="half" idx="10"/>
          </p:nvPr>
        </p:nvSpPr>
        <p:spPr/>
        <p:txBody>
          <a:bodyPr/>
          <a:lstStyle/>
          <a:p>
            <a:fld id="{9F35A759-ADC8-804A-ACF9-AC4EB5A5E5E8}" type="datetime1">
              <a:rPr lang="fr-CH" noProof="0" smtClean="0"/>
              <a:t>25.02.2026</a:t>
            </a:fld>
            <a:endParaRPr lang="fr-CH" noProof="0" dirty="0"/>
          </a:p>
        </p:txBody>
      </p:sp>
      <p:sp>
        <p:nvSpPr>
          <p:cNvPr id="5" name="Fußzeilenplatzhalter 4">
            <a:extLst>
              <a:ext uri="{FF2B5EF4-FFF2-40B4-BE49-F238E27FC236}">
                <a16:creationId xmlns:a16="http://schemas.microsoft.com/office/drawing/2014/main" id="{386DD3F1-CF10-C77C-E0FD-ABFBA8D6C3C2}"/>
              </a:ext>
            </a:extLst>
          </p:cNvPr>
          <p:cNvSpPr>
            <a:spLocks noGrp="1"/>
          </p:cNvSpPr>
          <p:nvPr>
            <p:ph type="ftr" sz="quarter" idx="11"/>
          </p:nvPr>
        </p:nvSpPr>
        <p:spPr/>
        <p:txBody>
          <a:bodyPr/>
          <a:lstStyle/>
          <a:p>
            <a:r>
              <a:rPr lang="fr-CH" noProof="0" dirty="0" err="1"/>
              <a:t>suisseenergie.ch</a:t>
            </a:r>
            <a:endParaRPr lang="fr-CH" noProof="0" dirty="0"/>
          </a:p>
        </p:txBody>
      </p:sp>
      <p:sp>
        <p:nvSpPr>
          <p:cNvPr id="6" name="Foliennummernplatzhalter 5">
            <a:extLst>
              <a:ext uri="{FF2B5EF4-FFF2-40B4-BE49-F238E27FC236}">
                <a16:creationId xmlns:a16="http://schemas.microsoft.com/office/drawing/2014/main" id="{472ECB66-0EB1-B17F-5010-8FEFB3FDBE6E}"/>
              </a:ext>
            </a:extLst>
          </p:cNvPr>
          <p:cNvSpPr>
            <a:spLocks noGrp="1"/>
          </p:cNvSpPr>
          <p:nvPr>
            <p:ph type="sldNum" sz="quarter" idx="12"/>
          </p:nvPr>
        </p:nvSpPr>
        <p:spPr/>
        <p:txBody>
          <a:bodyPr/>
          <a:lstStyle/>
          <a:p>
            <a:fld id="{442AD375-037F-43D0-B059-5172DA06796A}" type="slidenum">
              <a:rPr lang="fr-CH" noProof="0" smtClean="0"/>
              <a:pPr/>
              <a:t>12</a:t>
            </a:fld>
            <a:endParaRPr lang="fr-CH" noProof="0" dirty="0"/>
          </a:p>
        </p:txBody>
      </p:sp>
      <p:graphicFrame>
        <p:nvGraphicFramePr>
          <p:cNvPr id="3" name="Tabelle 8">
            <a:extLst>
              <a:ext uri="{FF2B5EF4-FFF2-40B4-BE49-F238E27FC236}">
                <a16:creationId xmlns:a16="http://schemas.microsoft.com/office/drawing/2014/main" id="{475C23C9-3185-D4DB-023A-13EDB3E153DB}"/>
              </a:ext>
            </a:extLst>
          </p:cNvPr>
          <p:cNvGraphicFramePr>
            <a:graphicFrameLocks noGrp="1"/>
          </p:cNvGraphicFramePr>
          <p:nvPr>
            <p:ph idx="1"/>
            <p:extLst>
              <p:ext uri="{D42A27DB-BD31-4B8C-83A1-F6EECF244321}">
                <p14:modId xmlns:p14="http://schemas.microsoft.com/office/powerpoint/2010/main" val="3706807138"/>
              </p:ext>
            </p:extLst>
          </p:nvPr>
        </p:nvGraphicFramePr>
        <p:xfrm>
          <a:off x="515937" y="2501900"/>
          <a:ext cx="11160127" cy="3291840"/>
        </p:xfrm>
        <a:graphic>
          <a:graphicData uri="http://schemas.openxmlformats.org/drawingml/2006/table">
            <a:tbl>
              <a:tblPr firstRow="1" bandRow="1">
                <a:tableStyleId>{5940675A-B579-460E-94D1-54222C63F5DA}</a:tableStyleId>
              </a:tblPr>
              <a:tblGrid>
                <a:gridCol w="2227263">
                  <a:extLst>
                    <a:ext uri="{9D8B030D-6E8A-4147-A177-3AD203B41FA5}">
                      <a16:colId xmlns:a16="http://schemas.microsoft.com/office/drawing/2014/main" val="3952201741"/>
                    </a:ext>
                  </a:extLst>
                </a:gridCol>
                <a:gridCol w="4263992">
                  <a:extLst>
                    <a:ext uri="{9D8B030D-6E8A-4147-A177-3AD203B41FA5}">
                      <a16:colId xmlns:a16="http://schemas.microsoft.com/office/drawing/2014/main" val="2703099886"/>
                    </a:ext>
                  </a:extLst>
                </a:gridCol>
                <a:gridCol w="4668872">
                  <a:extLst>
                    <a:ext uri="{9D8B030D-6E8A-4147-A177-3AD203B41FA5}">
                      <a16:colId xmlns:a16="http://schemas.microsoft.com/office/drawing/2014/main" val="3908950201"/>
                    </a:ext>
                  </a:extLst>
                </a:gridCol>
              </a:tblGrid>
              <a:tr h="370840">
                <a:tc>
                  <a:txBody>
                    <a:bodyPr/>
                    <a:lstStyle/>
                    <a:p>
                      <a:endParaRPr lang="fr-CH" sz="1600" b="0" noProof="0" dirty="0">
                        <a:solidFill>
                          <a:schemeClr val="accent1"/>
                        </a:solidFill>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47625" marR="0" lvl="0" indent="0" algn="l" defTabSz="914400" rtl="0" eaLnBrk="1" fontAlgn="auto" latinLnBrk="0" hangingPunct="1">
                        <a:lnSpc>
                          <a:spcPct val="100000"/>
                        </a:lnSpc>
                        <a:spcBef>
                          <a:spcPts val="0"/>
                        </a:spcBef>
                        <a:spcAft>
                          <a:spcPts val="0"/>
                        </a:spcAft>
                        <a:buClrTx/>
                        <a:buSzTx/>
                        <a:buFontTx/>
                        <a:buNone/>
                        <a:tabLst/>
                        <a:defRPr/>
                      </a:pPr>
                      <a:r>
                        <a:rPr lang="fr-CH" sz="1600" b="1" noProof="0" dirty="0">
                          <a:solidFill>
                            <a:schemeClr val="accent1"/>
                          </a:solidFill>
                        </a:rPr>
                        <a:t>Les maisons individuelles et les immeubles jusqu’à 6 unités d’habitation</a:t>
                      </a:r>
                    </a:p>
                  </a:txBody>
                  <a:tcPr marL="0" marR="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47625" marR="0" lvl="0" indent="0" algn="l" defTabSz="914400" rtl="0" eaLnBrk="1" fontAlgn="auto" latinLnBrk="0" hangingPunct="1">
                        <a:lnSpc>
                          <a:spcPct val="100000"/>
                        </a:lnSpc>
                        <a:spcBef>
                          <a:spcPts val="0"/>
                        </a:spcBef>
                        <a:spcAft>
                          <a:spcPts val="0"/>
                        </a:spcAft>
                        <a:buClrTx/>
                        <a:buSzTx/>
                        <a:buFontTx/>
                        <a:buNone/>
                        <a:tabLst/>
                        <a:defRPr/>
                      </a:pPr>
                      <a:r>
                        <a:rPr lang="fr-CH" sz="1600" b="1" kern="1200" noProof="0" dirty="0">
                          <a:solidFill>
                            <a:schemeClr val="accent1"/>
                          </a:solidFill>
                          <a:latin typeface="+mn-lt"/>
                          <a:ea typeface="+mn-ea"/>
                          <a:cs typeface="+mn-cs"/>
                        </a:rPr>
                        <a:t>Les immeubles d’habitation et </a:t>
                      </a:r>
                      <a:br>
                        <a:rPr lang="fr-CH" sz="1600" b="1" kern="1200" noProof="0" dirty="0">
                          <a:solidFill>
                            <a:schemeClr val="accent1"/>
                          </a:solidFill>
                          <a:latin typeface="+mn-lt"/>
                          <a:ea typeface="+mn-ea"/>
                          <a:cs typeface="+mn-cs"/>
                        </a:rPr>
                      </a:br>
                      <a:r>
                        <a:rPr lang="fr-CH" sz="1600" b="1" kern="1200" noProof="0" dirty="0">
                          <a:solidFill>
                            <a:schemeClr val="accent1"/>
                          </a:solidFill>
                          <a:latin typeface="+mn-lt"/>
                          <a:ea typeface="+mn-ea"/>
                          <a:cs typeface="+mn-cs"/>
                        </a:rPr>
                        <a:t>les propriétés par étages</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128389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600" noProof="0" dirty="0">
                          <a:solidFill>
                            <a:schemeClr val="accent1"/>
                          </a:solidFill>
                        </a:rPr>
                        <a:t>Groupe cible</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52388" indent="0" algn="l">
                        <a:tabLst/>
                      </a:pPr>
                      <a:r>
                        <a:rPr kumimoji="0" lang="fr-CH" sz="1600" b="0" u="none" strike="noStrike" kern="1200" cap="none" spc="0" normalizeH="0" baseline="0" noProof="0" dirty="0">
                          <a:ln>
                            <a:noFill/>
                          </a:ln>
                          <a:solidFill>
                            <a:schemeClr val="accent1"/>
                          </a:solidFill>
                          <a:effectLst/>
                          <a:uLnTx/>
                          <a:uFillTx/>
                        </a:rPr>
                        <a:t>Propriétaires immobiliers</a:t>
                      </a:r>
                      <a:endParaRPr lang="fr-CH" sz="1600" noProof="0" dirty="0">
                        <a:solidFill>
                          <a:schemeClr val="accent1"/>
                        </a:solidFill>
                      </a:endParaRPr>
                    </a:p>
                  </a:txBody>
                  <a:tcPr marL="0" marR="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230188" marR="0" indent="-177800" algn="l" defTabSz="914400" rtl="0" eaLnBrk="1" fontAlgn="auto" latinLnBrk="0" hangingPunct="1">
                        <a:lnSpc>
                          <a:spcPct val="100000"/>
                        </a:lnSpc>
                        <a:spcBef>
                          <a:spcPts val="0"/>
                        </a:spcBef>
                        <a:spcAft>
                          <a:spcPts val="0"/>
                        </a:spcAft>
                        <a:buClr>
                          <a:schemeClr val="accent3"/>
                        </a:buClr>
                        <a:buSzTx/>
                        <a:buFont typeface="Symbol" pitchFamily="2" charset="2"/>
                        <a:buChar char="-"/>
                        <a:tabLst/>
                        <a:defRPr/>
                      </a:pPr>
                      <a:r>
                        <a:rPr kumimoji="0" lang="fr-CH" sz="1600" b="0" i="0" u="none" strike="noStrike" kern="1200" cap="none" spc="0" normalizeH="0" baseline="0" noProof="0" dirty="0">
                          <a:ln>
                            <a:noFill/>
                          </a:ln>
                          <a:solidFill>
                            <a:schemeClr val="accent1"/>
                          </a:solidFill>
                          <a:effectLst/>
                          <a:uLnTx/>
                          <a:uFillTx/>
                          <a:latin typeface="+mn-lt"/>
                          <a:ea typeface="+mn-ea"/>
                          <a:cs typeface="+mn-cs"/>
                        </a:rPr>
                        <a:t>Administrations </a:t>
                      </a:r>
                    </a:p>
                    <a:p>
                      <a:pPr marL="230188" marR="0" indent="-177800" algn="l" defTabSz="914400" rtl="0" eaLnBrk="1" fontAlgn="auto" latinLnBrk="0" hangingPunct="1">
                        <a:lnSpc>
                          <a:spcPct val="100000"/>
                        </a:lnSpc>
                        <a:spcBef>
                          <a:spcPts val="0"/>
                        </a:spcBef>
                        <a:spcAft>
                          <a:spcPts val="0"/>
                        </a:spcAft>
                        <a:buClr>
                          <a:schemeClr val="accent3"/>
                        </a:buClr>
                        <a:buSzTx/>
                        <a:buFont typeface="Symbol" pitchFamily="2" charset="2"/>
                        <a:buChar char="-"/>
                        <a:tabLst/>
                        <a:defRPr/>
                      </a:pPr>
                      <a:r>
                        <a:rPr kumimoji="0" lang="fr-CH" sz="1600" b="0" i="0" u="none" strike="noStrike" kern="1200" cap="none" spc="0" normalizeH="0" baseline="0" noProof="0" dirty="0">
                          <a:ln>
                            <a:noFill/>
                          </a:ln>
                          <a:solidFill>
                            <a:schemeClr val="accent1"/>
                          </a:solidFill>
                          <a:effectLst/>
                          <a:uLnTx/>
                          <a:uFillTx/>
                          <a:latin typeface="+mn-lt"/>
                          <a:ea typeface="+mn-ea"/>
                          <a:cs typeface="+mn-cs"/>
                        </a:rPr>
                        <a:t>Communautés de propriétaires par étage</a:t>
                      </a:r>
                    </a:p>
                    <a:p>
                      <a:pPr marL="230188" marR="0" indent="-177800" algn="l" defTabSz="914400" rtl="0" eaLnBrk="1" fontAlgn="auto" latinLnBrk="0" hangingPunct="1">
                        <a:lnSpc>
                          <a:spcPct val="100000"/>
                        </a:lnSpc>
                        <a:spcBef>
                          <a:spcPts val="0"/>
                        </a:spcBef>
                        <a:spcAft>
                          <a:spcPts val="0"/>
                        </a:spcAft>
                        <a:buClr>
                          <a:schemeClr val="accent3"/>
                        </a:buClr>
                        <a:buSzTx/>
                        <a:buFont typeface="Symbol" pitchFamily="2" charset="2"/>
                        <a:buChar char="-"/>
                        <a:tabLst/>
                        <a:defRPr/>
                      </a:pPr>
                      <a:r>
                        <a:rPr kumimoji="0" lang="fr-CH" sz="1600" b="0" i="0" u="none" strike="noStrike" kern="1200" cap="none" spc="0" normalizeH="0" baseline="0" noProof="0" dirty="0">
                          <a:ln>
                            <a:noFill/>
                          </a:ln>
                          <a:solidFill>
                            <a:schemeClr val="accent1"/>
                          </a:solidFill>
                          <a:effectLst/>
                          <a:uLnTx/>
                          <a:uFillTx/>
                          <a:latin typeface="+mn-lt"/>
                          <a:ea typeface="+mn-ea"/>
                          <a:cs typeface="+mn-cs"/>
                        </a:rPr>
                        <a:t>Entreprises et administration</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48643618"/>
                  </a:ext>
                </a:extLst>
              </a:tr>
              <a:tr h="370840">
                <a:tc>
                  <a:txBody>
                    <a:bodyPr/>
                    <a:lstStyle/>
                    <a:p>
                      <a:r>
                        <a:rPr kumimoji="0" lang="fr-CH" sz="1600" b="0" u="none" strike="noStrike" kern="1200" cap="none" spc="0" normalizeH="0" baseline="0" noProof="0" dirty="0">
                          <a:ln>
                            <a:noFill/>
                          </a:ln>
                          <a:solidFill>
                            <a:schemeClr val="accent1"/>
                          </a:solidFill>
                          <a:effectLst/>
                          <a:uLnTx/>
                          <a:uFillTx/>
                        </a:rPr>
                        <a:t>Prestations du conseil</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52388" marR="0" lvl="0" indent="0" algn="l" defTabSz="914400" rtl="0" eaLnBrk="1" fontAlgn="auto" latinLnBrk="0" hangingPunct="1">
                        <a:lnSpc>
                          <a:spcPct val="100000"/>
                        </a:lnSpc>
                        <a:spcBef>
                          <a:spcPts val="0"/>
                        </a:spcBef>
                        <a:spcAft>
                          <a:spcPts val="0"/>
                        </a:spcAft>
                        <a:buClrTx/>
                        <a:buSzTx/>
                        <a:buFontTx/>
                        <a:buNone/>
                        <a:tabLst/>
                        <a:defRPr/>
                      </a:pPr>
                      <a:r>
                        <a:rPr kumimoji="0" lang="fr-CH" sz="1600" b="0" i="0" u="none" strike="noStrike" kern="1200" cap="none" spc="0" normalizeH="0" baseline="0" noProof="0" dirty="0">
                          <a:ln>
                            <a:noFill/>
                          </a:ln>
                          <a:solidFill>
                            <a:schemeClr val="accent1"/>
                          </a:solidFill>
                          <a:effectLst/>
                          <a:uLnTx/>
                          <a:uFillTx/>
                          <a:latin typeface="+mn-lt"/>
                          <a:ea typeface="+mn-ea"/>
                          <a:cs typeface="+mn-cs"/>
                        </a:rPr>
                        <a:t>Conseil sur place; y compris préparation et suivi ainsi que trajet aller-retour: </a:t>
                      </a:r>
                      <a:br>
                        <a:rPr kumimoji="0" lang="fr-CH" sz="1600" b="0" i="0" u="none" strike="noStrike" kern="1200" cap="none" spc="0" normalizeH="0" baseline="0" noProof="0" dirty="0">
                          <a:ln>
                            <a:noFill/>
                          </a:ln>
                          <a:solidFill>
                            <a:schemeClr val="accent1"/>
                          </a:solidFill>
                          <a:effectLst/>
                          <a:uLnTx/>
                          <a:uFillTx/>
                          <a:latin typeface="+mn-lt"/>
                          <a:ea typeface="+mn-ea"/>
                          <a:cs typeface="+mn-cs"/>
                        </a:rPr>
                      </a:br>
                      <a:r>
                        <a:rPr kumimoji="0" lang="fr-CH" sz="1600" b="0" i="0" u="none" strike="noStrike" kern="1200" cap="none" spc="0" normalizeH="0" baseline="0" noProof="0" dirty="0">
                          <a:ln>
                            <a:noFill/>
                          </a:ln>
                          <a:solidFill>
                            <a:schemeClr val="accent1"/>
                          </a:solidFill>
                          <a:effectLst/>
                          <a:uLnTx/>
                          <a:uFillTx/>
                          <a:latin typeface="+mn-lt"/>
                          <a:ea typeface="+mn-ea"/>
                          <a:cs typeface="+mn-cs"/>
                        </a:rPr>
                        <a:t>env. 2,5 h à 3 h</a:t>
                      </a:r>
                    </a:p>
                  </a:txBody>
                  <a:tcPr marL="0" marR="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52388" indent="0" algn="l">
                        <a:tabLst/>
                      </a:pPr>
                      <a:r>
                        <a:rPr kumimoji="0" lang="fr-CH" sz="1600" b="0" i="0" u="none" strike="noStrike" kern="1200" cap="none" spc="0" normalizeH="0" baseline="0" noProof="0" dirty="0">
                          <a:ln>
                            <a:noFill/>
                          </a:ln>
                          <a:solidFill>
                            <a:schemeClr val="accent1"/>
                          </a:solidFill>
                          <a:effectLst/>
                          <a:uLnTx/>
                          <a:uFillTx/>
                          <a:latin typeface="+mn-lt"/>
                          <a:ea typeface="+mn-ea"/>
                          <a:cs typeface="+mn-cs"/>
                        </a:rPr>
                        <a:t>Contact avec le client, examen des documents, préparation de la visite, relevé de l’objet, y compris étude de variantes, rapport de conseil, entretien de conseil, y compris préparation, réponse aux questions complémentaires: 12 h au total</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284989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600" b="0" u="none" strike="noStrike" kern="1200" cap="none" spc="0" normalizeH="0" baseline="0" noProof="0" dirty="0">
                          <a:ln>
                            <a:noFill/>
                          </a:ln>
                          <a:solidFill>
                            <a:schemeClr val="accent1"/>
                          </a:solidFill>
                          <a:effectLst/>
                          <a:uLnTx/>
                          <a:uFillTx/>
                        </a:rPr>
                        <a:t>Coûts d’un conseil</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52388" indent="0" algn="l">
                        <a:tabLst/>
                      </a:pPr>
                      <a:r>
                        <a:rPr kumimoji="0" lang="fr-CH" sz="1600" b="0" i="0" u="none" strike="noStrike" kern="1200" cap="none" spc="0" normalizeH="0" baseline="0" noProof="0" dirty="0">
                          <a:ln>
                            <a:noFill/>
                          </a:ln>
                          <a:solidFill>
                            <a:schemeClr val="accent1"/>
                          </a:solidFill>
                          <a:effectLst/>
                          <a:uLnTx/>
                          <a:uFillTx/>
                          <a:latin typeface="+mn-lt"/>
                          <a:ea typeface="+mn-ea"/>
                          <a:cs typeface="+mn-cs"/>
                        </a:rPr>
                        <a:t>Les coûts (CHF 450.–) sont entièrement pris en charge par </a:t>
                      </a:r>
                      <a:r>
                        <a:rPr kumimoji="0" lang="fr-CH" sz="1600" b="0" i="0" u="none" strike="noStrike" kern="1200" cap="none" spc="0" normalizeH="0" baseline="0" noProof="0" dirty="0" err="1">
                          <a:ln>
                            <a:noFill/>
                          </a:ln>
                          <a:solidFill>
                            <a:schemeClr val="accent1"/>
                          </a:solidFill>
                          <a:effectLst/>
                          <a:uLnTx/>
                          <a:uFillTx/>
                          <a:latin typeface="+mn-lt"/>
                          <a:ea typeface="+mn-ea"/>
                          <a:cs typeface="+mn-cs"/>
                        </a:rPr>
                        <a:t>SuisseEnergie</a:t>
                      </a:r>
                      <a:r>
                        <a:rPr kumimoji="0" lang="fr-CH" sz="1600" b="0" i="0" u="none" strike="noStrike" kern="1200" cap="none" spc="0" normalizeH="0" baseline="0" noProof="0" dirty="0">
                          <a:ln>
                            <a:noFill/>
                          </a:ln>
                          <a:solidFill>
                            <a:schemeClr val="accent1"/>
                          </a:solidFill>
                          <a:effectLst/>
                          <a:uLnTx/>
                          <a:uFillTx/>
                          <a:latin typeface="+mn-lt"/>
                          <a:ea typeface="+mn-ea"/>
                          <a:cs typeface="+mn-cs"/>
                        </a:rPr>
                        <a:t>. </a:t>
                      </a:r>
                    </a:p>
                  </a:txBody>
                  <a:tcPr marL="0" marR="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52388" marR="0" lvl="0" indent="0" algn="l" defTabSz="914400" rtl="0" eaLnBrk="1" fontAlgn="auto" latinLnBrk="0" hangingPunct="1">
                        <a:lnSpc>
                          <a:spcPct val="100000"/>
                        </a:lnSpc>
                        <a:spcBef>
                          <a:spcPts val="0"/>
                        </a:spcBef>
                        <a:spcAft>
                          <a:spcPts val="0"/>
                        </a:spcAft>
                        <a:buClrTx/>
                        <a:buSzTx/>
                        <a:buFontTx/>
                        <a:buNone/>
                        <a:tabLst/>
                        <a:defRPr/>
                      </a:pPr>
                      <a:r>
                        <a:rPr kumimoji="0" lang="fr-CH" sz="1600" b="0" i="0" u="none" strike="noStrike" kern="1200" cap="none" spc="0" normalizeH="0" baseline="0" noProof="0" dirty="0">
                          <a:ln>
                            <a:noFill/>
                          </a:ln>
                          <a:solidFill>
                            <a:schemeClr val="accent1"/>
                          </a:solidFill>
                          <a:effectLst/>
                          <a:uLnTx/>
                          <a:uFillTx/>
                          <a:latin typeface="+mn-lt"/>
                          <a:ea typeface="+mn-ea"/>
                          <a:cs typeface="+mn-cs"/>
                        </a:rPr>
                        <a:t>Les coûts (CHF 1800.–) sont entièrement pris en charge par </a:t>
                      </a:r>
                      <a:r>
                        <a:rPr kumimoji="0" lang="fr-CH" sz="1600" b="0" i="0" u="none" strike="noStrike" kern="1200" cap="none" spc="0" normalizeH="0" baseline="0" noProof="0" dirty="0" err="1">
                          <a:ln>
                            <a:noFill/>
                          </a:ln>
                          <a:solidFill>
                            <a:schemeClr val="accent1"/>
                          </a:solidFill>
                          <a:effectLst/>
                          <a:uLnTx/>
                          <a:uFillTx/>
                          <a:latin typeface="+mn-lt"/>
                          <a:ea typeface="+mn-ea"/>
                          <a:cs typeface="+mn-cs"/>
                        </a:rPr>
                        <a:t>SuisseEnergie</a:t>
                      </a:r>
                      <a:r>
                        <a:rPr kumimoji="0" lang="fr-CH" sz="1600" b="0" i="0" u="none" strike="noStrike" kern="1200" cap="none" spc="0" normalizeH="0" baseline="0" noProof="0" dirty="0">
                          <a:ln>
                            <a:noFill/>
                          </a:ln>
                          <a:solidFill>
                            <a:schemeClr val="accent1"/>
                          </a:solidFill>
                          <a:effectLst/>
                          <a:uLnTx/>
                          <a:uFillTx/>
                          <a:latin typeface="+mn-lt"/>
                          <a:ea typeface="+mn-ea"/>
                          <a:cs typeface="+mn-cs"/>
                        </a:rPr>
                        <a:t>. </a:t>
                      </a:r>
                      <a:endParaRPr lang="fr-CH" sz="1600" noProof="0" dirty="0">
                        <a:solidFill>
                          <a:schemeClr val="accent1"/>
                        </a:solidFil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75426566"/>
                  </a:ext>
                </a:extLst>
              </a:tr>
            </a:tbl>
          </a:graphicData>
        </a:graphic>
      </p:graphicFrame>
      <p:pic>
        <p:nvPicPr>
          <p:cNvPr id="8" name="Grafik 7">
            <a:extLst>
              <a:ext uri="{FF2B5EF4-FFF2-40B4-BE49-F238E27FC236}">
                <a16:creationId xmlns:a16="http://schemas.microsoft.com/office/drawing/2014/main" id="{55E85EAD-478D-4D93-EB46-997EC97A71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14462" y="1549400"/>
            <a:ext cx="952500" cy="952500"/>
          </a:xfrm>
          <a:prstGeom prst="rect">
            <a:avLst/>
          </a:prstGeom>
        </p:spPr>
      </p:pic>
      <p:pic>
        <p:nvPicPr>
          <p:cNvPr id="12" name="Grafik 11">
            <a:extLst>
              <a:ext uri="{FF2B5EF4-FFF2-40B4-BE49-F238E27FC236}">
                <a16:creationId xmlns:a16="http://schemas.microsoft.com/office/drawing/2014/main" id="{AA230B62-EDE2-97D3-8604-025EAB85F00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50792" y="1549400"/>
            <a:ext cx="952500" cy="952500"/>
          </a:xfrm>
          <a:prstGeom prst="rect">
            <a:avLst/>
          </a:prstGeom>
        </p:spPr>
      </p:pic>
    </p:spTree>
    <p:extLst>
      <p:ext uri="{BB962C8B-B14F-4D97-AF65-F5344CB8AC3E}">
        <p14:creationId xmlns:p14="http://schemas.microsoft.com/office/powerpoint/2010/main" val="15145303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CF6191-1F11-9902-1A0E-2253923A6050}"/>
              </a:ext>
            </a:extLst>
          </p:cNvPr>
          <p:cNvSpPr>
            <a:spLocks noGrp="1"/>
          </p:cNvSpPr>
          <p:nvPr>
            <p:ph type="title"/>
          </p:nvPr>
        </p:nvSpPr>
        <p:spPr/>
        <p:txBody>
          <a:bodyPr vert="horz" lIns="0" tIns="0" rIns="0" bIns="0" rtlCol="0" anchor="t">
            <a:noAutofit/>
          </a:bodyPr>
          <a:lstStyle/>
          <a:p>
            <a:r>
              <a:rPr lang="fr-CH" noProof="0" dirty="0"/>
              <a:t>Le conseil incitatif pour chaque type de bâtiment</a:t>
            </a:r>
          </a:p>
        </p:txBody>
      </p:sp>
      <p:sp>
        <p:nvSpPr>
          <p:cNvPr id="4" name="Datumsplatzhalter 3">
            <a:extLst>
              <a:ext uri="{FF2B5EF4-FFF2-40B4-BE49-F238E27FC236}">
                <a16:creationId xmlns:a16="http://schemas.microsoft.com/office/drawing/2014/main" id="{F0C453B7-FA88-65C6-79ED-46F556E368A2}"/>
              </a:ext>
            </a:extLst>
          </p:cNvPr>
          <p:cNvSpPr>
            <a:spLocks noGrp="1"/>
          </p:cNvSpPr>
          <p:nvPr>
            <p:ph type="dt" sz="half" idx="10"/>
          </p:nvPr>
        </p:nvSpPr>
        <p:spPr/>
        <p:txBody>
          <a:bodyPr/>
          <a:lstStyle/>
          <a:p>
            <a:fld id="{D3BB60ED-D416-494F-96F6-38FF13205A1C}" type="datetime1">
              <a:rPr lang="fr-CH" noProof="0" smtClean="0"/>
              <a:t>25.02.2026</a:t>
            </a:fld>
            <a:endParaRPr lang="fr-CH" noProof="0" dirty="0"/>
          </a:p>
        </p:txBody>
      </p:sp>
      <p:sp>
        <p:nvSpPr>
          <p:cNvPr id="5" name="Fußzeilenplatzhalter 4">
            <a:extLst>
              <a:ext uri="{FF2B5EF4-FFF2-40B4-BE49-F238E27FC236}">
                <a16:creationId xmlns:a16="http://schemas.microsoft.com/office/drawing/2014/main" id="{386DD3F1-CF10-C77C-E0FD-ABFBA8D6C3C2}"/>
              </a:ext>
            </a:extLst>
          </p:cNvPr>
          <p:cNvSpPr>
            <a:spLocks noGrp="1"/>
          </p:cNvSpPr>
          <p:nvPr>
            <p:ph type="ftr" sz="quarter" idx="11"/>
          </p:nvPr>
        </p:nvSpPr>
        <p:spPr/>
        <p:txBody>
          <a:bodyPr/>
          <a:lstStyle/>
          <a:p>
            <a:r>
              <a:rPr lang="fr-CH" noProof="0" dirty="0" err="1"/>
              <a:t>suisseenergie.ch</a:t>
            </a:r>
            <a:endParaRPr lang="fr-CH" noProof="0" dirty="0"/>
          </a:p>
        </p:txBody>
      </p:sp>
      <p:sp>
        <p:nvSpPr>
          <p:cNvPr id="6" name="Foliennummernplatzhalter 5">
            <a:extLst>
              <a:ext uri="{FF2B5EF4-FFF2-40B4-BE49-F238E27FC236}">
                <a16:creationId xmlns:a16="http://schemas.microsoft.com/office/drawing/2014/main" id="{472ECB66-0EB1-B17F-5010-8FEFB3FDBE6E}"/>
              </a:ext>
            </a:extLst>
          </p:cNvPr>
          <p:cNvSpPr>
            <a:spLocks noGrp="1"/>
          </p:cNvSpPr>
          <p:nvPr>
            <p:ph type="sldNum" sz="quarter" idx="12"/>
          </p:nvPr>
        </p:nvSpPr>
        <p:spPr/>
        <p:txBody>
          <a:bodyPr/>
          <a:lstStyle/>
          <a:p>
            <a:fld id="{442AD375-037F-43D0-B059-5172DA06796A}" type="slidenum">
              <a:rPr lang="fr-CH" noProof="0" smtClean="0"/>
              <a:pPr/>
              <a:t>13</a:t>
            </a:fld>
            <a:endParaRPr lang="fr-CH" noProof="0" dirty="0"/>
          </a:p>
        </p:txBody>
      </p:sp>
      <p:graphicFrame>
        <p:nvGraphicFramePr>
          <p:cNvPr id="3" name="Tabelle 8">
            <a:extLst>
              <a:ext uri="{FF2B5EF4-FFF2-40B4-BE49-F238E27FC236}">
                <a16:creationId xmlns:a16="http://schemas.microsoft.com/office/drawing/2014/main" id="{475C23C9-3185-D4DB-023A-13EDB3E153DB}"/>
              </a:ext>
            </a:extLst>
          </p:cNvPr>
          <p:cNvGraphicFramePr>
            <a:graphicFrameLocks noGrp="1"/>
          </p:cNvGraphicFramePr>
          <p:nvPr>
            <p:ph idx="1"/>
            <p:extLst>
              <p:ext uri="{D42A27DB-BD31-4B8C-83A1-F6EECF244321}">
                <p14:modId xmlns:p14="http://schemas.microsoft.com/office/powerpoint/2010/main" val="2358860451"/>
              </p:ext>
            </p:extLst>
          </p:nvPr>
        </p:nvGraphicFramePr>
        <p:xfrm>
          <a:off x="515937" y="2501900"/>
          <a:ext cx="11160127" cy="3291840"/>
        </p:xfrm>
        <a:graphic>
          <a:graphicData uri="http://schemas.openxmlformats.org/drawingml/2006/table">
            <a:tbl>
              <a:tblPr firstRow="1" bandRow="1">
                <a:tableStyleId>{5940675A-B579-460E-94D1-54222C63F5DA}</a:tableStyleId>
              </a:tblPr>
              <a:tblGrid>
                <a:gridCol w="2227263">
                  <a:extLst>
                    <a:ext uri="{9D8B030D-6E8A-4147-A177-3AD203B41FA5}">
                      <a16:colId xmlns:a16="http://schemas.microsoft.com/office/drawing/2014/main" val="3952201741"/>
                    </a:ext>
                  </a:extLst>
                </a:gridCol>
                <a:gridCol w="4263992">
                  <a:extLst>
                    <a:ext uri="{9D8B030D-6E8A-4147-A177-3AD203B41FA5}">
                      <a16:colId xmlns:a16="http://schemas.microsoft.com/office/drawing/2014/main" val="2703099886"/>
                    </a:ext>
                  </a:extLst>
                </a:gridCol>
                <a:gridCol w="4668872">
                  <a:extLst>
                    <a:ext uri="{9D8B030D-6E8A-4147-A177-3AD203B41FA5}">
                      <a16:colId xmlns:a16="http://schemas.microsoft.com/office/drawing/2014/main" val="3908950201"/>
                    </a:ext>
                  </a:extLst>
                </a:gridCol>
              </a:tblGrid>
              <a:tr h="370840">
                <a:tc>
                  <a:txBody>
                    <a:bodyPr/>
                    <a:lstStyle/>
                    <a:p>
                      <a:endParaRPr lang="fr-CH" sz="1600" b="0" noProof="0" dirty="0">
                        <a:solidFill>
                          <a:schemeClr val="accent1"/>
                        </a:solidFill>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47625" marR="0" lvl="0" indent="0" algn="l" defTabSz="914400" rtl="0" eaLnBrk="1" fontAlgn="auto" latinLnBrk="0" hangingPunct="1">
                        <a:lnSpc>
                          <a:spcPct val="100000"/>
                        </a:lnSpc>
                        <a:spcBef>
                          <a:spcPts val="0"/>
                        </a:spcBef>
                        <a:spcAft>
                          <a:spcPts val="0"/>
                        </a:spcAft>
                        <a:buClrTx/>
                        <a:buSzTx/>
                        <a:buFontTx/>
                        <a:buNone/>
                        <a:tabLst/>
                        <a:defRPr/>
                      </a:pPr>
                      <a:r>
                        <a:rPr lang="fr-CH" sz="1600" b="1" noProof="0" dirty="0">
                          <a:solidFill>
                            <a:schemeClr val="accent1"/>
                          </a:solidFill>
                        </a:rPr>
                        <a:t>Les maisons individuelles et les immeubles jusqu’à 6 unités d’habitation</a:t>
                      </a:r>
                    </a:p>
                  </a:txBody>
                  <a:tcPr marL="0" marR="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47625" marR="0" lvl="0" indent="0" algn="l" defTabSz="914400" rtl="0" eaLnBrk="1" fontAlgn="auto" latinLnBrk="0" hangingPunct="1">
                        <a:lnSpc>
                          <a:spcPct val="100000"/>
                        </a:lnSpc>
                        <a:spcBef>
                          <a:spcPts val="0"/>
                        </a:spcBef>
                        <a:spcAft>
                          <a:spcPts val="0"/>
                        </a:spcAft>
                        <a:buClrTx/>
                        <a:buSzTx/>
                        <a:buFontTx/>
                        <a:buNone/>
                        <a:tabLst/>
                        <a:defRPr/>
                      </a:pPr>
                      <a:r>
                        <a:rPr lang="fr-CH" sz="1600" b="1" kern="1200" noProof="0" dirty="0">
                          <a:solidFill>
                            <a:schemeClr val="accent1"/>
                          </a:solidFill>
                          <a:latin typeface="+mn-lt"/>
                          <a:ea typeface="+mn-ea"/>
                          <a:cs typeface="+mn-cs"/>
                        </a:rPr>
                        <a:t>Les immeubles d’habitation et </a:t>
                      </a:r>
                      <a:br>
                        <a:rPr lang="fr-CH" sz="1600" b="1" kern="1200" noProof="0" dirty="0">
                          <a:solidFill>
                            <a:schemeClr val="accent1"/>
                          </a:solidFill>
                          <a:latin typeface="+mn-lt"/>
                          <a:ea typeface="+mn-ea"/>
                          <a:cs typeface="+mn-cs"/>
                        </a:rPr>
                      </a:br>
                      <a:r>
                        <a:rPr lang="fr-CH" sz="1600" b="1" kern="1200" noProof="0" dirty="0">
                          <a:solidFill>
                            <a:schemeClr val="accent1"/>
                          </a:solidFill>
                          <a:latin typeface="+mn-lt"/>
                          <a:ea typeface="+mn-ea"/>
                          <a:cs typeface="+mn-cs"/>
                        </a:rPr>
                        <a:t>les propriétés par étages</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128389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600" noProof="0" dirty="0">
                          <a:solidFill>
                            <a:schemeClr val="accent1"/>
                          </a:solidFill>
                        </a:rPr>
                        <a:t>Groupe cible</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52388" indent="0" algn="l">
                        <a:tabLst/>
                      </a:pPr>
                      <a:r>
                        <a:rPr kumimoji="0" lang="fr-CH" sz="1600" b="0" u="none" strike="noStrike" kern="1200" cap="none" spc="0" normalizeH="0" baseline="0" noProof="0" dirty="0">
                          <a:ln>
                            <a:noFill/>
                          </a:ln>
                          <a:solidFill>
                            <a:schemeClr val="accent1"/>
                          </a:solidFill>
                          <a:effectLst/>
                          <a:uLnTx/>
                          <a:uFillTx/>
                        </a:rPr>
                        <a:t>Propriétaires immobiliers</a:t>
                      </a:r>
                      <a:endParaRPr lang="fr-CH" sz="1600" noProof="0" dirty="0">
                        <a:solidFill>
                          <a:schemeClr val="accent1"/>
                        </a:solidFill>
                      </a:endParaRPr>
                    </a:p>
                  </a:txBody>
                  <a:tcPr marL="0" marR="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230188" marR="0" indent="-177800" algn="l" defTabSz="914400" rtl="0" eaLnBrk="1" fontAlgn="auto" latinLnBrk="0" hangingPunct="1">
                        <a:lnSpc>
                          <a:spcPct val="100000"/>
                        </a:lnSpc>
                        <a:spcBef>
                          <a:spcPts val="0"/>
                        </a:spcBef>
                        <a:spcAft>
                          <a:spcPts val="0"/>
                        </a:spcAft>
                        <a:buClr>
                          <a:schemeClr val="accent3"/>
                        </a:buClr>
                        <a:buSzTx/>
                        <a:buFont typeface="Symbol" pitchFamily="2" charset="2"/>
                        <a:buChar char="-"/>
                        <a:tabLst/>
                        <a:defRPr/>
                      </a:pPr>
                      <a:r>
                        <a:rPr kumimoji="0" lang="fr-CH" sz="1600" b="0" i="0" u="none" strike="noStrike" kern="1200" cap="none" spc="0" normalizeH="0" baseline="0" noProof="0" dirty="0">
                          <a:ln>
                            <a:noFill/>
                          </a:ln>
                          <a:solidFill>
                            <a:schemeClr val="accent1"/>
                          </a:solidFill>
                          <a:effectLst/>
                          <a:uLnTx/>
                          <a:uFillTx/>
                          <a:latin typeface="+mn-lt"/>
                          <a:ea typeface="+mn-ea"/>
                          <a:cs typeface="+mn-cs"/>
                        </a:rPr>
                        <a:t>Administrations </a:t>
                      </a:r>
                    </a:p>
                    <a:p>
                      <a:pPr marL="230188" marR="0" indent="-177800" algn="l" defTabSz="914400" rtl="0" eaLnBrk="1" fontAlgn="auto" latinLnBrk="0" hangingPunct="1">
                        <a:lnSpc>
                          <a:spcPct val="100000"/>
                        </a:lnSpc>
                        <a:spcBef>
                          <a:spcPts val="0"/>
                        </a:spcBef>
                        <a:spcAft>
                          <a:spcPts val="0"/>
                        </a:spcAft>
                        <a:buClr>
                          <a:schemeClr val="accent3"/>
                        </a:buClr>
                        <a:buSzTx/>
                        <a:buFont typeface="Symbol" pitchFamily="2" charset="2"/>
                        <a:buChar char="-"/>
                        <a:tabLst/>
                        <a:defRPr/>
                      </a:pPr>
                      <a:r>
                        <a:rPr kumimoji="0" lang="fr-CH" sz="1600" b="0" i="0" u="none" strike="noStrike" kern="1200" cap="none" spc="0" normalizeH="0" baseline="0" noProof="0" dirty="0">
                          <a:ln>
                            <a:noFill/>
                          </a:ln>
                          <a:solidFill>
                            <a:schemeClr val="accent1"/>
                          </a:solidFill>
                          <a:effectLst/>
                          <a:uLnTx/>
                          <a:uFillTx/>
                          <a:latin typeface="+mn-lt"/>
                          <a:ea typeface="+mn-ea"/>
                          <a:cs typeface="+mn-cs"/>
                        </a:rPr>
                        <a:t>Communautés de propriétaires par étage</a:t>
                      </a:r>
                    </a:p>
                    <a:p>
                      <a:pPr marL="230188" marR="0" indent="-177800" algn="l" defTabSz="914400" rtl="0" eaLnBrk="1" fontAlgn="auto" latinLnBrk="0" hangingPunct="1">
                        <a:lnSpc>
                          <a:spcPct val="100000"/>
                        </a:lnSpc>
                        <a:spcBef>
                          <a:spcPts val="0"/>
                        </a:spcBef>
                        <a:spcAft>
                          <a:spcPts val="0"/>
                        </a:spcAft>
                        <a:buClr>
                          <a:schemeClr val="accent3"/>
                        </a:buClr>
                        <a:buSzTx/>
                        <a:buFont typeface="Symbol" pitchFamily="2" charset="2"/>
                        <a:buChar char="-"/>
                        <a:tabLst/>
                        <a:defRPr/>
                      </a:pPr>
                      <a:r>
                        <a:rPr kumimoji="0" lang="fr-CH" sz="1600" b="0" i="0" u="none" strike="noStrike" kern="1200" cap="none" spc="0" normalizeH="0" baseline="0" noProof="0" dirty="0">
                          <a:ln>
                            <a:noFill/>
                          </a:ln>
                          <a:solidFill>
                            <a:schemeClr val="accent1"/>
                          </a:solidFill>
                          <a:effectLst/>
                          <a:uLnTx/>
                          <a:uFillTx/>
                          <a:latin typeface="+mn-lt"/>
                          <a:ea typeface="+mn-ea"/>
                          <a:cs typeface="+mn-cs"/>
                        </a:rPr>
                        <a:t>Entreprises et administration</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48643618"/>
                  </a:ext>
                </a:extLst>
              </a:tr>
              <a:tr h="370840">
                <a:tc>
                  <a:txBody>
                    <a:bodyPr/>
                    <a:lstStyle/>
                    <a:p>
                      <a:r>
                        <a:rPr kumimoji="0" lang="fr-CH" sz="1600" b="0" u="none" strike="noStrike" kern="1200" cap="none" spc="0" normalizeH="0" baseline="0" noProof="0" dirty="0">
                          <a:ln>
                            <a:noFill/>
                          </a:ln>
                          <a:solidFill>
                            <a:schemeClr val="accent1"/>
                          </a:solidFill>
                          <a:effectLst/>
                          <a:uLnTx/>
                          <a:uFillTx/>
                        </a:rPr>
                        <a:t>Prestations du conseil</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52388" marR="0" lvl="0" indent="0" algn="l" defTabSz="914400" rtl="0" eaLnBrk="1" fontAlgn="auto" latinLnBrk="0" hangingPunct="1">
                        <a:lnSpc>
                          <a:spcPct val="100000"/>
                        </a:lnSpc>
                        <a:spcBef>
                          <a:spcPts val="0"/>
                        </a:spcBef>
                        <a:spcAft>
                          <a:spcPts val="0"/>
                        </a:spcAft>
                        <a:buClrTx/>
                        <a:buSzTx/>
                        <a:buFontTx/>
                        <a:buNone/>
                        <a:tabLst/>
                        <a:defRPr/>
                      </a:pPr>
                      <a:r>
                        <a:rPr kumimoji="0" lang="fr-CH" sz="1600" b="0" i="0" u="none" strike="noStrike" kern="1200" cap="none" spc="0" normalizeH="0" baseline="0" noProof="0" dirty="0">
                          <a:ln>
                            <a:noFill/>
                          </a:ln>
                          <a:solidFill>
                            <a:schemeClr val="accent1"/>
                          </a:solidFill>
                          <a:effectLst/>
                          <a:uLnTx/>
                          <a:uFillTx/>
                          <a:latin typeface="+mn-lt"/>
                          <a:ea typeface="+mn-ea"/>
                          <a:cs typeface="+mn-cs"/>
                        </a:rPr>
                        <a:t>Conseil sur place; y compris préparation et suivi ainsi que trajet aller-retour: </a:t>
                      </a:r>
                      <a:br>
                        <a:rPr kumimoji="0" lang="fr-CH" sz="1600" b="0" i="0" u="none" strike="noStrike" kern="1200" cap="none" spc="0" normalizeH="0" baseline="0" noProof="0" dirty="0">
                          <a:ln>
                            <a:noFill/>
                          </a:ln>
                          <a:solidFill>
                            <a:schemeClr val="accent1"/>
                          </a:solidFill>
                          <a:effectLst/>
                          <a:uLnTx/>
                          <a:uFillTx/>
                          <a:latin typeface="+mn-lt"/>
                          <a:ea typeface="+mn-ea"/>
                          <a:cs typeface="+mn-cs"/>
                        </a:rPr>
                      </a:br>
                      <a:r>
                        <a:rPr kumimoji="0" lang="fr-CH" sz="1600" b="0" i="0" u="none" strike="noStrike" kern="1200" cap="none" spc="0" normalizeH="0" baseline="0" noProof="0" dirty="0">
                          <a:ln>
                            <a:noFill/>
                          </a:ln>
                          <a:solidFill>
                            <a:schemeClr val="accent1"/>
                          </a:solidFill>
                          <a:effectLst/>
                          <a:uLnTx/>
                          <a:uFillTx/>
                          <a:latin typeface="+mn-lt"/>
                          <a:ea typeface="+mn-ea"/>
                          <a:cs typeface="+mn-cs"/>
                        </a:rPr>
                        <a:t>env. 2,5 h à 3 h</a:t>
                      </a:r>
                    </a:p>
                  </a:txBody>
                  <a:tcPr marL="0" marR="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52388" indent="0" algn="l">
                        <a:tabLst/>
                      </a:pPr>
                      <a:r>
                        <a:rPr kumimoji="0" lang="fr-CH" sz="1600" b="0" i="0" u="none" strike="noStrike" kern="1200" cap="none" spc="0" normalizeH="0" baseline="0" noProof="0" dirty="0">
                          <a:ln>
                            <a:noFill/>
                          </a:ln>
                          <a:solidFill>
                            <a:schemeClr val="accent1"/>
                          </a:solidFill>
                          <a:effectLst/>
                          <a:uLnTx/>
                          <a:uFillTx/>
                          <a:latin typeface="+mn-lt"/>
                          <a:ea typeface="+mn-ea"/>
                          <a:cs typeface="+mn-cs"/>
                        </a:rPr>
                        <a:t>Contact avec le client, examen des documents, préparation de la visite, relevé de l’objet, y compris étude de variantes, rapport de conseil, entretien de conseil, y compris préparation, réponse aux questions complémentaires: 12 h au total</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284989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600" b="0" u="none" strike="noStrike" kern="1200" cap="none" spc="0" normalizeH="0" baseline="0" noProof="0" dirty="0">
                          <a:ln>
                            <a:noFill/>
                          </a:ln>
                          <a:solidFill>
                            <a:schemeClr val="accent1"/>
                          </a:solidFill>
                          <a:effectLst/>
                          <a:uLnTx/>
                          <a:uFillTx/>
                        </a:rPr>
                        <a:t>Coûts d’un conseil</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52388" indent="0" algn="l">
                        <a:tabLst/>
                      </a:pPr>
                      <a:r>
                        <a:rPr kumimoji="0" lang="fr-CH" sz="1600" b="0" i="0" u="none" strike="noStrike" kern="1200" cap="none" spc="0" normalizeH="0" baseline="0" noProof="0" dirty="0">
                          <a:ln>
                            <a:noFill/>
                          </a:ln>
                          <a:solidFill>
                            <a:schemeClr val="accent1"/>
                          </a:solidFill>
                          <a:effectLst/>
                          <a:uLnTx/>
                          <a:uFillTx/>
                          <a:latin typeface="+mn-lt"/>
                          <a:ea typeface="+mn-ea"/>
                          <a:cs typeface="+mn-cs"/>
                        </a:rPr>
                        <a:t>Les coûts (CHF 450.–) sont entièrement pris en charge par </a:t>
                      </a:r>
                      <a:r>
                        <a:rPr kumimoji="0" lang="fr-CH" sz="1600" b="0" i="0" u="none" strike="noStrike" kern="1200" cap="none" spc="0" normalizeH="0" baseline="0" noProof="0" dirty="0" err="1">
                          <a:ln>
                            <a:noFill/>
                          </a:ln>
                          <a:solidFill>
                            <a:schemeClr val="accent1"/>
                          </a:solidFill>
                          <a:effectLst/>
                          <a:uLnTx/>
                          <a:uFillTx/>
                          <a:latin typeface="+mn-lt"/>
                          <a:ea typeface="+mn-ea"/>
                          <a:cs typeface="+mn-cs"/>
                        </a:rPr>
                        <a:t>SuisseEnergie</a:t>
                      </a:r>
                      <a:r>
                        <a:rPr kumimoji="0" lang="fr-CH" sz="1600" b="0" i="0" u="none" strike="noStrike" kern="1200" cap="none" spc="0" normalizeH="0" baseline="0" noProof="0" dirty="0">
                          <a:ln>
                            <a:noFill/>
                          </a:ln>
                          <a:solidFill>
                            <a:schemeClr val="accent1"/>
                          </a:solidFill>
                          <a:effectLst/>
                          <a:uLnTx/>
                          <a:uFillTx/>
                          <a:latin typeface="+mn-lt"/>
                          <a:ea typeface="+mn-ea"/>
                          <a:cs typeface="+mn-cs"/>
                        </a:rPr>
                        <a:t>. </a:t>
                      </a:r>
                    </a:p>
                  </a:txBody>
                  <a:tcPr marL="0" marR="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52388" marR="0" lvl="0" indent="0" algn="l" defTabSz="914400" rtl="0" eaLnBrk="1" fontAlgn="auto" latinLnBrk="0" hangingPunct="1">
                        <a:lnSpc>
                          <a:spcPct val="100000"/>
                        </a:lnSpc>
                        <a:spcBef>
                          <a:spcPts val="0"/>
                        </a:spcBef>
                        <a:spcAft>
                          <a:spcPts val="0"/>
                        </a:spcAft>
                        <a:buClrTx/>
                        <a:buSzTx/>
                        <a:buFontTx/>
                        <a:buNone/>
                        <a:tabLst/>
                        <a:defRPr/>
                      </a:pPr>
                      <a:r>
                        <a:rPr kumimoji="0" lang="fr-CH" sz="1600" b="0" i="0" u="none" strike="noStrike" kern="1200" cap="none" spc="0" normalizeH="0" baseline="0" noProof="0" dirty="0">
                          <a:ln>
                            <a:noFill/>
                          </a:ln>
                          <a:solidFill>
                            <a:schemeClr val="accent1"/>
                          </a:solidFill>
                          <a:effectLst/>
                          <a:uLnTx/>
                          <a:uFillTx/>
                          <a:latin typeface="+mn-lt"/>
                          <a:ea typeface="+mn-ea"/>
                          <a:cs typeface="+mn-cs"/>
                        </a:rPr>
                        <a:t>Les coûts (CHF 1800.–) sont entièrement pris en charge par </a:t>
                      </a:r>
                      <a:r>
                        <a:rPr kumimoji="0" lang="fr-CH" sz="1600" b="0" i="0" u="none" strike="noStrike" kern="1200" cap="none" spc="0" normalizeH="0" baseline="0" noProof="0" dirty="0" err="1">
                          <a:ln>
                            <a:noFill/>
                          </a:ln>
                          <a:solidFill>
                            <a:schemeClr val="accent1"/>
                          </a:solidFill>
                          <a:effectLst/>
                          <a:uLnTx/>
                          <a:uFillTx/>
                          <a:latin typeface="+mn-lt"/>
                          <a:ea typeface="+mn-ea"/>
                          <a:cs typeface="+mn-cs"/>
                        </a:rPr>
                        <a:t>SuisseEnergie</a:t>
                      </a:r>
                      <a:r>
                        <a:rPr kumimoji="0" lang="fr-CH" sz="1600" b="0" i="0" u="none" strike="noStrike" kern="1200" cap="none" spc="0" normalizeH="0" baseline="0" noProof="0" dirty="0">
                          <a:ln>
                            <a:noFill/>
                          </a:ln>
                          <a:solidFill>
                            <a:schemeClr val="accent1"/>
                          </a:solidFill>
                          <a:effectLst/>
                          <a:uLnTx/>
                          <a:uFillTx/>
                          <a:latin typeface="+mn-lt"/>
                          <a:ea typeface="+mn-ea"/>
                          <a:cs typeface="+mn-cs"/>
                        </a:rPr>
                        <a:t>. </a:t>
                      </a:r>
                      <a:endParaRPr lang="fr-CH" sz="1600" noProof="0" dirty="0">
                        <a:solidFill>
                          <a:schemeClr val="accent1"/>
                        </a:solidFil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75426566"/>
                  </a:ext>
                </a:extLst>
              </a:tr>
            </a:tbl>
          </a:graphicData>
        </a:graphic>
      </p:graphicFrame>
      <p:pic>
        <p:nvPicPr>
          <p:cNvPr id="8" name="Grafik 7">
            <a:extLst>
              <a:ext uri="{FF2B5EF4-FFF2-40B4-BE49-F238E27FC236}">
                <a16:creationId xmlns:a16="http://schemas.microsoft.com/office/drawing/2014/main" id="{55E85EAD-478D-4D93-EB46-997EC97A71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14462" y="1549400"/>
            <a:ext cx="952500" cy="952500"/>
          </a:xfrm>
          <a:prstGeom prst="rect">
            <a:avLst/>
          </a:prstGeom>
        </p:spPr>
      </p:pic>
      <p:pic>
        <p:nvPicPr>
          <p:cNvPr id="12" name="Grafik 11">
            <a:extLst>
              <a:ext uri="{FF2B5EF4-FFF2-40B4-BE49-F238E27FC236}">
                <a16:creationId xmlns:a16="http://schemas.microsoft.com/office/drawing/2014/main" id="{AA230B62-EDE2-97D3-8604-025EAB85F00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50792" y="1549400"/>
            <a:ext cx="952500" cy="952500"/>
          </a:xfrm>
          <a:prstGeom prst="rect">
            <a:avLst/>
          </a:prstGeom>
        </p:spPr>
      </p:pic>
      <p:sp>
        <p:nvSpPr>
          <p:cNvPr id="7" name="Oval 6">
            <a:extLst>
              <a:ext uri="{FF2B5EF4-FFF2-40B4-BE49-F238E27FC236}">
                <a16:creationId xmlns:a16="http://schemas.microsoft.com/office/drawing/2014/main" id="{01775D73-D840-5840-76AB-ED2569F9FC09}"/>
              </a:ext>
            </a:extLst>
          </p:cNvPr>
          <p:cNvSpPr/>
          <p:nvPr/>
        </p:nvSpPr>
        <p:spPr>
          <a:xfrm rot="933416">
            <a:off x="8458128" y="-4305"/>
            <a:ext cx="3318827" cy="338079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2400" noProof="0" dirty="0"/>
              <a:t>Trouvez la conseillère ou le conseiller le plus proche</a:t>
            </a:r>
          </a:p>
        </p:txBody>
      </p:sp>
    </p:spTree>
    <p:extLst>
      <p:ext uri="{BB962C8B-B14F-4D97-AF65-F5344CB8AC3E}">
        <p14:creationId xmlns:p14="http://schemas.microsoft.com/office/powerpoint/2010/main" val="357273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CF6191-1F11-9902-1A0E-2253923A6050}"/>
              </a:ext>
            </a:extLst>
          </p:cNvPr>
          <p:cNvSpPr>
            <a:spLocks noGrp="1"/>
          </p:cNvSpPr>
          <p:nvPr>
            <p:ph type="title"/>
          </p:nvPr>
        </p:nvSpPr>
        <p:spPr/>
        <p:txBody>
          <a:bodyPr vert="horz" lIns="0" tIns="0" rIns="0" bIns="0" rtlCol="0" anchor="t">
            <a:noAutofit/>
          </a:bodyPr>
          <a:lstStyle/>
          <a:p>
            <a:r>
              <a:rPr lang="fr-CH" noProof="0" dirty="0"/>
              <a:t>Déroulement d’un conseil incitatif</a:t>
            </a:r>
          </a:p>
        </p:txBody>
      </p:sp>
      <p:sp>
        <p:nvSpPr>
          <p:cNvPr id="4" name="Datumsplatzhalter 3">
            <a:extLst>
              <a:ext uri="{FF2B5EF4-FFF2-40B4-BE49-F238E27FC236}">
                <a16:creationId xmlns:a16="http://schemas.microsoft.com/office/drawing/2014/main" id="{F0C453B7-FA88-65C6-79ED-46F556E368A2}"/>
              </a:ext>
            </a:extLst>
          </p:cNvPr>
          <p:cNvSpPr>
            <a:spLocks noGrp="1"/>
          </p:cNvSpPr>
          <p:nvPr>
            <p:ph type="dt" sz="half" idx="10"/>
          </p:nvPr>
        </p:nvSpPr>
        <p:spPr/>
        <p:txBody>
          <a:bodyPr/>
          <a:lstStyle/>
          <a:p>
            <a:fld id="{B75323DB-37EA-F449-AA46-4E45CF9D564F}" type="datetime1">
              <a:rPr lang="fr-CH" noProof="0" smtClean="0"/>
              <a:t>25.02.2026</a:t>
            </a:fld>
            <a:endParaRPr lang="fr-CH" noProof="0" dirty="0"/>
          </a:p>
        </p:txBody>
      </p:sp>
      <p:sp>
        <p:nvSpPr>
          <p:cNvPr id="5" name="Fußzeilenplatzhalter 4">
            <a:extLst>
              <a:ext uri="{FF2B5EF4-FFF2-40B4-BE49-F238E27FC236}">
                <a16:creationId xmlns:a16="http://schemas.microsoft.com/office/drawing/2014/main" id="{386DD3F1-CF10-C77C-E0FD-ABFBA8D6C3C2}"/>
              </a:ext>
            </a:extLst>
          </p:cNvPr>
          <p:cNvSpPr>
            <a:spLocks noGrp="1"/>
          </p:cNvSpPr>
          <p:nvPr>
            <p:ph type="ftr" sz="quarter" idx="11"/>
          </p:nvPr>
        </p:nvSpPr>
        <p:spPr/>
        <p:txBody>
          <a:bodyPr/>
          <a:lstStyle/>
          <a:p>
            <a:r>
              <a:rPr lang="fr-CH" noProof="0" dirty="0" err="1"/>
              <a:t>suisseenergie.ch</a:t>
            </a:r>
            <a:endParaRPr lang="fr-CH" noProof="0" dirty="0"/>
          </a:p>
        </p:txBody>
      </p:sp>
      <p:sp>
        <p:nvSpPr>
          <p:cNvPr id="6" name="Foliennummernplatzhalter 5">
            <a:extLst>
              <a:ext uri="{FF2B5EF4-FFF2-40B4-BE49-F238E27FC236}">
                <a16:creationId xmlns:a16="http://schemas.microsoft.com/office/drawing/2014/main" id="{472ECB66-0EB1-B17F-5010-8FEFB3FDBE6E}"/>
              </a:ext>
            </a:extLst>
          </p:cNvPr>
          <p:cNvSpPr>
            <a:spLocks noGrp="1"/>
          </p:cNvSpPr>
          <p:nvPr>
            <p:ph type="sldNum" sz="quarter" idx="12"/>
          </p:nvPr>
        </p:nvSpPr>
        <p:spPr/>
        <p:txBody>
          <a:bodyPr/>
          <a:lstStyle/>
          <a:p>
            <a:fld id="{442AD375-037F-43D0-B059-5172DA06796A}" type="slidenum">
              <a:rPr lang="fr-CH" noProof="0" smtClean="0"/>
              <a:pPr/>
              <a:t>14</a:t>
            </a:fld>
            <a:endParaRPr lang="fr-CH" noProof="0" dirty="0"/>
          </a:p>
        </p:txBody>
      </p:sp>
      <p:grpSp>
        <p:nvGrpSpPr>
          <p:cNvPr id="23" name="Gruppieren 22">
            <a:extLst>
              <a:ext uri="{FF2B5EF4-FFF2-40B4-BE49-F238E27FC236}">
                <a16:creationId xmlns:a16="http://schemas.microsoft.com/office/drawing/2014/main" id="{FEA1224D-C89C-49A6-427C-BCA8A0B5C1B8}"/>
              </a:ext>
            </a:extLst>
          </p:cNvPr>
          <p:cNvGrpSpPr/>
          <p:nvPr/>
        </p:nvGrpSpPr>
        <p:grpSpPr>
          <a:xfrm>
            <a:off x="1540043" y="1769702"/>
            <a:ext cx="10136020" cy="3097713"/>
            <a:chOff x="1116531" y="1501540"/>
            <a:chExt cx="10559531" cy="3097713"/>
          </a:xfrm>
        </p:grpSpPr>
        <p:grpSp>
          <p:nvGrpSpPr>
            <p:cNvPr id="17" name="Gruppieren 16">
              <a:extLst>
                <a:ext uri="{FF2B5EF4-FFF2-40B4-BE49-F238E27FC236}">
                  <a16:creationId xmlns:a16="http://schemas.microsoft.com/office/drawing/2014/main" id="{7A3AEEF9-13CC-46C9-4E1F-59381583D17E}"/>
                </a:ext>
              </a:extLst>
            </p:cNvPr>
            <p:cNvGrpSpPr/>
            <p:nvPr/>
          </p:nvGrpSpPr>
          <p:grpSpPr>
            <a:xfrm>
              <a:off x="1116531" y="1501540"/>
              <a:ext cx="10559531" cy="721895"/>
              <a:chOff x="1722922" y="2059806"/>
              <a:chExt cx="8463536" cy="1049154"/>
            </a:xfrm>
            <a:solidFill>
              <a:schemeClr val="accent2">
                <a:lumMod val="40000"/>
                <a:lumOff val="60000"/>
              </a:schemeClr>
            </a:solidFill>
          </p:grpSpPr>
          <p:sp>
            <p:nvSpPr>
              <p:cNvPr id="10" name="Richtungspfeil 9">
                <a:extLst>
                  <a:ext uri="{FF2B5EF4-FFF2-40B4-BE49-F238E27FC236}">
                    <a16:creationId xmlns:a16="http://schemas.microsoft.com/office/drawing/2014/main" id="{CF2A341D-3DAC-CF81-9172-191E3D473DB6}"/>
                  </a:ext>
                </a:extLst>
              </p:cNvPr>
              <p:cNvSpPr/>
              <p:nvPr/>
            </p:nvSpPr>
            <p:spPr>
              <a:xfrm>
                <a:off x="1722922" y="2059806"/>
                <a:ext cx="2232750" cy="1049154"/>
              </a:xfrm>
              <a:prstGeom prst="homePlate">
                <a:avLst>
                  <a:gd name="adj" fmla="val 2339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b="1" noProof="0" dirty="0">
                    <a:solidFill>
                      <a:schemeClr val="tx1"/>
                    </a:solidFill>
                  </a:rPr>
                  <a:t>Préparation</a:t>
                </a:r>
                <a:endParaRPr lang="fr-CH" b="1" noProof="0" dirty="0">
                  <a:solidFill>
                    <a:schemeClr val="accent1"/>
                  </a:solidFill>
                </a:endParaRPr>
              </a:p>
            </p:txBody>
          </p:sp>
          <p:sp>
            <p:nvSpPr>
              <p:cNvPr id="11" name="Eingebuchteter Richtungspfeil 10">
                <a:extLst>
                  <a:ext uri="{FF2B5EF4-FFF2-40B4-BE49-F238E27FC236}">
                    <a16:creationId xmlns:a16="http://schemas.microsoft.com/office/drawing/2014/main" id="{92A4FFCE-DBF5-56B3-6C51-E6924DC58A1A}"/>
                  </a:ext>
                </a:extLst>
              </p:cNvPr>
              <p:cNvSpPr/>
              <p:nvPr/>
            </p:nvSpPr>
            <p:spPr>
              <a:xfrm>
                <a:off x="3857499" y="2059806"/>
                <a:ext cx="2146122" cy="1049154"/>
              </a:xfrm>
              <a:prstGeom prst="chevron">
                <a:avLst>
                  <a:gd name="adj" fmla="val 2339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b="1" noProof="0" dirty="0">
                    <a:solidFill>
                      <a:schemeClr val="tx1"/>
                    </a:solidFill>
                  </a:rPr>
                  <a:t>Accueil</a:t>
                </a:r>
              </a:p>
            </p:txBody>
          </p:sp>
          <p:sp>
            <p:nvSpPr>
              <p:cNvPr id="13" name="Eingebuchteter Richtungspfeil 12">
                <a:extLst>
                  <a:ext uri="{FF2B5EF4-FFF2-40B4-BE49-F238E27FC236}">
                    <a16:creationId xmlns:a16="http://schemas.microsoft.com/office/drawing/2014/main" id="{2632513B-61AF-4FD0-3E43-E55E0F3BA28A}"/>
                  </a:ext>
                </a:extLst>
              </p:cNvPr>
              <p:cNvSpPr/>
              <p:nvPr/>
            </p:nvSpPr>
            <p:spPr>
              <a:xfrm>
                <a:off x="5905448" y="2059806"/>
                <a:ext cx="2158968" cy="1049154"/>
              </a:xfrm>
              <a:prstGeom prst="chevron">
                <a:avLst>
                  <a:gd name="adj" fmla="val 2339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b="1" noProof="0" dirty="0">
                    <a:solidFill>
                      <a:schemeClr val="tx1"/>
                    </a:solidFill>
                  </a:rPr>
                  <a:t>Conseil</a:t>
                </a:r>
              </a:p>
            </p:txBody>
          </p:sp>
          <p:sp>
            <p:nvSpPr>
              <p:cNvPr id="15" name="Eingebuchteter Richtungspfeil 14">
                <a:extLst>
                  <a:ext uri="{FF2B5EF4-FFF2-40B4-BE49-F238E27FC236}">
                    <a16:creationId xmlns:a16="http://schemas.microsoft.com/office/drawing/2014/main" id="{6E366F50-121F-EF78-89C2-4F30F6B3DA39}"/>
                  </a:ext>
                </a:extLst>
              </p:cNvPr>
              <p:cNvSpPr/>
              <p:nvPr/>
            </p:nvSpPr>
            <p:spPr>
              <a:xfrm>
                <a:off x="7953397" y="2059806"/>
                <a:ext cx="2233061" cy="1049154"/>
              </a:xfrm>
              <a:prstGeom prst="chevron">
                <a:avLst>
                  <a:gd name="adj" fmla="val 2339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b="1" noProof="0" dirty="0">
                    <a:solidFill>
                      <a:schemeClr val="tx1"/>
                    </a:solidFill>
                  </a:rPr>
                  <a:t>Conclusion</a:t>
                </a:r>
              </a:p>
            </p:txBody>
          </p:sp>
        </p:grpSp>
        <p:sp>
          <p:nvSpPr>
            <p:cNvPr id="18" name="Textfeld 17">
              <a:extLst>
                <a:ext uri="{FF2B5EF4-FFF2-40B4-BE49-F238E27FC236}">
                  <a16:creationId xmlns:a16="http://schemas.microsoft.com/office/drawing/2014/main" id="{58682039-8525-054D-2BB2-68AAEEBAB787}"/>
                </a:ext>
              </a:extLst>
            </p:cNvPr>
            <p:cNvSpPr txBox="1"/>
            <p:nvPr/>
          </p:nvSpPr>
          <p:spPr>
            <a:xfrm>
              <a:off x="1174282" y="2444817"/>
              <a:ext cx="2473692" cy="2154436"/>
            </a:xfrm>
            <a:prstGeom prst="rect">
              <a:avLst/>
            </a:prstGeom>
            <a:noFill/>
          </p:spPr>
          <p:txBody>
            <a:bodyPr wrap="square" lIns="0" tIns="0" rIns="0" bIns="0" rtlCol="0">
              <a:spAutoFit/>
            </a:bodyPr>
            <a:lstStyle/>
            <a:p>
              <a:pPr marL="230188" indent="-230188" algn="l">
                <a:buClr>
                  <a:schemeClr val="accent3"/>
                </a:buClr>
                <a:buFont typeface="Symbol" pitchFamily="2" charset="2"/>
                <a:buChar char="-"/>
              </a:pPr>
              <a:r>
                <a:rPr lang="fr-CH" sz="1400" noProof="0" dirty="0">
                  <a:solidFill>
                    <a:schemeClr val="accent1"/>
                  </a:solidFill>
                </a:rPr>
                <a:t>Données générales sur le bien immobilier*</a:t>
              </a:r>
            </a:p>
            <a:p>
              <a:pPr marL="230188" indent="-230188" algn="l">
                <a:buClr>
                  <a:schemeClr val="accent3"/>
                </a:buClr>
                <a:buFont typeface="Symbol" pitchFamily="2" charset="2"/>
                <a:buChar char="-"/>
              </a:pPr>
              <a:r>
                <a:rPr lang="fr-CH" sz="1400" noProof="0" dirty="0">
                  <a:solidFill>
                    <a:schemeClr val="accent1"/>
                  </a:solidFill>
                </a:rPr>
                <a:t>Données de consommation (factures de mazout/gaz/ électricité des 3 dernières années...)</a:t>
              </a:r>
            </a:p>
            <a:p>
              <a:pPr marL="230188" indent="-230188" algn="l">
                <a:buClr>
                  <a:schemeClr val="accent3"/>
                </a:buClr>
                <a:buFont typeface="Symbol" pitchFamily="2" charset="2"/>
                <a:buChar char="-"/>
              </a:pPr>
              <a:r>
                <a:rPr lang="fr-CH" sz="1400" noProof="0" dirty="0">
                  <a:solidFill>
                    <a:schemeClr val="accent1"/>
                  </a:solidFill>
                </a:rPr>
                <a:t>Clarifications sur l’emplacement de l’objet par la ou le prestataire de conseil incitatif</a:t>
              </a:r>
            </a:p>
          </p:txBody>
        </p:sp>
        <p:sp>
          <p:nvSpPr>
            <p:cNvPr id="19" name="Textfeld 18">
              <a:extLst>
                <a:ext uri="{FF2B5EF4-FFF2-40B4-BE49-F238E27FC236}">
                  <a16:creationId xmlns:a16="http://schemas.microsoft.com/office/drawing/2014/main" id="{37CC4700-305A-753F-4474-22D05CC2FA1E}"/>
                </a:ext>
              </a:extLst>
            </p:cNvPr>
            <p:cNvSpPr txBox="1"/>
            <p:nvPr/>
          </p:nvSpPr>
          <p:spPr>
            <a:xfrm>
              <a:off x="3782730" y="2444817"/>
              <a:ext cx="2377599" cy="1292662"/>
            </a:xfrm>
            <a:prstGeom prst="rect">
              <a:avLst/>
            </a:prstGeom>
            <a:noFill/>
          </p:spPr>
          <p:txBody>
            <a:bodyPr wrap="square" lIns="0" tIns="0" rIns="0" bIns="0" rtlCol="0">
              <a:spAutoFit/>
            </a:bodyPr>
            <a:lstStyle/>
            <a:p>
              <a:pPr marL="230188" indent="-230188">
                <a:buClr>
                  <a:schemeClr val="accent3"/>
                </a:buClr>
                <a:buFont typeface="Symbol" pitchFamily="2" charset="2"/>
                <a:buChar char="-"/>
              </a:pPr>
              <a:r>
                <a:rPr lang="fr-CH" sz="1400" noProof="0" dirty="0">
                  <a:solidFill>
                    <a:schemeClr val="accent1"/>
                  </a:solidFill>
                </a:rPr>
                <a:t>Système de chauffage existant, consommation comprise</a:t>
              </a:r>
            </a:p>
            <a:p>
              <a:pPr marL="230188" indent="-230188">
                <a:buClr>
                  <a:schemeClr val="accent3"/>
                </a:buClr>
                <a:buFont typeface="Symbol" pitchFamily="2" charset="2"/>
                <a:buChar char="-"/>
              </a:pPr>
              <a:r>
                <a:rPr lang="fr-CH" sz="1400" noProof="0" dirty="0">
                  <a:solidFill>
                    <a:schemeClr val="accent1"/>
                  </a:solidFill>
                </a:rPr>
                <a:t>Évaluation globale du bâtiment (isolation thermique, fenêtres...) </a:t>
              </a:r>
            </a:p>
          </p:txBody>
        </p:sp>
        <p:sp>
          <p:nvSpPr>
            <p:cNvPr id="20" name="Textfeld 19">
              <a:extLst>
                <a:ext uri="{FF2B5EF4-FFF2-40B4-BE49-F238E27FC236}">
                  <a16:creationId xmlns:a16="http://schemas.microsoft.com/office/drawing/2014/main" id="{B27138C5-ADDF-05C7-D6CB-A6F6BE5DD270}"/>
                </a:ext>
              </a:extLst>
            </p:cNvPr>
            <p:cNvSpPr txBox="1"/>
            <p:nvPr/>
          </p:nvSpPr>
          <p:spPr>
            <a:xfrm>
              <a:off x="6333425" y="2444817"/>
              <a:ext cx="2473692" cy="1938992"/>
            </a:xfrm>
            <a:prstGeom prst="rect">
              <a:avLst/>
            </a:prstGeom>
            <a:noFill/>
          </p:spPr>
          <p:txBody>
            <a:bodyPr wrap="square" lIns="0" tIns="0" rIns="0" bIns="0" rtlCol="0">
              <a:spAutoFit/>
            </a:bodyPr>
            <a:lstStyle/>
            <a:p>
              <a:pPr marL="230188" indent="-230188">
                <a:buClr>
                  <a:schemeClr val="accent3"/>
                </a:buClr>
                <a:buFont typeface="Symbol" pitchFamily="2" charset="2"/>
                <a:buChar char="-"/>
              </a:pPr>
              <a:r>
                <a:rPr lang="fr-CH" sz="1400" noProof="0" dirty="0">
                  <a:solidFill>
                    <a:schemeClr val="accent1"/>
                  </a:solidFill>
                </a:rPr>
                <a:t>Mesures immédiates possibles</a:t>
              </a:r>
            </a:p>
            <a:p>
              <a:pPr marL="230188" indent="-230188">
                <a:buClr>
                  <a:schemeClr val="accent3"/>
                </a:buClr>
                <a:buFont typeface="Symbol" pitchFamily="2" charset="2"/>
                <a:buChar char="-"/>
              </a:pPr>
              <a:r>
                <a:rPr lang="fr-CH" sz="1400" noProof="0" dirty="0">
                  <a:solidFill>
                    <a:schemeClr val="accent1"/>
                  </a:solidFill>
                </a:rPr>
                <a:t>Possibilités de systèmes de chauffage renouvelables</a:t>
              </a:r>
            </a:p>
            <a:p>
              <a:pPr marL="230188" indent="-230188">
                <a:buClr>
                  <a:schemeClr val="accent3"/>
                </a:buClr>
                <a:buFont typeface="Symbol" pitchFamily="2" charset="2"/>
                <a:buChar char="-"/>
              </a:pPr>
              <a:r>
                <a:rPr lang="fr-CH" sz="1400" noProof="0" dirty="0">
                  <a:solidFill>
                    <a:schemeClr val="accent1"/>
                  </a:solidFill>
                </a:rPr>
                <a:t>Première estimation des coûts, en tenant compte des subventions </a:t>
              </a:r>
            </a:p>
            <a:p>
              <a:pPr marL="230188" indent="-230188">
                <a:buClr>
                  <a:schemeClr val="accent3"/>
                </a:buClr>
                <a:buFont typeface="Symbol" pitchFamily="2" charset="2"/>
                <a:buChar char="-"/>
              </a:pPr>
              <a:r>
                <a:rPr lang="fr-CH" sz="1400" noProof="0" dirty="0">
                  <a:solidFill>
                    <a:schemeClr val="accent1"/>
                  </a:solidFill>
                </a:rPr>
                <a:t>Recommandation</a:t>
              </a:r>
            </a:p>
          </p:txBody>
        </p:sp>
        <p:sp>
          <p:nvSpPr>
            <p:cNvPr id="21" name="Textfeld 20">
              <a:extLst>
                <a:ext uri="{FF2B5EF4-FFF2-40B4-BE49-F238E27FC236}">
                  <a16:creationId xmlns:a16="http://schemas.microsoft.com/office/drawing/2014/main" id="{86FEFB43-2507-BA15-174A-8ADDC3007D00}"/>
                </a:ext>
              </a:extLst>
            </p:cNvPr>
            <p:cNvSpPr txBox="1"/>
            <p:nvPr/>
          </p:nvSpPr>
          <p:spPr>
            <a:xfrm>
              <a:off x="8884120" y="2444817"/>
              <a:ext cx="2473692" cy="1077218"/>
            </a:xfrm>
            <a:prstGeom prst="rect">
              <a:avLst/>
            </a:prstGeom>
            <a:noFill/>
          </p:spPr>
          <p:txBody>
            <a:bodyPr wrap="square" lIns="0" tIns="0" rIns="0" bIns="0" rtlCol="0">
              <a:spAutoFit/>
            </a:bodyPr>
            <a:lstStyle>
              <a:defPPr>
                <a:defRPr lang="de-DE"/>
              </a:defPPr>
              <a:lvl1pPr marL="230188" indent="-230188">
                <a:buClr>
                  <a:schemeClr val="accent3"/>
                </a:buClr>
                <a:buFont typeface="Symbol" pitchFamily="2" charset="2"/>
                <a:buChar char="-"/>
                <a:defRPr sz="1400">
                  <a:solidFill>
                    <a:schemeClr val="accent1"/>
                  </a:solidFill>
                </a:defRPr>
              </a:lvl1pPr>
            </a:lstStyle>
            <a:p>
              <a:r>
                <a:rPr lang="fr-CH" noProof="0" dirty="0"/>
                <a:t>Signature du rapport de conseil </a:t>
              </a:r>
            </a:p>
            <a:p>
              <a:r>
                <a:rPr lang="fr-CH" noProof="0" dirty="0"/>
                <a:t>Le rapport de conseil peut être utilisé pour obtenir des offres.</a:t>
              </a:r>
            </a:p>
          </p:txBody>
        </p:sp>
      </p:grpSp>
      <p:pic>
        <p:nvPicPr>
          <p:cNvPr id="22" name="Grafik 21">
            <a:extLst>
              <a:ext uri="{FF2B5EF4-FFF2-40B4-BE49-F238E27FC236}">
                <a16:creationId xmlns:a16="http://schemas.microsoft.com/office/drawing/2014/main" id="{ADC0BDF9-EF00-D344-623A-9E2E42284F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2979" y="1654399"/>
            <a:ext cx="952500" cy="952500"/>
          </a:xfrm>
          <a:prstGeom prst="rect">
            <a:avLst/>
          </a:prstGeom>
        </p:spPr>
      </p:pic>
      <p:sp>
        <p:nvSpPr>
          <p:cNvPr id="24" name="Eckige Klammer links 23">
            <a:extLst>
              <a:ext uri="{FF2B5EF4-FFF2-40B4-BE49-F238E27FC236}">
                <a16:creationId xmlns:a16="http://schemas.microsoft.com/office/drawing/2014/main" id="{2AD1E67C-FC06-F61E-04FC-BC08BEE6B28E}"/>
              </a:ext>
            </a:extLst>
          </p:cNvPr>
          <p:cNvSpPr/>
          <p:nvPr/>
        </p:nvSpPr>
        <p:spPr>
          <a:xfrm rot="16200000">
            <a:off x="6551088" y="-245546"/>
            <a:ext cx="127779" cy="10294193"/>
          </a:xfrm>
          <a:prstGeom prst="leftBracket">
            <a:avLst/>
          </a:prstGeom>
          <a:ln w="285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noProof="0" dirty="0"/>
          </a:p>
        </p:txBody>
      </p:sp>
      <p:sp>
        <p:nvSpPr>
          <p:cNvPr id="26" name="Textfeld 25">
            <a:extLst>
              <a:ext uri="{FF2B5EF4-FFF2-40B4-BE49-F238E27FC236}">
                <a16:creationId xmlns:a16="http://schemas.microsoft.com/office/drawing/2014/main" id="{9E682C39-F29C-0117-33D5-DEF008721E17}"/>
              </a:ext>
            </a:extLst>
          </p:cNvPr>
          <p:cNvSpPr txBox="1"/>
          <p:nvPr/>
        </p:nvSpPr>
        <p:spPr>
          <a:xfrm>
            <a:off x="1595479" y="5047056"/>
            <a:ext cx="2374480" cy="830997"/>
          </a:xfrm>
          <a:prstGeom prst="rect">
            <a:avLst/>
          </a:prstGeom>
          <a:noFill/>
        </p:spPr>
        <p:txBody>
          <a:bodyPr wrap="square">
            <a:spAutoFit/>
          </a:bodyPr>
          <a:lstStyle>
            <a:defPPr>
              <a:defRPr lang="de-DE"/>
            </a:defPPr>
            <a:lvl1pPr marL="182563" indent="-182563">
              <a:defRPr sz="1200">
                <a:solidFill>
                  <a:schemeClr val="accent1"/>
                </a:solidFill>
              </a:defRPr>
            </a:lvl1pPr>
          </a:lstStyle>
          <a:p>
            <a:r>
              <a:rPr lang="fr-CH" noProof="0" dirty="0"/>
              <a:t>* 	Ces données sont obtenues auprès de la propriétaire ou du propriétaire du bien immobilier.</a:t>
            </a:r>
          </a:p>
        </p:txBody>
      </p:sp>
      <p:sp>
        <p:nvSpPr>
          <p:cNvPr id="27" name="Textfeld 26">
            <a:extLst>
              <a:ext uri="{FF2B5EF4-FFF2-40B4-BE49-F238E27FC236}">
                <a16:creationId xmlns:a16="http://schemas.microsoft.com/office/drawing/2014/main" id="{88CEE5EC-997C-DA28-C14A-3842F2A17278}"/>
              </a:ext>
            </a:extLst>
          </p:cNvPr>
          <p:cNvSpPr txBox="1"/>
          <p:nvPr/>
        </p:nvSpPr>
        <p:spPr>
          <a:xfrm>
            <a:off x="5087888" y="5001874"/>
            <a:ext cx="3054178" cy="307777"/>
          </a:xfrm>
          <a:prstGeom prst="rect">
            <a:avLst/>
          </a:prstGeom>
          <a:noFill/>
        </p:spPr>
        <p:txBody>
          <a:bodyPr wrap="square">
            <a:spAutoFit/>
          </a:bodyPr>
          <a:lstStyle>
            <a:defPPr>
              <a:defRPr lang="de-DE"/>
            </a:defPPr>
            <a:lvl1pPr algn="ctr">
              <a:defRPr sz="1400">
                <a:solidFill>
                  <a:schemeClr val="accent1"/>
                </a:solidFill>
              </a:defRPr>
            </a:lvl1pPr>
          </a:lstStyle>
          <a:p>
            <a:r>
              <a:rPr lang="fr-CH" noProof="0" dirty="0"/>
              <a:t>Chez vous: 1 à 1,5 h</a:t>
            </a:r>
          </a:p>
        </p:txBody>
      </p:sp>
    </p:spTree>
    <p:extLst>
      <p:ext uri="{BB962C8B-B14F-4D97-AF65-F5344CB8AC3E}">
        <p14:creationId xmlns:p14="http://schemas.microsoft.com/office/powerpoint/2010/main" val="27322242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CF6191-1F11-9902-1A0E-2253923A6050}"/>
              </a:ext>
            </a:extLst>
          </p:cNvPr>
          <p:cNvSpPr>
            <a:spLocks noGrp="1"/>
          </p:cNvSpPr>
          <p:nvPr>
            <p:ph type="title"/>
          </p:nvPr>
        </p:nvSpPr>
        <p:spPr/>
        <p:txBody>
          <a:bodyPr vert="horz" lIns="0" tIns="0" rIns="0" bIns="0" rtlCol="0" anchor="t">
            <a:noAutofit/>
          </a:bodyPr>
          <a:lstStyle/>
          <a:p>
            <a:r>
              <a:rPr lang="fr-CH" noProof="0" dirty="0"/>
              <a:t>Résultats</a:t>
            </a:r>
          </a:p>
        </p:txBody>
      </p:sp>
      <p:sp>
        <p:nvSpPr>
          <p:cNvPr id="4" name="Datumsplatzhalter 3">
            <a:extLst>
              <a:ext uri="{FF2B5EF4-FFF2-40B4-BE49-F238E27FC236}">
                <a16:creationId xmlns:a16="http://schemas.microsoft.com/office/drawing/2014/main" id="{F0C453B7-FA88-65C6-79ED-46F556E368A2}"/>
              </a:ext>
            </a:extLst>
          </p:cNvPr>
          <p:cNvSpPr>
            <a:spLocks noGrp="1"/>
          </p:cNvSpPr>
          <p:nvPr>
            <p:ph type="dt" sz="half" idx="10"/>
          </p:nvPr>
        </p:nvSpPr>
        <p:spPr/>
        <p:txBody>
          <a:bodyPr/>
          <a:lstStyle/>
          <a:p>
            <a:fld id="{92F6C28E-362B-7D4A-9311-D0B8BBE5064D}" type="datetime1">
              <a:rPr lang="fr-CH" noProof="0" smtClean="0"/>
              <a:t>25.02.2026</a:t>
            </a:fld>
            <a:endParaRPr lang="fr-CH" noProof="0" dirty="0"/>
          </a:p>
        </p:txBody>
      </p:sp>
      <p:sp>
        <p:nvSpPr>
          <p:cNvPr id="5" name="Fußzeilenplatzhalter 4">
            <a:extLst>
              <a:ext uri="{FF2B5EF4-FFF2-40B4-BE49-F238E27FC236}">
                <a16:creationId xmlns:a16="http://schemas.microsoft.com/office/drawing/2014/main" id="{386DD3F1-CF10-C77C-E0FD-ABFBA8D6C3C2}"/>
              </a:ext>
            </a:extLst>
          </p:cNvPr>
          <p:cNvSpPr>
            <a:spLocks noGrp="1"/>
          </p:cNvSpPr>
          <p:nvPr>
            <p:ph type="ftr" sz="quarter" idx="11"/>
          </p:nvPr>
        </p:nvSpPr>
        <p:spPr/>
        <p:txBody>
          <a:bodyPr/>
          <a:lstStyle/>
          <a:p>
            <a:r>
              <a:rPr lang="fr-CH" noProof="0" dirty="0" err="1"/>
              <a:t>suisseenergie.ch</a:t>
            </a:r>
            <a:endParaRPr lang="fr-CH" noProof="0" dirty="0"/>
          </a:p>
        </p:txBody>
      </p:sp>
      <p:sp>
        <p:nvSpPr>
          <p:cNvPr id="6" name="Foliennummernplatzhalter 5">
            <a:extLst>
              <a:ext uri="{FF2B5EF4-FFF2-40B4-BE49-F238E27FC236}">
                <a16:creationId xmlns:a16="http://schemas.microsoft.com/office/drawing/2014/main" id="{472ECB66-0EB1-B17F-5010-8FEFB3FDBE6E}"/>
              </a:ext>
            </a:extLst>
          </p:cNvPr>
          <p:cNvSpPr>
            <a:spLocks noGrp="1"/>
          </p:cNvSpPr>
          <p:nvPr>
            <p:ph type="sldNum" sz="quarter" idx="12"/>
          </p:nvPr>
        </p:nvSpPr>
        <p:spPr/>
        <p:txBody>
          <a:bodyPr/>
          <a:lstStyle/>
          <a:p>
            <a:fld id="{442AD375-037F-43D0-B059-5172DA06796A}" type="slidenum">
              <a:rPr lang="fr-CH" noProof="0" smtClean="0"/>
              <a:pPr/>
              <a:t>15</a:t>
            </a:fld>
            <a:endParaRPr lang="fr-CH" noProof="0" dirty="0"/>
          </a:p>
        </p:txBody>
      </p:sp>
      <p:grpSp>
        <p:nvGrpSpPr>
          <p:cNvPr id="23" name="Gruppieren 22">
            <a:extLst>
              <a:ext uri="{FF2B5EF4-FFF2-40B4-BE49-F238E27FC236}">
                <a16:creationId xmlns:a16="http://schemas.microsoft.com/office/drawing/2014/main" id="{FEA1224D-C89C-49A6-427C-BCA8A0B5C1B8}"/>
              </a:ext>
            </a:extLst>
          </p:cNvPr>
          <p:cNvGrpSpPr/>
          <p:nvPr/>
        </p:nvGrpSpPr>
        <p:grpSpPr>
          <a:xfrm>
            <a:off x="1540043" y="1769702"/>
            <a:ext cx="10136020" cy="3744044"/>
            <a:chOff x="1116531" y="1501540"/>
            <a:chExt cx="10559531" cy="3744044"/>
          </a:xfrm>
        </p:grpSpPr>
        <p:grpSp>
          <p:nvGrpSpPr>
            <p:cNvPr id="17" name="Gruppieren 16">
              <a:extLst>
                <a:ext uri="{FF2B5EF4-FFF2-40B4-BE49-F238E27FC236}">
                  <a16:creationId xmlns:a16="http://schemas.microsoft.com/office/drawing/2014/main" id="{7A3AEEF9-13CC-46C9-4E1F-59381583D17E}"/>
                </a:ext>
              </a:extLst>
            </p:cNvPr>
            <p:cNvGrpSpPr/>
            <p:nvPr/>
          </p:nvGrpSpPr>
          <p:grpSpPr>
            <a:xfrm>
              <a:off x="1116531" y="1501540"/>
              <a:ext cx="10559531" cy="721895"/>
              <a:chOff x="1722922" y="2059806"/>
              <a:chExt cx="8463536" cy="1049154"/>
            </a:xfrm>
            <a:solidFill>
              <a:schemeClr val="accent2">
                <a:lumMod val="40000"/>
                <a:lumOff val="60000"/>
              </a:schemeClr>
            </a:solidFill>
          </p:grpSpPr>
          <p:sp>
            <p:nvSpPr>
              <p:cNvPr id="10" name="Richtungspfeil 9">
                <a:extLst>
                  <a:ext uri="{FF2B5EF4-FFF2-40B4-BE49-F238E27FC236}">
                    <a16:creationId xmlns:a16="http://schemas.microsoft.com/office/drawing/2014/main" id="{CF2A341D-3DAC-CF81-9172-191E3D473DB6}"/>
                  </a:ext>
                </a:extLst>
              </p:cNvPr>
              <p:cNvSpPr/>
              <p:nvPr/>
            </p:nvSpPr>
            <p:spPr>
              <a:xfrm>
                <a:off x="1722922" y="2059806"/>
                <a:ext cx="2232750" cy="1049154"/>
              </a:xfrm>
              <a:prstGeom prst="homePlate">
                <a:avLst>
                  <a:gd name="adj" fmla="val 2339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b="1" noProof="0" dirty="0">
                    <a:solidFill>
                      <a:schemeClr val="tx1"/>
                    </a:solidFill>
                  </a:rPr>
                  <a:t>Préparation</a:t>
                </a:r>
                <a:endParaRPr lang="fr-CH" b="1" noProof="0" dirty="0">
                  <a:solidFill>
                    <a:schemeClr val="accent1"/>
                  </a:solidFill>
                </a:endParaRPr>
              </a:p>
            </p:txBody>
          </p:sp>
          <p:sp>
            <p:nvSpPr>
              <p:cNvPr id="11" name="Eingebuchteter Richtungspfeil 10">
                <a:extLst>
                  <a:ext uri="{FF2B5EF4-FFF2-40B4-BE49-F238E27FC236}">
                    <a16:creationId xmlns:a16="http://schemas.microsoft.com/office/drawing/2014/main" id="{92A4FFCE-DBF5-56B3-6C51-E6924DC58A1A}"/>
                  </a:ext>
                </a:extLst>
              </p:cNvPr>
              <p:cNvSpPr/>
              <p:nvPr/>
            </p:nvSpPr>
            <p:spPr>
              <a:xfrm>
                <a:off x="3857499" y="2059806"/>
                <a:ext cx="2146122" cy="1049154"/>
              </a:xfrm>
              <a:prstGeom prst="chevron">
                <a:avLst>
                  <a:gd name="adj" fmla="val 2339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b="1" noProof="0" dirty="0">
                    <a:solidFill>
                      <a:schemeClr val="tx1"/>
                    </a:solidFill>
                  </a:rPr>
                  <a:t>Accueil</a:t>
                </a:r>
              </a:p>
            </p:txBody>
          </p:sp>
          <p:sp>
            <p:nvSpPr>
              <p:cNvPr id="13" name="Eingebuchteter Richtungspfeil 12">
                <a:extLst>
                  <a:ext uri="{FF2B5EF4-FFF2-40B4-BE49-F238E27FC236}">
                    <a16:creationId xmlns:a16="http://schemas.microsoft.com/office/drawing/2014/main" id="{2632513B-61AF-4FD0-3E43-E55E0F3BA28A}"/>
                  </a:ext>
                </a:extLst>
              </p:cNvPr>
              <p:cNvSpPr/>
              <p:nvPr/>
            </p:nvSpPr>
            <p:spPr>
              <a:xfrm>
                <a:off x="5905448" y="2059806"/>
                <a:ext cx="2158968" cy="1049154"/>
              </a:xfrm>
              <a:prstGeom prst="chevron">
                <a:avLst>
                  <a:gd name="adj" fmla="val 2339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b="1" noProof="0" dirty="0">
                    <a:solidFill>
                      <a:schemeClr val="tx1"/>
                    </a:solidFill>
                  </a:rPr>
                  <a:t>Conseil</a:t>
                </a:r>
              </a:p>
            </p:txBody>
          </p:sp>
          <p:sp>
            <p:nvSpPr>
              <p:cNvPr id="15" name="Eingebuchteter Richtungspfeil 14">
                <a:extLst>
                  <a:ext uri="{FF2B5EF4-FFF2-40B4-BE49-F238E27FC236}">
                    <a16:creationId xmlns:a16="http://schemas.microsoft.com/office/drawing/2014/main" id="{6E366F50-121F-EF78-89C2-4F30F6B3DA39}"/>
                  </a:ext>
                </a:extLst>
              </p:cNvPr>
              <p:cNvSpPr/>
              <p:nvPr/>
            </p:nvSpPr>
            <p:spPr>
              <a:xfrm>
                <a:off x="7953397" y="2059806"/>
                <a:ext cx="2233061" cy="1049154"/>
              </a:xfrm>
              <a:prstGeom prst="chevron">
                <a:avLst>
                  <a:gd name="adj" fmla="val 2339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b="1" noProof="0" dirty="0">
                    <a:solidFill>
                      <a:schemeClr val="tx1"/>
                    </a:solidFill>
                  </a:rPr>
                  <a:t>Conclusion</a:t>
                </a:r>
              </a:p>
            </p:txBody>
          </p:sp>
        </p:grpSp>
        <p:sp>
          <p:nvSpPr>
            <p:cNvPr id="18" name="Textfeld 17">
              <a:extLst>
                <a:ext uri="{FF2B5EF4-FFF2-40B4-BE49-F238E27FC236}">
                  <a16:creationId xmlns:a16="http://schemas.microsoft.com/office/drawing/2014/main" id="{58682039-8525-054D-2BB2-68AAEEBAB787}"/>
                </a:ext>
              </a:extLst>
            </p:cNvPr>
            <p:cNvSpPr txBox="1"/>
            <p:nvPr/>
          </p:nvSpPr>
          <p:spPr>
            <a:xfrm>
              <a:off x="1174282" y="2444817"/>
              <a:ext cx="2473692" cy="2585323"/>
            </a:xfrm>
            <a:prstGeom prst="rect">
              <a:avLst/>
            </a:prstGeom>
            <a:noFill/>
          </p:spPr>
          <p:txBody>
            <a:bodyPr wrap="square" lIns="0" tIns="0" rIns="0" bIns="0" rtlCol="0">
              <a:spAutoFit/>
            </a:bodyPr>
            <a:lstStyle/>
            <a:p>
              <a:pPr marL="230188" indent="-230188" algn="l">
                <a:buClr>
                  <a:schemeClr val="accent3"/>
                </a:buClr>
                <a:buFont typeface="Symbol" pitchFamily="2" charset="2"/>
                <a:buChar char="-"/>
              </a:pPr>
              <a:r>
                <a:rPr lang="fr-CH" sz="1400" noProof="0" dirty="0">
                  <a:solidFill>
                    <a:schemeClr val="accent1"/>
                  </a:solidFill>
                </a:rPr>
                <a:t>Données générales sur le bien immobilier, y compris assainissements énergétiques effectués</a:t>
              </a:r>
            </a:p>
            <a:p>
              <a:pPr marL="230188" indent="-230188" algn="l">
                <a:buClr>
                  <a:schemeClr val="accent3"/>
                </a:buClr>
                <a:buFont typeface="Symbol" pitchFamily="2" charset="2"/>
                <a:buChar char="-"/>
              </a:pPr>
              <a:r>
                <a:rPr lang="fr-CH" sz="1400" noProof="0" dirty="0">
                  <a:solidFill>
                    <a:schemeClr val="accent1"/>
                  </a:solidFill>
                </a:rPr>
                <a:t>Données de consommation (factures de mazout/gaz/électricité des 3 dernières années...)</a:t>
              </a:r>
            </a:p>
            <a:p>
              <a:pPr marL="230188" indent="-230188" algn="l">
                <a:buClr>
                  <a:schemeClr val="accent3"/>
                </a:buClr>
                <a:buFont typeface="Symbol" pitchFamily="2" charset="2"/>
                <a:buChar char="-"/>
              </a:pPr>
              <a:r>
                <a:rPr lang="fr-CH" sz="1400" noProof="0" dirty="0">
                  <a:solidFill>
                    <a:schemeClr val="accent1"/>
                  </a:solidFill>
                </a:rPr>
                <a:t>Clarifications sur l’emplacement de l’objet par la ou le prestataire de conseil incitatif</a:t>
              </a:r>
            </a:p>
          </p:txBody>
        </p:sp>
        <p:sp>
          <p:nvSpPr>
            <p:cNvPr id="19" name="Textfeld 18">
              <a:extLst>
                <a:ext uri="{FF2B5EF4-FFF2-40B4-BE49-F238E27FC236}">
                  <a16:creationId xmlns:a16="http://schemas.microsoft.com/office/drawing/2014/main" id="{37CC4700-305A-753F-4474-22D05CC2FA1E}"/>
                </a:ext>
              </a:extLst>
            </p:cNvPr>
            <p:cNvSpPr txBox="1"/>
            <p:nvPr/>
          </p:nvSpPr>
          <p:spPr>
            <a:xfrm>
              <a:off x="3782730" y="2444817"/>
              <a:ext cx="2473692" cy="2800767"/>
            </a:xfrm>
            <a:prstGeom prst="rect">
              <a:avLst/>
            </a:prstGeom>
            <a:noFill/>
          </p:spPr>
          <p:txBody>
            <a:bodyPr wrap="square" lIns="0" tIns="0" rIns="0" bIns="0" rtlCol="0">
              <a:spAutoFit/>
            </a:bodyPr>
            <a:lstStyle/>
            <a:p>
              <a:pPr marL="230188" indent="-230188">
                <a:buClr>
                  <a:schemeClr val="accent3"/>
                </a:buClr>
                <a:buFont typeface="Symbol" pitchFamily="2" charset="2"/>
                <a:buChar char="-"/>
              </a:pPr>
              <a:r>
                <a:rPr lang="fr-CH" sz="1400" noProof="0" dirty="0">
                  <a:solidFill>
                    <a:schemeClr val="accent1"/>
                  </a:solidFill>
                </a:rPr>
                <a:t>Utilisation, état et fonctionnement du système actuel</a:t>
              </a:r>
            </a:p>
            <a:p>
              <a:pPr marL="230188" indent="-230188">
                <a:buClr>
                  <a:schemeClr val="accent3"/>
                </a:buClr>
                <a:buFont typeface="Symbol" pitchFamily="2" charset="2"/>
                <a:buChar char="-"/>
              </a:pPr>
              <a:r>
                <a:rPr lang="fr-CH" sz="1400" noProof="0" dirty="0">
                  <a:solidFill>
                    <a:schemeClr val="accent1"/>
                  </a:solidFill>
                </a:rPr>
                <a:t>Situation par rapport aux alternatives possibles (bâtiment, place, surfaces, environnement, etc.)</a:t>
              </a:r>
            </a:p>
            <a:p>
              <a:pPr marL="230188" indent="-230188">
                <a:buClr>
                  <a:schemeClr val="accent3"/>
                </a:buClr>
                <a:buFont typeface="Symbol" pitchFamily="2" charset="2"/>
                <a:buChar char="-"/>
              </a:pPr>
              <a:r>
                <a:rPr lang="fr-CH" sz="1400" noProof="0" dirty="0">
                  <a:solidFill>
                    <a:schemeClr val="accent1"/>
                  </a:solidFill>
                </a:rPr>
                <a:t>PPE: Évaluer avec l’administrateur ou d’autres décideurs, la préférence pour une variante renouvelable et processus décisionnel</a:t>
              </a:r>
            </a:p>
          </p:txBody>
        </p:sp>
        <p:sp>
          <p:nvSpPr>
            <p:cNvPr id="20" name="Textfeld 19">
              <a:extLst>
                <a:ext uri="{FF2B5EF4-FFF2-40B4-BE49-F238E27FC236}">
                  <a16:creationId xmlns:a16="http://schemas.microsoft.com/office/drawing/2014/main" id="{B27138C5-ADDF-05C7-D6CB-A6F6BE5DD270}"/>
                </a:ext>
              </a:extLst>
            </p:cNvPr>
            <p:cNvSpPr txBox="1"/>
            <p:nvPr/>
          </p:nvSpPr>
          <p:spPr>
            <a:xfrm>
              <a:off x="6333425" y="2444817"/>
              <a:ext cx="2473692" cy="2585323"/>
            </a:xfrm>
            <a:prstGeom prst="rect">
              <a:avLst/>
            </a:prstGeom>
            <a:noFill/>
          </p:spPr>
          <p:txBody>
            <a:bodyPr wrap="square" lIns="0" tIns="0" rIns="0" bIns="0" rtlCol="0">
              <a:spAutoFit/>
            </a:bodyPr>
            <a:lstStyle/>
            <a:p>
              <a:pPr marL="230188" indent="-230188">
                <a:buClr>
                  <a:schemeClr val="accent3"/>
                </a:buClr>
                <a:buFont typeface="Symbol" pitchFamily="2" charset="2"/>
                <a:buChar char="-"/>
              </a:pPr>
              <a:r>
                <a:rPr lang="fr-CH" sz="1400" noProof="0" dirty="0">
                  <a:solidFill>
                    <a:schemeClr val="accent1"/>
                  </a:solidFill>
                </a:rPr>
                <a:t>Alternatives renouvelables possibles</a:t>
              </a:r>
            </a:p>
            <a:p>
              <a:pPr marL="230188" indent="-230188">
                <a:buClr>
                  <a:schemeClr val="accent3"/>
                </a:buClr>
                <a:buFont typeface="Symbol" pitchFamily="2" charset="2"/>
                <a:buChar char="-"/>
              </a:pPr>
              <a:r>
                <a:rPr lang="fr-CH" sz="1400" noProof="0" dirty="0">
                  <a:solidFill>
                    <a:schemeClr val="accent1"/>
                  </a:solidFill>
                </a:rPr>
                <a:t>Comparaison avec un système conventionnel</a:t>
              </a:r>
            </a:p>
            <a:p>
              <a:pPr marL="230188" indent="-230188">
                <a:buClr>
                  <a:schemeClr val="accent3"/>
                </a:buClr>
                <a:buFont typeface="Symbol" pitchFamily="2" charset="2"/>
                <a:buChar char="-"/>
              </a:pPr>
              <a:r>
                <a:rPr lang="fr-CH" sz="1400" noProof="0" dirty="0">
                  <a:solidFill>
                    <a:schemeClr val="accent1"/>
                  </a:solidFill>
                </a:rPr>
                <a:t>Chiffres futurs relatifs à l’énergie et à la performance, émissions de CO</a:t>
              </a:r>
              <a:r>
                <a:rPr lang="fr-CH" sz="1400" baseline="-25000" noProof="0" dirty="0">
                  <a:solidFill>
                    <a:schemeClr val="accent1"/>
                  </a:solidFill>
                </a:rPr>
                <a:t>2</a:t>
              </a:r>
              <a:r>
                <a:rPr lang="fr-CH" sz="1400" noProof="0" dirty="0">
                  <a:solidFill>
                    <a:schemeClr val="accent1"/>
                  </a:solidFill>
                </a:rPr>
                <a:t> </a:t>
              </a:r>
            </a:p>
            <a:p>
              <a:pPr marL="230188" indent="-230188">
                <a:buClr>
                  <a:schemeClr val="accent3"/>
                </a:buClr>
                <a:buFont typeface="Symbol" pitchFamily="2" charset="2"/>
                <a:buChar char="-"/>
              </a:pPr>
              <a:r>
                <a:rPr lang="fr-CH" sz="1400" noProof="0" dirty="0">
                  <a:solidFill>
                    <a:schemeClr val="accent1"/>
                  </a:solidFill>
                </a:rPr>
                <a:t>Coûts: Investissement, subvention et exploitation </a:t>
              </a:r>
            </a:p>
            <a:p>
              <a:pPr marL="230188" indent="-230188">
                <a:buClr>
                  <a:schemeClr val="accent3"/>
                </a:buClr>
                <a:buFont typeface="Symbol" pitchFamily="2" charset="2"/>
                <a:buChar char="-"/>
              </a:pPr>
              <a:r>
                <a:rPr lang="fr-CH" sz="1400" noProof="0" dirty="0">
                  <a:solidFill>
                    <a:schemeClr val="accent1"/>
                  </a:solidFill>
                </a:rPr>
                <a:t>Effets financier et écologique</a:t>
              </a:r>
            </a:p>
          </p:txBody>
        </p:sp>
        <p:sp>
          <p:nvSpPr>
            <p:cNvPr id="21" name="Textfeld 20">
              <a:extLst>
                <a:ext uri="{FF2B5EF4-FFF2-40B4-BE49-F238E27FC236}">
                  <a16:creationId xmlns:a16="http://schemas.microsoft.com/office/drawing/2014/main" id="{86FEFB43-2507-BA15-174A-8ADDC3007D00}"/>
                </a:ext>
              </a:extLst>
            </p:cNvPr>
            <p:cNvSpPr txBox="1"/>
            <p:nvPr/>
          </p:nvSpPr>
          <p:spPr>
            <a:xfrm>
              <a:off x="8884120" y="2444817"/>
              <a:ext cx="2473692" cy="1292662"/>
            </a:xfrm>
            <a:prstGeom prst="rect">
              <a:avLst/>
            </a:prstGeom>
            <a:noFill/>
          </p:spPr>
          <p:txBody>
            <a:bodyPr wrap="square" lIns="0" tIns="0" rIns="0" bIns="0" rtlCol="0">
              <a:spAutoFit/>
            </a:bodyPr>
            <a:lstStyle/>
            <a:p>
              <a:pPr marL="230188" indent="-230188">
                <a:buClr>
                  <a:schemeClr val="accent3"/>
                </a:buClr>
                <a:buFont typeface="Symbol" pitchFamily="2" charset="2"/>
                <a:buChar char="-"/>
              </a:pPr>
              <a:r>
                <a:rPr lang="fr-CH" sz="1400" noProof="0" dirty="0">
                  <a:solidFill>
                    <a:schemeClr val="accent1"/>
                  </a:solidFill>
                </a:rPr>
                <a:t>Signature du rapport de conseil </a:t>
              </a:r>
            </a:p>
            <a:p>
              <a:pPr marL="230188" indent="-230188">
                <a:buClr>
                  <a:schemeClr val="accent3"/>
                </a:buClr>
                <a:buFont typeface="Symbol" pitchFamily="2" charset="2"/>
                <a:buChar char="-"/>
              </a:pPr>
              <a:r>
                <a:rPr lang="fr-CH" sz="1400" noProof="0" dirty="0">
                  <a:solidFill>
                    <a:schemeClr val="accent1"/>
                  </a:solidFill>
                </a:rPr>
                <a:t>Rapport de consultation pour l'obtention de comparaisons de variantes ou d’offres</a:t>
              </a:r>
            </a:p>
          </p:txBody>
        </p:sp>
      </p:grpSp>
      <p:sp>
        <p:nvSpPr>
          <p:cNvPr id="24" name="Eckige Klammer links 23">
            <a:extLst>
              <a:ext uri="{FF2B5EF4-FFF2-40B4-BE49-F238E27FC236}">
                <a16:creationId xmlns:a16="http://schemas.microsoft.com/office/drawing/2014/main" id="{2AD1E67C-FC06-F61E-04FC-BC08BEE6B28E}"/>
              </a:ext>
            </a:extLst>
          </p:cNvPr>
          <p:cNvSpPr/>
          <p:nvPr/>
        </p:nvSpPr>
        <p:spPr>
          <a:xfrm rot="16200000">
            <a:off x="5241041" y="4257544"/>
            <a:ext cx="125258" cy="2414466"/>
          </a:xfrm>
          <a:prstGeom prst="leftBracket">
            <a:avLst/>
          </a:prstGeom>
          <a:ln w="285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noProof="0" dirty="0"/>
          </a:p>
        </p:txBody>
      </p:sp>
      <p:sp>
        <p:nvSpPr>
          <p:cNvPr id="27" name="Textfeld 26">
            <a:extLst>
              <a:ext uri="{FF2B5EF4-FFF2-40B4-BE49-F238E27FC236}">
                <a16:creationId xmlns:a16="http://schemas.microsoft.com/office/drawing/2014/main" id="{88CEE5EC-997C-DA28-C14A-3842F2A17278}"/>
              </a:ext>
            </a:extLst>
          </p:cNvPr>
          <p:cNvSpPr txBox="1"/>
          <p:nvPr/>
        </p:nvSpPr>
        <p:spPr>
          <a:xfrm>
            <a:off x="4096435" y="5570656"/>
            <a:ext cx="2414467" cy="523220"/>
          </a:xfrm>
          <a:prstGeom prst="rect">
            <a:avLst/>
          </a:prstGeom>
          <a:noFill/>
        </p:spPr>
        <p:txBody>
          <a:bodyPr wrap="square">
            <a:spAutoFit/>
          </a:bodyPr>
          <a:lstStyle/>
          <a:p>
            <a:pPr algn="ctr"/>
            <a:r>
              <a:rPr lang="fr-CH" sz="1400" noProof="0" dirty="0">
                <a:solidFill>
                  <a:schemeClr val="accent1"/>
                </a:solidFill>
              </a:rPr>
              <a:t>Analyse de la situation </a:t>
            </a:r>
            <a:br>
              <a:rPr lang="fr-CH" sz="1400" noProof="0" dirty="0">
                <a:solidFill>
                  <a:schemeClr val="accent1"/>
                </a:solidFill>
              </a:rPr>
            </a:br>
            <a:r>
              <a:rPr lang="fr-CH" sz="1400" noProof="0" dirty="0">
                <a:solidFill>
                  <a:schemeClr val="accent1"/>
                </a:solidFill>
              </a:rPr>
              <a:t>sur place: 2 à 3 h</a:t>
            </a:r>
          </a:p>
        </p:txBody>
      </p:sp>
      <p:pic>
        <p:nvPicPr>
          <p:cNvPr id="3" name="Grafik 2">
            <a:extLst>
              <a:ext uri="{FF2B5EF4-FFF2-40B4-BE49-F238E27FC236}">
                <a16:creationId xmlns:a16="http://schemas.microsoft.com/office/drawing/2014/main" id="{053A6BD9-6065-F3C6-ECD8-5094DCBEC2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2979" y="1654399"/>
            <a:ext cx="952500" cy="952500"/>
          </a:xfrm>
          <a:prstGeom prst="rect">
            <a:avLst/>
          </a:prstGeom>
        </p:spPr>
      </p:pic>
      <p:sp>
        <p:nvSpPr>
          <p:cNvPr id="7" name="Eckige Klammer links 6">
            <a:extLst>
              <a:ext uri="{FF2B5EF4-FFF2-40B4-BE49-F238E27FC236}">
                <a16:creationId xmlns:a16="http://schemas.microsoft.com/office/drawing/2014/main" id="{BFD7EF61-89FE-721A-516D-50112102A9F3}"/>
              </a:ext>
            </a:extLst>
          </p:cNvPr>
          <p:cNvSpPr/>
          <p:nvPr/>
        </p:nvSpPr>
        <p:spPr>
          <a:xfrm rot="16200000">
            <a:off x="7714734" y="4257544"/>
            <a:ext cx="125258" cy="2414466"/>
          </a:xfrm>
          <a:prstGeom prst="leftBracket">
            <a:avLst/>
          </a:prstGeom>
          <a:ln w="285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noProof="0" dirty="0"/>
          </a:p>
        </p:txBody>
      </p:sp>
      <p:sp>
        <p:nvSpPr>
          <p:cNvPr id="8" name="Textfeld 7">
            <a:extLst>
              <a:ext uri="{FF2B5EF4-FFF2-40B4-BE49-F238E27FC236}">
                <a16:creationId xmlns:a16="http://schemas.microsoft.com/office/drawing/2014/main" id="{3D5648CF-A1D1-081C-9D1E-EF2FE82BD15C}"/>
              </a:ext>
            </a:extLst>
          </p:cNvPr>
          <p:cNvSpPr txBox="1"/>
          <p:nvPr/>
        </p:nvSpPr>
        <p:spPr>
          <a:xfrm>
            <a:off x="6570128" y="5570656"/>
            <a:ext cx="2414467" cy="738664"/>
          </a:xfrm>
          <a:prstGeom prst="rect">
            <a:avLst/>
          </a:prstGeom>
          <a:noFill/>
        </p:spPr>
        <p:txBody>
          <a:bodyPr wrap="square">
            <a:spAutoFit/>
          </a:bodyPr>
          <a:lstStyle/>
          <a:p>
            <a:pPr algn="ctr"/>
            <a:r>
              <a:rPr lang="fr-CH" sz="1400" noProof="0" dirty="0">
                <a:solidFill>
                  <a:schemeClr val="accent1"/>
                </a:solidFill>
              </a:rPr>
              <a:t>Conseils à l’administrateur ou à l’assemblée de la PPE: 1 à 2 h</a:t>
            </a:r>
          </a:p>
        </p:txBody>
      </p:sp>
    </p:spTree>
    <p:extLst>
      <p:ext uri="{BB962C8B-B14F-4D97-AF65-F5344CB8AC3E}">
        <p14:creationId xmlns:p14="http://schemas.microsoft.com/office/powerpoint/2010/main" val="39556019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6FEB41-4D69-B53A-33F2-DFE61D2D920D}"/>
              </a:ext>
            </a:extLst>
          </p:cNvPr>
          <p:cNvSpPr>
            <a:spLocks noGrp="1"/>
          </p:cNvSpPr>
          <p:nvPr>
            <p:ph type="title"/>
          </p:nvPr>
        </p:nvSpPr>
        <p:spPr/>
        <p:txBody>
          <a:bodyPr vert="horz" lIns="0" tIns="0" rIns="0" bIns="0" rtlCol="0" anchor="t">
            <a:noAutofit/>
          </a:bodyPr>
          <a:lstStyle/>
          <a:p>
            <a:r>
              <a:rPr lang="fr-CH" noProof="0" dirty="0"/>
              <a:t>Résultats</a:t>
            </a:r>
          </a:p>
        </p:txBody>
      </p:sp>
      <p:sp>
        <p:nvSpPr>
          <p:cNvPr id="3" name="Inhaltsplatzhalter 2">
            <a:extLst>
              <a:ext uri="{FF2B5EF4-FFF2-40B4-BE49-F238E27FC236}">
                <a16:creationId xmlns:a16="http://schemas.microsoft.com/office/drawing/2014/main" id="{8CFF0620-8809-51B0-5C34-2A84EA51CC3C}"/>
              </a:ext>
            </a:extLst>
          </p:cNvPr>
          <p:cNvSpPr>
            <a:spLocks noGrp="1"/>
          </p:cNvSpPr>
          <p:nvPr>
            <p:ph idx="1"/>
          </p:nvPr>
        </p:nvSpPr>
        <p:spPr>
          <a:xfrm>
            <a:off x="515380" y="1599645"/>
            <a:ext cx="5580620" cy="4584167"/>
          </a:xfrm>
        </p:spPr>
        <p:txBody>
          <a:bodyPr/>
          <a:lstStyle/>
          <a:p>
            <a:pPr>
              <a:buClr>
                <a:schemeClr val="accent1"/>
              </a:buClr>
            </a:pPr>
            <a:r>
              <a:rPr lang="fr-CH" sz="2000" noProof="0" dirty="0"/>
              <a:t>A la fin du conseil sur place, la ou le propriétaire reçoit:</a:t>
            </a:r>
          </a:p>
          <a:p>
            <a:pPr marL="342900" indent="-342900">
              <a:buClr>
                <a:schemeClr val="accent3"/>
              </a:buClr>
              <a:buFont typeface="Symbol" pitchFamily="2" charset="2"/>
              <a:buChar char="-"/>
            </a:pPr>
            <a:r>
              <a:rPr lang="fr-CH" sz="2000" noProof="0" dirty="0"/>
              <a:t>Une </a:t>
            </a:r>
            <a:r>
              <a:rPr lang="fr-CH" sz="2000" b="1" noProof="0" dirty="0"/>
              <a:t>liste de contrôle</a:t>
            </a:r>
            <a:r>
              <a:rPr lang="fr-CH" sz="2000" noProof="0" dirty="0"/>
              <a:t>: documentation du système de chauffage existant, mise en évidence des mesures immédiates et de systèmes de chauffage renouvelables envisageables ainsi que leurs coûts indicatifs</a:t>
            </a:r>
          </a:p>
          <a:p>
            <a:pPr marL="342900" indent="-342900">
              <a:buClr>
                <a:schemeClr val="accent3"/>
              </a:buClr>
              <a:buFont typeface="Symbol" pitchFamily="2" charset="2"/>
              <a:buChar char="-"/>
            </a:pPr>
            <a:r>
              <a:rPr lang="fr-CH" sz="2000" noProof="0" dirty="0"/>
              <a:t>Indications sur les </a:t>
            </a:r>
            <a:r>
              <a:rPr lang="fr-CH" sz="2000" b="1" noProof="0" dirty="0"/>
              <a:t>possibilités de financement</a:t>
            </a:r>
          </a:p>
          <a:p>
            <a:pPr marL="285750" indent="-285750">
              <a:buClr>
                <a:schemeClr val="accent1"/>
              </a:buClr>
              <a:buFont typeface="Arial" panose="020B0604020202020204" pitchFamily="34" charset="0"/>
              <a:buChar char="•"/>
            </a:pPr>
            <a:endParaRPr lang="fr-CH" sz="2000" b="1" noProof="0" dirty="0"/>
          </a:p>
          <a:p>
            <a:pPr>
              <a:buClr>
                <a:schemeClr val="accent1"/>
              </a:buClr>
            </a:pPr>
            <a:r>
              <a:rPr lang="fr-CH" sz="2000" noProof="0" dirty="0"/>
              <a:t>Cette documentation peut être utilisée pour </a:t>
            </a:r>
            <a:r>
              <a:rPr lang="fr-CH" sz="2000" b="1" noProof="0" dirty="0"/>
              <a:t>demander une offre</a:t>
            </a:r>
            <a:r>
              <a:rPr lang="fr-CH" sz="2000" noProof="0" dirty="0"/>
              <a:t>.</a:t>
            </a:r>
          </a:p>
        </p:txBody>
      </p:sp>
      <p:sp>
        <p:nvSpPr>
          <p:cNvPr id="4" name="Datumsplatzhalter 3">
            <a:extLst>
              <a:ext uri="{FF2B5EF4-FFF2-40B4-BE49-F238E27FC236}">
                <a16:creationId xmlns:a16="http://schemas.microsoft.com/office/drawing/2014/main" id="{C893B90A-D5F9-4B07-7ED1-2441A199F5CD}"/>
              </a:ext>
            </a:extLst>
          </p:cNvPr>
          <p:cNvSpPr>
            <a:spLocks noGrp="1"/>
          </p:cNvSpPr>
          <p:nvPr>
            <p:ph type="dt" sz="half" idx="10"/>
          </p:nvPr>
        </p:nvSpPr>
        <p:spPr/>
        <p:txBody>
          <a:bodyPr/>
          <a:lstStyle/>
          <a:p>
            <a:fld id="{F5843942-1C04-1046-B1A0-A414A37FFD3C}" type="datetime1">
              <a:rPr lang="fr-CH" noProof="0" smtClean="0"/>
              <a:t>25.02.2026</a:t>
            </a:fld>
            <a:endParaRPr lang="fr-CH" noProof="0" dirty="0"/>
          </a:p>
        </p:txBody>
      </p:sp>
      <p:sp>
        <p:nvSpPr>
          <p:cNvPr id="5" name="Fußzeilenplatzhalter 4">
            <a:extLst>
              <a:ext uri="{FF2B5EF4-FFF2-40B4-BE49-F238E27FC236}">
                <a16:creationId xmlns:a16="http://schemas.microsoft.com/office/drawing/2014/main" id="{BCA8A98F-2708-DE51-3290-508699206893}"/>
              </a:ext>
            </a:extLst>
          </p:cNvPr>
          <p:cNvSpPr>
            <a:spLocks noGrp="1"/>
          </p:cNvSpPr>
          <p:nvPr>
            <p:ph type="ftr" sz="quarter" idx="11"/>
          </p:nvPr>
        </p:nvSpPr>
        <p:spPr/>
        <p:txBody>
          <a:bodyPr/>
          <a:lstStyle/>
          <a:p>
            <a:r>
              <a:rPr lang="fr-CH" noProof="0" dirty="0" err="1"/>
              <a:t>suisseenergie.ch</a:t>
            </a:r>
            <a:endParaRPr lang="fr-CH" noProof="0" dirty="0"/>
          </a:p>
        </p:txBody>
      </p:sp>
      <p:sp>
        <p:nvSpPr>
          <p:cNvPr id="6" name="Foliennummernplatzhalter 5">
            <a:extLst>
              <a:ext uri="{FF2B5EF4-FFF2-40B4-BE49-F238E27FC236}">
                <a16:creationId xmlns:a16="http://schemas.microsoft.com/office/drawing/2014/main" id="{2BE9BC4D-0A03-DD81-39CE-E153883F2A3B}"/>
              </a:ext>
            </a:extLst>
          </p:cNvPr>
          <p:cNvSpPr>
            <a:spLocks noGrp="1"/>
          </p:cNvSpPr>
          <p:nvPr>
            <p:ph type="sldNum" sz="quarter" idx="12"/>
          </p:nvPr>
        </p:nvSpPr>
        <p:spPr/>
        <p:txBody>
          <a:bodyPr/>
          <a:lstStyle/>
          <a:p>
            <a:fld id="{442AD375-037F-43D0-B059-5172DA06796A}" type="slidenum">
              <a:rPr lang="fr-CH" noProof="0" smtClean="0"/>
              <a:pPr/>
              <a:t>16</a:t>
            </a:fld>
            <a:endParaRPr lang="fr-CH" noProof="0" dirty="0"/>
          </a:p>
        </p:txBody>
      </p:sp>
      <p:pic>
        <p:nvPicPr>
          <p:cNvPr id="9" name="Grafik 8">
            <a:extLst>
              <a:ext uri="{FF2B5EF4-FFF2-40B4-BE49-F238E27FC236}">
                <a16:creationId xmlns:a16="http://schemas.microsoft.com/office/drawing/2014/main" id="{D979BB1B-77C3-11B7-044C-F0311017A52A}"/>
              </a:ext>
            </a:extLst>
          </p:cNvPr>
          <p:cNvPicPr>
            <a:picLocks noChangeAspect="1"/>
          </p:cNvPicPr>
          <p:nvPr/>
        </p:nvPicPr>
        <p:blipFill>
          <a:blip r:embed="rId3"/>
          <a:stretch>
            <a:fillRect/>
          </a:stretch>
        </p:blipFill>
        <p:spPr>
          <a:xfrm>
            <a:off x="6352944" y="870676"/>
            <a:ext cx="3662856" cy="5183402"/>
          </a:xfrm>
          <a:prstGeom prst="rect">
            <a:avLst/>
          </a:prstGeom>
          <a:solidFill>
            <a:schemeClr val="bg1"/>
          </a:solidFill>
          <a:ln>
            <a:solidFill>
              <a:schemeClr val="bg2"/>
            </a:solidFill>
          </a:ln>
        </p:spPr>
      </p:pic>
      <p:pic>
        <p:nvPicPr>
          <p:cNvPr id="10" name="Grafik 9">
            <a:extLst>
              <a:ext uri="{FF2B5EF4-FFF2-40B4-BE49-F238E27FC236}">
                <a16:creationId xmlns:a16="http://schemas.microsoft.com/office/drawing/2014/main" id="{B7A7210D-B95B-E349-2F8D-3975955343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8689" y="881616"/>
            <a:ext cx="1162710" cy="1645381"/>
          </a:xfrm>
          <a:prstGeom prst="rect">
            <a:avLst/>
          </a:prstGeom>
          <a:solidFill>
            <a:schemeClr val="bg1"/>
          </a:solidFill>
          <a:ln>
            <a:solidFill>
              <a:schemeClr val="bg2"/>
            </a:solidFill>
          </a:ln>
        </p:spPr>
      </p:pic>
      <p:pic>
        <p:nvPicPr>
          <p:cNvPr id="11" name="Grafik 10">
            <a:extLst>
              <a:ext uri="{FF2B5EF4-FFF2-40B4-BE49-F238E27FC236}">
                <a16:creationId xmlns:a16="http://schemas.microsoft.com/office/drawing/2014/main" id="{9BAC5E7E-751B-4A0D-E53D-7045B7FD58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58689" y="2632884"/>
            <a:ext cx="1162710" cy="1645381"/>
          </a:xfrm>
          <a:prstGeom prst="rect">
            <a:avLst/>
          </a:prstGeom>
          <a:solidFill>
            <a:schemeClr val="bg1"/>
          </a:solidFill>
          <a:ln>
            <a:solidFill>
              <a:schemeClr val="bg2"/>
            </a:solidFill>
          </a:ln>
        </p:spPr>
      </p:pic>
      <p:pic>
        <p:nvPicPr>
          <p:cNvPr id="12" name="Grafik 11">
            <a:extLst>
              <a:ext uri="{FF2B5EF4-FFF2-40B4-BE49-F238E27FC236}">
                <a16:creationId xmlns:a16="http://schemas.microsoft.com/office/drawing/2014/main" id="{E29F388F-7A07-E59B-A94E-62B7EC7CC6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69368" y="4408698"/>
            <a:ext cx="1162709" cy="1645380"/>
          </a:xfrm>
          <a:prstGeom prst="rect">
            <a:avLst/>
          </a:prstGeom>
          <a:solidFill>
            <a:schemeClr val="bg1"/>
          </a:solidFill>
          <a:ln>
            <a:solidFill>
              <a:schemeClr val="bg2"/>
            </a:solidFill>
          </a:ln>
        </p:spPr>
      </p:pic>
    </p:spTree>
    <p:extLst>
      <p:ext uri="{BB962C8B-B14F-4D97-AF65-F5344CB8AC3E}">
        <p14:creationId xmlns:p14="http://schemas.microsoft.com/office/powerpoint/2010/main" val="25534860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6FEB41-4D69-B53A-33F2-DFE61D2D920D}"/>
              </a:ext>
            </a:extLst>
          </p:cNvPr>
          <p:cNvSpPr>
            <a:spLocks noGrp="1"/>
          </p:cNvSpPr>
          <p:nvPr>
            <p:ph type="title"/>
          </p:nvPr>
        </p:nvSpPr>
        <p:spPr/>
        <p:txBody>
          <a:bodyPr vert="horz" lIns="0" tIns="0" rIns="0" bIns="0" rtlCol="0" anchor="t">
            <a:noAutofit/>
          </a:bodyPr>
          <a:lstStyle/>
          <a:p>
            <a:r>
              <a:rPr lang="fr-CH" noProof="0" dirty="0"/>
              <a:t>Prestataires de conseil incitatif dans toute la Suisse</a:t>
            </a:r>
          </a:p>
        </p:txBody>
      </p:sp>
      <p:sp>
        <p:nvSpPr>
          <p:cNvPr id="4" name="Datumsplatzhalter 3">
            <a:extLst>
              <a:ext uri="{FF2B5EF4-FFF2-40B4-BE49-F238E27FC236}">
                <a16:creationId xmlns:a16="http://schemas.microsoft.com/office/drawing/2014/main" id="{C893B90A-D5F9-4B07-7ED1-2441A199F5CD}"/>
              </a:ext>
            </a:extLst>
          </p:cNvPr>
          <p:cNvSpPr>
            <a:spLocks noGrp="1"/>
          </p:cNvSpPr>
          <p:nvPr>
            <p:ph type="dt" sz="half" idx="10"/>
          </p:nvPr>
        </p:nvSpPr>
        <p:spPr/>
        <p:txBody>
          <a:bodyPr/>
          <a:lstStyle/>
          <a:p>
            <a:fld id="{D5950DE4-31BF-4248-8092-F13B33E91D70}" type="datetime1">
              <a:rPr lang="fr-CH" noProof="0" smtClean="0"/>
              <a:t>25.02.2026</a:t>
            </a:fld>
            <a:endParaRPr lang="fr-CH" noProof="0" dirty="0"/>
          </a:p>
        </p:txBody>
      </p:sp>
      <p:sp>
        <p:nvSpPr>
          <p:cNvPr id="5" name="Fußzeilenplatzhalter 4">
            <a:extLst>
              <a:ext uri="{FF2B5EF4-FFF2-40B4-BE49-F238E27FC236}">
                <a16:creationId xmlns:a16="http://schemas.microsoft.com/office/drawing/2014/main" id="{BCA8A98F-2708-DE51-3290-508699206893}"/>
              </a:ext>
            </a:extLst>
          </p:cNvPr>
          <p:cNvSpPr>
            <a:spLocks noGrp="1"/>
          </p:cNvSpPr>
          <p:nvPr>
            <p:ph type="ftr" sz="quarter" idx="11"/>
          </p:nvPr>
        </p:nvSpPr>
        <p:spPr/>
        <p:txBody>
          <a:bodyPr/>
          <a:lstStyle/>
          <a:p>
            <a:r>
              <a:rPr lang="fr-CH" noProof="0" dirty="0" err="1"/>
              <a:t>suisseenergie.ch</a:t>
            </a:r>
            <a:endParaRPr lang="fr-CH" noProof="0" dirty="0"/>
          </a:p>
        </p:txBody>
      </p:sp>
      <p:sp>
        <p:nvSpPr>
          <p:cNvPr id="6" name="Foliennummernplatzhalter 5">
            <a:extLst>
              <a:ext uri="{FF2B5EF4-FFF2-40B4-BE49-F238E27FC236}">
                <a16:creationId xmlns:a16="http://schemas.microsoft.com/office/drawing/2014/main" id="{2BE9BC4D-0A03-DD81-39CE-E153883F2A3B}"/>
              </a:ext>
            </a:extLst>
          </p:cNvPr>
          <p:cNvSpPr>
            <a:spLocks noGrp="1"/>
          </p:cNvSpPr>
          <p:nvPr>
            <p:ph type="sldNum" sz="quarter" idx="12"/>
          </p:nvPr>
        </p:nvSpPr>
        <p:spPr/>
        <p:txBody>
          <a:bodyPr/>
          <a:lstStyle/>
          <a:p>
            <a:fld id="{442AD375-037F-43D0-B059-5172DA06796A}" type="slidenum">
              <a:rPr lang="fr-CH" noProof="0" smtClean="0"/>
              <a:pPr/>
              <a:t>17</a:t>
            </a:fld>
            <a:endParaRPr lang="fr-CH" noProof="0" dirty="0"/>
          </a:p>
        </p:txBody>
      </p:sp>
      <p:sp>
        <p:nvSpPr>
          <p:cNvPr id="10" name="Oval 9">
            <a:extLst>
              <a:ext uri="{FF2B5EF4-FFF2-40B4-BE49-F238E27FC236}">
                <a16:creationId xmlns:a16="http://schemas.microsoft.com/office/drawing/2014/main" id="{CC06FE2F-DC9B-C0C0-A927-3DA419EBC194}"/>
              </a:ext>
            </a:extLst>
          </p:cNvPr>
          <p:cNvSpPr/>
          <p:nvPr/>
        </p:nvSpPr>
        <p:spPr>
          <a:xfrm>
            <a:off x="7291721" y="2485509"/>
            <a:ext cx="2381718" cy="2430186"/>
          </a:xfrm>
          <a:prstGeom prst="ellipse">
            <a:avLst/>
          </a:prstGeom>
          <a:solidFill>
            <a:schemeClr val="accent2">
              <a:alpha val="7007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fr-CH" b="1" noProof="0" dirty="0"/>
              <a:t>4 von </a:t>
            </a:r>
            <a:r>
              <a:rPr lang="fr-CH" b="1" noProof="0" dirty="0" err="1"/>
              <a:t>über</a:t>
            </a:r>
            <a:r>
              <a:rPr lang="fr-CH" b="1" noProof="0" dirty="0"/>
              <a:t> 2‘000 </a:t>
            </a:r>
            <a:br>
              <a:rPr lang="fr-CH" b="1" noProof="0" dirty="0"/>
            </a:br>
            <a:r>
              <a:rPr lang="fr-CH" b="1" noProof="0" dirty="0" err="1"/>
              <a:t>Impulsberater</a:t>
            </a:r>
            <a:r>
              <a:rPr lang="fr-CH" b="1" noProof="0" dirty="0"/>
              <a:t>/</a:t>
            </a:r>
            <a:r>
              <a:rPr lang="fr-CH" b="1" noProof="0" dirty="0" err="1"/>
              <a:t>innen</a:t>
            </a:r>
            <a:r>
              <a:rPr lang="fr-CH" b="1" noProof="0" dirty="0"/>
              <a:t> </a:t>
            </a:r>
            <a:br>
              <a:rPr lang="fr-CH" b="1" noProof="0" dirty="0"/>
            </a:br>
            <a:r>
              <a:rPr lang="fr-CH" b="1" noProof="0" dirty="0"/>
              <a:t>in der Schweiz!</a:t>
            </a:r>
          </a:p>
        </p:txBody>
      </p:sp>
      <p:grpSp>
        <p:nvGrpSpPr>
          <p:cNvPr id="11" name="Gruppieren 10">
            <a:extLst>
              <a:ext uri="{FF2B5EF4-FFF2-40B4-BE49-F238E27FC236}">
                <a16:creationId xmlns:a16="http://schemas.microsoft.com/office/drawing/2014/main" id="{4BEBFD44-05CD-F17B-75AB-35F75D504D21}"/>
              </a:ext>
            </a:extLst>
          </p:cNvPr>
          <p:cNvGrpSpPr/>
          <p:nvPr/>
        </p:nvGrpSpPr>
        <p:grpSpPr>
          <a:xfrm>
            <a:off x="6533135" y="1283592"/>
            <a:ext cx="3667321" cy="3983453"/>
            <a:chOff x="6974140" y="1895449"/>
            <a:chExt cx="4104138" cy="4369016"/>
          </a:xfrm>
        </p:grpSpPr>
        <p:pic>
          <p:nvPicPr>
            <p:cNvPr id="12" name="Picture 2" descr="Porträt Moritz Kulawik">
              <a:extLst>
                <a:ext uri="{FF2B5EF4-FFF2-40B4-BE49-F238E27FC236}">
                  <a16:creationId xmlns:a16="http://schemas.microsoft.com/office/drawing/2014/main" id="{734B3B48-36F2-2E1E-C190-E774CDB03EC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974140" y="1898477"/>
              <a:ext cx="2002427" cy="213961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Yvan Ziegler vor Wiese">
              <a:extLst>
                <a:ext uri="{FF2B5EF4-FFF2-40B4-BE49-F238E27FC236}">
                  <a16:creationId xmlns:a16="http://schemas.microsoft.com/office/drawing/2014/main" id="{80B59971-A737-65B1-E054-84760FD77DC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986403" y="4119110"/>
              <a:ext cx="2002427" cy="213661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Guillaume Marie dans la chaufferie.">
              <a:extLst>
                <a:ext uri="{FF2B5EF4-FFF2-40B4-BE49-F238E27FC236}">
                  <a16:creationId xmlns:a16="http://schemas.microsoft.com/office/drawing/2014/main" id="{E0BFE85B-B053-FE70-B897-1E4BF787E626}"/>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411"/>
            <a:stretch/>
          </p:blipFill>
          <p:spPr bwMode="auto">
            <a:xfrm>
              <a:off x="9075851" y="4127856"/>
              <a:ext cx="2002427" cy="213660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Corina Schick ist Energieberaterin und macht Impulsberatungen für das Programm erneuerbar heizen.">
              <a:extLst>
                <a:ext uri="{FF2B5EF4-FFF2-40B4-BE49-F238E27FC236}">
                  <a16:creationId xmlns:a16="http://schemas.microsoft.com/office/drawing/2014/main" id="{9C132E35-BB83-570B-B93E-54B5B2004096}"/>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t="-105"/>
            <a:stretch/>
          </p:blipFill>
          <p:spPr bwMode="auto">
            <a:xfrm>
              <a:off x="9075851" y="1895449"/>
              <a:ext cx="2002427" cy="2139619"/>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a:extLst>
                <a:ext uri="{FF2B5EF4-FFF2-40B4-BE49-F238E27FC236}">
                  <a16:creationId xmlns:a16="http://schemas.microsoft.com/office/drawing/2014/main" id="{83E46A73-0BEA-8C78-C6A4-F878ABF1F62D}"/>
                </a:ext>
              </a:extLst>
            </p:cNvPr>
            <p:cNvSpPr/>
            <p:nvPr/>
          </p:nvSpPr>
          <p:spPr>
            <a:xfrm>
              <a:off x="7823082" y="2702365"/>
              <a:ext cx="2665406" cy="2665406"/>
            </a:xfrm>
            <a:prstGeom prst="ellipse">
              <a:avLst/>
            </a:prstGeom>
            <a:solidFill>
              <a:schemeClr val="accent6">
                <a:alpha val="7007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fr-CH" b="1" noProof="0" dirty="0"/>
                <a:t>4 prestataires de </a:t>
              </a:r>
              <a:br>
                <a:rPr lang="fr-CH" b="1" noProof="0" dirty="0"/>
              </a:br>
              <a:r>
                <a:rPr lang="fr-CH" b="1" noProof="0" dirty="0"/>
                <a:t>conseil incitatif sur </a:t>
              </a:r>
              <a:br>
                <a:rPr lang="fr-CH" b="1" noProof="0" dirty="0"/>
              </a:br>
              <a:r>
                <a:rPr lang="fr-CH" b="1" noProof="0" dirty="0"/>
                <a:t>plus de 2000 </a:t>
              </a:r>
              <a:br>
                <a:rPr lang="fr-CH" b="1" noProof="0" dirty="0"/>
              </a:br>
              <a:r>
                <a:rPr lang="fr-CH" b="1" noProof="0" dirty="0"/>
                <a:t>en Suisse!</a:t>
              </a:r>
            </a:p>
          </p:txBody>
        </p:sp>
      </p:grpSp>
      <p:sp>
        <p:nvSpPr>
          <p:cNvPr id="18" name="Textfeld 17">
            <a:extLst>
              <a:ext uri="{FF2B5EF4-FFF2-40B4-BE49-F238E27FC236}">
                <a16:creationId xmlns:a16="http://schemas.microsoft.com/office/drawing/2014/main" id="{9410A228-9903-1417-5681-D309834660AD}"/>
              </a:ext>
            </a:extLst>
          </p:cNvPr>
          <p:cNvSpPr txBox="1"/>
          <p:nvPr/>
        </p:nvSpPr>
        <p:spPr>
          <a:xfrm>
            <a:off x="1290468" y="5761649"/>
            <a:ext cx="7403083" cy="523220"/>
          </a:xfrm>
          <a:prstGeom prst="rect">
            <a:avLst/>
          </a:prstGeom>
          <a:noFill/>
        </p:spPr>
        <p:txBody>
          <a:bodyPr wrap="square">
            <a:spAutoFit/>
          </a:bodyPr>
          <a:lstStyle>
            <a:defPPr>
              <a:defRPr lang="de-DE"/>
            </a:defPPr>
            <a:lvl1pPr>
              <a:defRPr sz="1400">
                <a:solidFill>
                  <a:schemeClr val="accent1"/>
                </a:solidFill>
                <a:highlight>
                  <a:srgbClr val="FFFF00"/>
                </a:highlight>
              </a:defRPr>
            </a:lvl1pPr>
          </a:lstStyle>
          <a:p>
            <a:r>
              <a:rPr lang="fr-CH" noProof="0" dirty="0"/>
              <a:t>Vous trouverez les prestataires de conseil incitatif les plus proches de chez vous sur le site </a:t>
            </a:r>
            <a:r>
              <a:rPr lang="fr-CH" noProof="0" dirty="0">
                <a:hlinkClick r:id="rId6">
                  <a:extLst>
                    <a:ext uri="{A12FA001-AC4F-418D-AE19-62706E023703}">
                      <ahyp:hlinkClr xmlns:ahyp="http://schemas.microsoft.com/office/drawing/2018/hyperlinkcolor" val="tx"/>
                    </a:ext>
                  </a:extLst>
                </a:hlinkClick>
              </a:rPr>
              <a:t>www.suisseenergie.ch/renover/conseil-incitatif-chauffezrenouvelable/</a:t>
            </a:r>
            <a:endParaRPr lang="fr-CH" noProof="0" dirty="0"/>
          </a:p>
        </p:txBody>
      </p:sp>
      <p:pic>
        <p:nvPicPr>
          <p:cNvPr id="19" name="Grafik 18">
            <a:extLst>
              <a:ext uri="{FF2B5EF4-FFF2-40B4-BE49-F238E27FC236}">
                <a16:creationId xmlns:a16="http://schemas.microsoft.com/office/drawing/2014/main" id="{8FF64EB7-6913-42F1-7096-8245C2938E7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8600" y="5614314"/>
            <a:ext cx="788187" cy="788187"/>
          </a:xfrm>
          <a:prstGeom prst="rect">
            <a:avLst/>
          </a:prstGeom>
        </p:spPr>
      </p:pic>
      <p:pic>
        <p:nvPicPr>
          <p:cNvPr id="7" name="Grafik 6">
            <a:extLst>
              <a:ext uri="{FF2B5EF4-FFF2-40B4-BE49-F238E27FC236}">
                <a16:creationId xmlns:a16="http://schemas.microsoft.com/office/drawing/2014/main" id="{203C1147-6992-4AE3-7201-FF89961DA845}"/>
              </a:ext>
            </a:extLst>
          </p:cNvPr>
          <p:cNvPicPr>
            <a:picLocks noChangeAspect="1"/>
          </p:cNvPicPr>
          <p:nvPr/>
        </p:nvPicPr>
        <p:blipFill>
          <a:blip r:embed="rId9"/>
          <a:stretch>
            <a:fillRect/>
          </a:stretch>
        </p:blipFill>
        <p:spPr>
          <a:xfrm>
            <a:off x="483263" y="1138583"/>
            <a:ext cx="5025320" cy="4281390"/>
          </a:xfrm>
          <a:prstGeom prst="rect">
            <a:avLst/>
          </a:prstGeom>
        </p:spPr>
      </p:pic>
    </p:spTree>
    <p:extLst>
      <p:ext uri="{BB962C8B-B14F-4D97-AF65-F5344CB8AC3E}">
        <p14:creationId xmlns:p14="http://schemas.microsoft.com/office/powerpoint/2010/main" val="35290816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CF6191-1F11-9902-1A0E-2253923A6050}"/>
              </a:ext>
            </a:extLst>
          </p:cNvPr>
          <p:cNvSpPr>
            <a:spLocks noGrp="1"/>
          </p:cNvSpPr>
          <p:nvPr>
            <p:ph type="title"/>
          </p:nvPr>
        </p:nvSpPr>
        <p:spPr/>
        <p:txBody>
          <a:bodyPr/>
          <a:lstStyle/>
          <a:p>
            <a:r>
              <a:rPr lang="fr-CH" noProof="0" dirty="0"/>
              <a:t>Exigences légales </a:t>
            </a:r>
          </a:p>
        </p:txBody>
      </p:sp>
      <p:sp>
        <p:nvSpPr>
          <p:cNvPr id="3" name="Inhaltsplatzhalter 2">
            <a:extLst>
              <a:ext uri="{FF2B5EF4-FFF2-40B4-BE49-F238E27FC236}">
                <a16:creationId xmlns:a16="http://schemas.microsoft.com/office/drawing/2014/main" id="{0379A884-3649-8630-48DB-053349C8C9F2}"/>
              </a:ext>
            </a:extLst>
          </p:cNvPr>
          <p:cNvSpPr>
            <a:spLocks noGrp="1"/>
          </p:cNvSpPr>
          <p:nvPr>
            <p:ph idx="1"/>
          </p:nvPr>
        </p:nvSpPr>
        <p:spPr/>
        <p:txBody>
          <a:bodyPr/>
          <a:lstStyle/>
          <a:p>
            <a:r>
              <a:rPr lang="fr-CH" noProof="0" dirty="0"/>
              <a:t>Que se passe-t-il lors du remplacement du chauffage?</a:t>
            </a:r>
          </a:p>
          <a:p>
            <a:endParaRPr lang="fr-CH" noProof="0" dirty="0"/>
          </a:p>
          <a:p>
            <a:r>
              <a:rPr lang="fr-CH" b="1" noProof="0" dirty="0"/>
              <a:t>Dans votre canton</a:t>
            </a:r>
          </a:p>
          <a:p>
            <a:pPr lvl="1"/>
            <a:r>
              <a:rPr lang="fr-CH" noProof="0" dirty="0"/>
              <a:t>...</a:t>
            </a:r>
          </a:p>
          <a:p>
            <a:pPr lvl="1"/>
            <a:r>
              <a:rPr lang="fr-CH" noProof="0" dirty="0"/>
              <a:t>...</a:t>
            </a:r>
          </a:p>
          <a:p>
            <a:pPr marL="342900" indent="-342900">
              <a:buFont typeface="Arial" panose="020B0604020202020204" pitchFamily="34" charset="0"/>
              <a:buChar char="•"/>
            </a:pPr>
            <a:endParaRPr lang="fr-CH" noProof="0" dirty="0"/>
          </a:p>
          <a:p>
            <a:r>
              <a:rPr lang="fr-CH" b="1" noProof="0" dirty="0"/>
              <a:t>Dans votre commune</a:t>
            </a:r>
          </a:p>
          <a:p>
            <a:pPr lvl="1"/>
            <a:r>
              <a:rPr lang="fr-CH" noProof="0" dirty="0"/>
              <a:t>...</a:t>
            </a:r>
          </a:p>
          <a:p>
            <a:pPr lvl="1"/>
            <a:r>
              <a:rPr lang="fr-CH" noProof="0" dirty="0"/>
              <a:t>...</a:t>
            </a:r>
          </a:p>
        </p:txBody>
      </p:sp>
      <p:sp>
        <p:nvSpPr>
          <p:cNvPr id="4" name="Datumsplatzhalter 3">
            <a:extLst>
              <a:ext uri="{FF2B5EF4-FFF2-40B4-BE49-F238E27FC236}">
                <a16:creationId xmlns:a16="http://schemas.microsoft.com/office/drawing/2014/main" id="{F0C453B7-FA88-65C6-79ED-46F556E368A2}"/>
              </a:ext>
            </a:extLst>
          </p:cNvPr>
          <p:cNvSpPr>
            <a:spLocks noGrp="1"/>
          </p:cNvSpPr>
          <p:nvPr>
            <p:ph type="dt" sz="half" idx="10"/>
          </p:nvPr>
        </p:nvSpPr>
        <p:spPr/>
        <p:txBody>
          <a:bodyPr/>
          <a:lstStyle/>
          <a:p>
            <a:fld id="{9D565D76-9586-704E-884E-CBE948AB79A2}" type="datetime1">
              <a:rPr lang="fr-CH" noProof="0" smtClean="0"/>
              <a:t>25.02.2026</a:t>
            </a:fld>
            <a:endParaRPr lang="fr-CH" noProof="0" dirty="0"/>
          </a:p>
        </p:txBody>
      </p:sp>
      <p:sp>
        <p:nvSpPr>
          <p:cNvPr id="5" name="Fußzeilenplatzhalter 4">
            <a:extLst>
              <a:ext uri="{FF2B5EF4-FFF2-40B4-BE49-F238E27FC236}">
                <a16:creationId xmlns:a16="http://schemas.microsoft.com/office/drawing/2014/main" id="{386DD3F1-CF10-C77C-E0FD-ABFBA8D6C3C2}"/>
              </a:ext>
            </a:extLst>
          </p:cNvPr>
          <p:cNvSpPr>
            <a:spLocks noGrp="1"/>
          </p:cNvSpPr>
          <p:nvPr>
            <p:ph type="ftr" sz="quarter" idx="11"/>
          </p:nvPr>
        </p:nvSpPr>
        <p:spPr/>
        <p:txBody>
          <a:bodyPr/>
          <a:lstStyle/>
          <a:p>
            <a:r>
              <a:rPr lang="fr-CH" noProof="0" dirty="0" err="1"/>
              <a:t>suisseenergie.ch</a:t>
            </a:r>
            <a:endParaRPr lang="fr-CH" noProof="0" dirty="0"/>
          </a:p>
        </p:txBody>
      </p:sp>
      <p:sp>
        <p:nvSpPr>
          <p:cNvPr id="6" name="Foliennummernplatzhalter 5">
            <a:extLst>
              <a:ext uri="{FF2B5EF4-FFF2-40B4-BE49-F238E27FC236}">
                <a16:creationId xmlns:a16="http://schemas.microsoft.com/office/drawing/2014/main" id="{472ECB66-0EB1-B17F-5010-8FEFB3FDBE6E}"/>
              </a:ext>
            </a:extLst>
          </p:cNvPr>
          <p:cNvSpPr>
            <a:spLocks noGrp="1"/>
          </p:cNvSpPr>
          <p:nvPr>
            <p:ph type="sldNum" sz="quarter" idx="12"/>
          </p:nvPr>
        </p:nvSpPr>
        <p:spPr/>
        <p:txBody>
          <a:bodyPr/>
          <a:lstStyle/>
          <a:p>
            <a:fld id="{442AD375-037F-43D0-B059-5172DA06796A}" type="slidenum">
              <a:rPr lang="fr-CH" noProof="0" smtClean="0"/>
              <a:pPr/>
              <a:t>18</a:t>
            </a:fld>
            <a:endParaRPr lang="fr-CH" noProof="0" dirty="0"/>
          </a:p>
        </p:txBody>
      </p:sp>
      <p:sp>
        <p:nvSpPr>
          <p:cNvPr id="7" name="Rechteck 6">
            <a:extLst>
              <a:ext uri="{FF2B5EF4-FFF2-40B4-BE49-F238E27FC236}">
                <a16:creationId xmlns:a16="http://schemas.microsoft.com/office/drawing/2014/main" id="{24B88CEA-B113-BDE5-BC05-6F1478E57F05}"/>
              </a:ext>
            </a:extLst>
          </p:cNvPr>
          <p:cNvSpPr/>
          <p:nvPr/>
        </p:nvSpPr>
        <p:spPr>
          <a:xfrm>
            <a:off x="9408368" y="325927"/>
            <a:ext cx="2376264" cy="8074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noProof="0" dirty="0">
                <a:solidFill>
                  <a:schemeClr val="tx1"/>
                </a:solidFill>
              </a:rPr>
              <a:t>à compléter par la commune</a:t>
            </a:r>
          </a:p>
        </p:txBody>
      </p:sp>
    </p:spTree>
    <p:extLst>
      <p:ext uri="{BB962C8B-B14F-4D97-AF65-F5344CB8AC3E}">
        <p14:creationId xmlns:p14="http://schemas.microsoft.com/office/powerpoint/2010/main" val="16571260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CF6191-1F11-9902-1A0E-2253923A6050}"/>
              </a:ext>
            </a:extLst>
          </p:cNvPr>
          <p:cNvSpPr>
            <a:spLocks noGrp="1"/>
          </p:cNvSpPr>
          <p:nvPr>
            <p:ph type="title"/>
          </p:nvPr>
        </p:nvSpPr>
        <p:spPr/>
        <p:txBody>
          <a:bodyPr/>
          <a:lstStyle/>
          <a:p>
            <a:r>
              <a:rPr lang="fr-CH" noProof="0" dirty="0"/>
              <a:t>Où trouver de l'aide?</a:t>
            </a:r>
          </a:p>
        </p:txBody>
      </p:sp>
      <p:sp>
        <p:nvSpPr>
          <p:cNvPr id="3" name="Inhaltsplatzhalter 2">
            <a:extLst>
              <a:ext uri="{FF2B5EF4-FFF2-40B4-BE49-F238E27FC236}">
                <a16:creationId xmlns:a16="http://schemas.microsoft.com/office/drawing/2014/main" id="{0379A884-3649-8630-48DB-053349C8C9F2}"/>
              </a:ext>
            </a:extLst>
          </p:cNvPr>
          <p:cNvSpPr>
            <a:spLocks noGrp="1"/>
          </p:cNvSpPr>
          <p:nvPr>
            <p:ph idx="1"/>
          </p:nvPr>
        </p:nvSpPr>
        <p:spPr>
          <a:xfrm>
            <a:off x="515379" y="1592796"/>
            <a:ext cx="11160684" cy="4584167"/>
          </a:xfrm>
        </p:spPr>
        <p:txBody>
          <a:bodyPr/>
          <a:lstStyle/>
          <a:p>
            <a:r>
              <a:rPr lang="fr-CH" sz="2000" b="1" noProof="0" dirty="0"/>
              <a:t>Soutien spécialisé </a:t>
            </a:r>
          </a:p>
          <a:p>
            <a:pPr lvl="1"/>
            <a:r>
              <a:rPr lang="fr-CH" sz="2000" noProof="0" dirty="0"/>
              <a:t>Les prestataires de conseil incitatif de «chauffez renouvelable» répondent à toutes les questions concernant le remplacement du chauffage de votre bâtiment: </a:t>
            </a:r>
            <a:r>
              <a:rPr lang="fr-CH" sz="2000" noProof="0" dirty="0">
                <a:hlinkClick r:id="rId3">
                  <a:extLst>
                    <a:ext uri="{A12FA001-AC4F-418D-AE19-62706E023703}">
                      <ahyp:hlinkClr xmlns:ahyp="http://schemas.microsoft.com/office/drawing/2018/hyperlinkcolor" val="tx"/>
                    </a:ext>
                  </a:extLst>
                </a:hlinkClick>
              </a:rPr>
              <a:t>www.suisseenergie.ch/renover/conseil-incitatif-chauffezrenouvelable/ </a:t>
            </a:r>
            <a:endParaRPr lang="fr-CH" sz="2000" noProof="0" dirty="0"/>
          </a:p>
          <a:p>
            <a:pPr lvl="1"/>
            <a:r>
              <a:rPr lang="fr-CH" sz="2000" noProof="0" dirty="0">
                <a:highlight>
                  <a:srgbClr val="FFFF00"/>
                </a:highlight>
              </a:rPr>
              <a:t>Suite à cette présentation, vous pouvez fixer un rendez-vous, ici même, pour un entretien de conseil personnalisé.</a:t>
            </a:r>
          </a:p>
          <a:p>
            <a:endParaRPr lang="fr-CH" sz="2000" noProof="0" dirty="0"/>
          </a:p>
          <a:p>
            <a:r>
              <a:rPr lang="fr-CH" sz="2000" b="1" noProof="0" dirty="0"/>
              <a:t>Soutien financier: subventions du canton et de la commune pour le remplacement du chauffage</a:t>
            </a:r>
          </a:p>
          <a:p>
            <a:pPr lvl="1"/>
            <a:r>
              <a:rPr lang="fr-CH" sz="2000" noProof="0" dirty="0"/>
              <a:t>Aperçu des subventions de votre canton et de votre commune: </a:t>
            </a:r>
            <a:r>
              <a:rPr lang="fr-CH" sz="2000" noProof="0" dirty="0">
                <a:hlinkClick r:id="rId4">
                  <a:extLst>
                    <a:ext uri="{A12FA001-AC4F-418D-AE19-62706E023703}">
                      <ahyp:hlinkClr xmlns:ahyp="http://schemas.microsoft.com/office/drawing/2018/hyperlinkcolor" val="tx"/>
                    </a:ext>
                  </a:extLst>
                </a:hlinkClick>
              </a:rPr>
              <a:t>www.francsenergie.ch</a:t>
            </a:r>
            <a:endParaRPr lang="fr-CH" sz="2000" noProof="0" dirty="0"/>
          </a:p>
          <a:p>
            <a:pPr lvl="1"/>
            <a:r>
              <a:rPr lang="fr-CH" sz="2000" noProof="0" dirty="0">
                <a:highlight>
                  <a:srgbClr val="FFFF00"/>
                </a:highlight>
              </a:rPr>
              <a:t>XXX</a:t>
            </a:r>
          </a:p>
          <a:p>
            <a:pPr lvl="1"/>
            <a:r>
              <a:rPr lang="fr-CH" sz="2000" noProof="0" dirty="0">
                <a:highlight>
                  <a:srgbClr val="FFFF00"/>
                </a:highlight>
              </a:rPr>
              <a:t>XXX</a:t>
            </a:r>
          </a:p>
        </p:txBody>
      </p:sp>
      <p:sp>
        <p:nvSpPr>
          <p:cNvPr id="4" name="Datumsplatzhalter 3">
            <a:extLst>
              <a:ext uri="{FF2B5EF4-FFF2-40B4-BE49-F238E27FC236}">
                <a16:creationId xmlns:a16="http://schemas.microsoft.com/office/drawing/2014/main" id="{F0C453B7-FA88-65C6-79ED-46F556E368A2}"/>
              </a:ext>
            </a:extLst>
          </p:cNvPr>
          <p:cNvSpPr>
            <a:spLocks noGrp="1"/>
          </p:cNvSpPr>
          <p:nvPr>
            <p:ph type="dt" sz="half" idx="10"/>
          </p:nvPr>
        </p:nvSpPr>
        <p:spPr/>
        <p:txBody>
          <a:bodyPr/>
          <a:lstStyle/>
          <a:p>
            <a:fld id="{C537B3B6-CC95-9044-BA7B-A01E1F4C54F1}" type="datetime1">
              <a:rPr lang="fr-CH" noProof="0" smtClean="0"/>
              <a:t>25.02.2026</a:t>
            </a:fld>
            <a:endParaRPr lang="fr-CH" noProof="0" dirty="0"/>
          </a:p>
        </p:txBody>
      </p:sp>
      <p:sp>
        <p:nvSpPr>
          <p:cNvPr id="5" name="Fußzeilenplatzhalter 4">
            <a:extLst>
              <a:ext uri="{FF2B5EF4-FFF2-40B4-BE49-F238E27FC236}">
                <a16:creationId xmlns:a16="http://schemas.microsoft.com/office/drawing/2014/main" id="{386DD3F1-CF10-C77C-E0FD-ABFBA8D6C3C2}"/>
              </a:ext>
            </a:extLst>
          </p:cNvPr>
          <p:cNvSpPr>
            <a:spLocks noGrp="1"/>
          </p:cNvSpPr>
          <p:nvPr>
            <p:ph type="ftr" sz="quarter" idx="11"/>
          </p:nvPr>
        </p:nvSpPr>
        <p:spPr/>
        <p:txBody>
          <a:bodyPr/>
          <a:lstStyle/>
          <a:p>
            <a:r>
              <a:rPr lang="fr-CH" noProof="0" dirty="0" err="1"/>
              <a:t>suisseenergie.ch</a:t>
            </a:r>
            <a:endParaRPr lang="fr-CH" noProof="0" dirty="0"/>
          </a:p>
        </p:txBody>
      </p:sp>
      <p:sp>
        <p:nvSpPr>
          <p:cNvPr id="6" name="Foliennummernplatzhalter 5">
            <a:extLst>
              <a:ext uri="{FF2B5EF4-FFF2-40B4-BE49-F238E27FC236}">
                <a16:creationId xmlns:a16="http://schemas.microsoft.com/office/drawing/2014/main" id="{472ECB66-0EB1-B17F-5010-8FEFB3FDBE6E}"/>
              </a:ext>
            </a:extLst>
          </p:cNvPr>
          <p:cNvSpPr>
            <a:spLocks noGrp="1"/>
          </p:cNvSpPr>
          <p:nvPr>
            <p:ph type="sldNum" sz="quarter" idx="12"/>
          </p:nvPr>
        </p:nvSpPr>
        <p:spPr/>
        <p:txBody>
          <a:bodyPr/>
          <a:lstStyle/>
          <a:p>
            <a:fld id="{442AD375-037F-43D0-B059-5172DA06796A}" type="slidenum">
              <a:rPr lang="fr-CH" noProof="0" smtClean="0"/>
              <a:pPr/>
              <a:t>19</a:t>
            </a:fld>
            <a:endParaRPr lang="fr-CH" noProof="0" dirty="0"/>
          </a:p>
        </p:txBody>
      </p:sp>
      <p:sp>
        <p:nvSpPr>
          <p:cNvPr id="10" name="Textfeld 9">
            <a:extLst>
              <a:ext uri="{FF2B5EF4-FFF2-40B4-BE49-F238E27FC236}">
                <a16:creationId xmlns:a16="http://schemas.microsoft.com/office/drawing/2014/main" id="{CAEDC0D3-4B2E-FD2C-F563-C5D9D6F07D0A}"/>
              </a:ext>
            </a:extLst>
          </p:cNvPr>
          <p:cNvSpPr txBox="1"/>
          <p:nvPr/>
        </p:nvSpPr>
        <p:spPr>
          <a:xfrm>
            <a:off x="1290468" y="5660258"/>
            <a:ext cx="7403083" cy="307777"/>
          </a:xfrm>
          <a:prstGeom prst="rect">
            <a:avLst/>
          </a:prstGeom>
          <a:noFill/>
        </p:spPr>
        <p:txBody>
          <a:bodyPr wrap="square">
            <a:spAutoFit/>
          </a:bodyPr>
          <a:lstStyle/>
          <a:p>
            <a:r>
              <a:rPr lang="fr-CH" sz="1400" noProof="0" dirty="0">
                <a:solidFill>
                  <a:schemeClr val="accent1"/>
                </a:solidFill>
              </a:rPr>
              <a:t>Plus d’informations sur </a:t>
            </a:r>
            <a:r>
              <a:rPr lang="fr-CH" sz="1400" u="sng" noProof="0" dirty="0" err="1">
                <a:solidFill>
                  <a:schemeClr val="accent1"/>
                </a:solidFill>
              </a:rPr>
              <a:t>leprogrammebatiments.ch</a:t>
            </a:r>
            <a:endParaRPr lang="fr-CH" sz="1400" u="sng" noProof="0" dirty="0">
              <a:solidFill>
                <a:schemeClr val="accent1"/>
              </a:solidFill>
            </a:endParaRPr>
          </a:p>
        </p:txBody>
      </p:sp>
      <p:pic>
        <p:nvPicPr>
          <p:cNvPr id="11" name="Grafik 10">
            <a:extLst>
              <a:ext uri="{FF2B5EF4-FFF2-40B4-BE49-F238E27FC236}">
                <a16:creationId xmlns:a16="http://schemas.microsoft.com/office/drawing/2014/main" id="{F76DC2EC-E648-97E2-1707-A2D19A96B9C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8600" y="5420052"/>
            <a:ext cx="788187" cy="788187"/>
          </a:xfrm>
          <a:prstGeom prst="rect">
            <a:avLst/>
          </a:prstGeom>
        </p:spPr>
      </p:pic>
      <p:sp>
        <p:nvSpPr>
          <p:cNvPr id="7" name="Rechteck 6">
            <a:extLst>
              <a:ext uri="{FF2B5EF4-FFF2-40B4-BE49-F238E27FC236}">
                <a16:creationId xmlns:a16="http://schemas.microsoft.com/office/drawing/2014/main" id="{318BF3F3-2674-7F45-A070-2C8EFA0F6B60}"/>
              </a:ext>
            </a:extLst>
          </p:cNvPr>
          <p:cNvSpPr/>
          <p:nvPr/>
        </p:nvSpPr>
        <p:spPr>
          <a:xfrm>
            <a:off x="9408368" y="325927"/>
            <a:ext cx="2376264" cy="8074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noProof="0" dirty="0">
                <a:solidFill>
                  <a:schemeClr val="tx1"/>
                </a:solidFill>
              </a:rPr>
              <a:t>à compléter par la commune</a:t>
            </a:r>
          </a:p>
        </p:txBody>
      </p:sp>
    </p:spTree>
    <p:extLst>
      <p:ext uri="{BB962C8B-B14F-4D97-AF65-F5344CB8AC3E}">
        <p14:creationId xmlns:p14="http://schemas.microsoft.com/office/powerpoint/2010/main" val="10281556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a:extLst>
              <a:ext uri="{FF2B5EF4-FFF2-40B4-BE49-F238E27FC236}">
                <a16:creationId xmlns:a16="http://schemas.microsoft.com/office/drawing/2014/main" id="{37DDBEC1-D0A1-EF64-329F-A2278D10D0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3366" y="2289465"/>
            <a:ext cx="5382697" cy="3584040"/>
          </a:xfrm>
          <a:prstGeom prst="rect">
            <a:avLst/>
          </a:prstGeom>
          <a:noFill/>
          <a:extLst>
            <a:ext uri="{909E8E84-426E-40DD-AFC4-6F175D3DCCD1}">
              <a14:hiddenFill xmlns:a14="http://schemas.microsoft.com/office/drawing/2010/main">
                <a:solidFill>
                  <a:srgbClr val="FFFFFF"/>
                </a:solidFill>
              </a14:hiddenFill>
            </a:ext>
          </a:extLst>
        </p:spPr>
      </p:pic>
      <p:sp>
        <p:nvSpPr>
          <p:cNvPr id="8" name="Titel 7">
            <a:extLst>
              <a:ext uri="{FF2B5EF4-FFF2-40B4-BE49-F238E27FC236}">
                <a16:creationId xmlns:a16="http://schemas.microsoft.com/office/drawing/2014/main" id="{00A5B81E-4524-FFB0-D8F3-564A9DE5F06E}"/>
              </a:ext>
            </a:extLst>
          </p:cNvPr>
          <p:cNvSpPr>
            <a:spLocks noGrp="1"/>
          </p:cNvSpPr>
          <p:nvPr>
            <p:ph type="title"/>
          </p:nvPr>
        </p:nvSpPr>
        <p:spPr/>
        <p:txBody>
          <a:bodyPr/>
          <a:lstStyle/>
          <a:p>
            <a:r>
              <a:rPr lang="fr-CH" noProof="0" dirty="0"/>
              <a:t>Situation initiale</a:t>
            </a:r>
          </a:p>
        </p:txBody>
      </p:sp>
      <p:sp>
        <p:nvSpPr>
          <p:cNvPr id="9" name="Inhaltsplatzhalter 8">
            <a:extLst>
              <a:ext uri="{FF2B5EF4-FFF2-40B4-BE49-F238E27FC236}">
                <a16:creationId xmlns:a16="http://schemas.microsoft.com/office/drawing/2014/main" id="{8DEFB557-2135-DE60-3558-3AB925B246B2}"/>
              </a:ext>
            </a:extLst>
          </p:cNvPr>
          <p:cNvSpPr>
            <a:spLocks noGrp="1"/>
          </p:cNvSpPr>
          <p:nvPr>
            <p:ph idx="1"/>
          </p:nvPr>
        </p:nvSpPr>
        <p:spPr/>
        <p:txBody>
          <a:bodyPr/>
          <a:lstStyle/>
          <a:p>
            <a:pPr lvl="1"/>
            <a:r>
              <a:rPr lang="fr-CH" sz="1800" noProof="0" dirty="0"/>
              <a:t>Objectif de réduction des émissions de CO</a:t>
            </a:r>
            <a:r>
              <a:rPr lang="fr-CH" sz="1800" baseline="-25000" noProof="0" dirty="0"/>
              <a:t>2</a:t>
            </a:r>
            <a:r>
              <a:rPr lang="fr-CH" sz="1800" noProof="0" dirty="0"/>
              <a:t> d’ici 2050: </a:t>
            </a:r>
            <a:r>
              <a:rPr lang="fr-CH" sz="1800" b="1" noProof="0" dirty="0"/>
              <a:t>zéro émission nette</a:t>
            </a:r>
          </a:p>
          <a:p>
            <a:pPr lvl="1"/>
            <a:r>
              <a:rPr lang="fr-CH" sz="1800" noProof="0" dirty="0"/>
              <a:t>Au total, près d’</a:t>
            </a:r>
            <a:r>
              <a:rPr lang="fr-CH" sz="1800" b="1" noProof="0" dirty="0"/>
              <a:t>un million de chauffages fossiles et électriques doivent encore être remplacés dans les immeubles d’habitation suisses.</a:t>
            </a:r>
            <a:r>
              <a:rPr lang="fr-CH" sz="1800" noProof="0" dirty="0"/>
              <a:t> </a:t>
            </a:r>
          </a:p>
          <a:p>
            <a:pPr marL="493713" lvl="2" indent="-206375">
              <a:buClr>
                <a:schemeClr val="accent1"/>
              </a:buClr>
              <a:buFont typeface="Systemschrift Normal"/>
              <a:buChar char="&gt;"/>
            </a:pPr>
            <a:r>
              <a:rPr lang="fr-CH" sz="1800" noProof="0" dirty="0"/>
              <a:t>Cela implique que, d’ici 2050, </a:t>
            </a:r>
            <a:r>
              <a:rPr lang="fr-CH" sz="1800" b="1" noProof="0" dirty="0"/>
              <a:t>40 000 chauffages </a:t>
            </a:r>
            <a:br>
              <a:rPr lang="fr-CH" sz="1800" b="1" noProof="0" dirty="0"/>
            </a:br>
            <a:r>
              <a:rPr lang="fr-CH" sz="1800" noProof="0" dirty="0"/>
              <a:t>devront </a:t>
            </a:r>
            <a:r>
              <a:rPr lang="fr-CH" sz="1800" b="1" noProof="0" dirty="0"/>
              <a:t>chaque année </a:t>
            </a:r>
            <a:r>
              <a:rPr lang="fr-CH" sz="1800" noProof="0" dirty="0"/>
              <a:t>passer aux énergies</a:t>
            </a:r>
          </a:p>
          <a:p>
            <a:pPr marL="287338" lvl="2" indent="0">
              <a:buClr>
                <a:schemeClr val="accent1"/>
              </a:buClr>
              <a:buNone/>
            </a:pPr>
            <a:r>
              <a:rPr lang="fr-CH" sz="1800" noProof="0" dirty="0"/>
              <a:t>   renouvelables.</a:t>
            </a:r>
          </a:p>
          <a:p>
            <a:pPr lvl="1"/>
            <a:r>
              <a:rPr lang="fr-CH" sz="1800" noProof="0" dirty="0"/>
              <a:t>Compte tenu des nouvelles dispositions légales, </a:t>
            </a:r>
            <a:br>
              <a:rPr lang="fr-CH" sz="1800" noProof="0" dirty="0"/>
            </a:br>
            <a:r>
              <a:rPr lang="fr-CH" sz="1800" noProof="0" dirty="0"/>
              <a:t>il n’est plus aussi simple de remplacer à l’identique </a:t>
            </a:r>
            <a:br>
              <a:rPr lang="fr-CH" sz="1800" noProof="0" dirty="0"/>
            </a:br>
            <a:r>
              <a:rPr lang="fr-CH" sz="1800" noProof="0" dirty="0"/>
              <a:t>un système de chauffage fossile, et ce, dans la quasi-totalité </a:t>
            </a:r>
            <a:br>
              <a:rPr lang="fr-CH" sz="1800" noProof="0" dirty="0"/>
            </a:br>
            <a:r>
              <a:rPr lang="fr-CH" sz="1800" noProof="0" dirty="0"/>
              <a:t>des cantons.</a:t>
            </a:r>
          </a:p>
          <a:p>
            <a:pPr lvl="1"/>
            <a:r>
              <a:rPr lang="fr-CH" sz="1800" noProof="0" dirty="0"/>
              <a:t>Conserver un chauffage à combustible fossile, c’est passer </a:t>
            </a:r>
            <a:br>
              <a:rPr lang="fr-CH" sz="1800" noProof="0" dirty="0"/>
            </a:br>
            <a:r>
              <a:rPr lang="fr-CH" sz="1800" noProof="0" dirty="0"/>
              <a:t>à côté d’une </a:t>
            </a:r>
            <a:r>
              <a:rPr lang="fr-CH" sz="1800" b="1" noProof="0" dirty="0"/>
              <a:t>opportunité </a:t>
            </a:r>
            <a:r>
              <a:rPr lang="fr-CH" sz="1800" noProof="0" dirty="0"/>
              <a:t>pour les vingt années à venir.</a:t>
            </a:r>
          </a:p>
          <a:p>
            <a:pPr lvl="1"/>
            <a:r>
              <a:rPr lang="fr-CH" sz="1800" noProof="0" dirty="0"/>
              <a:t>Notre génération est sans doute la dernière à pouvoir </a:t>
            </a:r>
            <a:br>
              <a:rPr lang="fr-CH" sz="1800" noProof="0" dirty="0"/>
            </a:br>
            <a:r>
              <a:rPr lang="fr-CH" sz="1800" noProof="0" dirty="0"/>
              <a:t>agir efficacement dans la lutte contre le réchauffement climatique.</a:t>
            </a:r>
          </a:p>
        </p:txBody>
      </p:sp>
      <p:sp>
        <p:nvSpPr>
          <p:cNvPr id="4" name="Datumsplatzhalter 3">
            <a:extLst>
              <a:ext uri="{FF2B5EF4-FFF2-40B4-BE49-F238E27FC236}">
                <a16:creationId xmlns:a16="http://schemas.microsoft.com/office/drawing/2014/main" id="{261BDFE6-9D3C-4A28-A1D6-B62E72F2C81A}"/>
              </a:ext>
            </a:extLst>
          </p:cNvPr>
          <p:cNvSpPr>
            <a:spLocks noGrp="1"/>
          </p:cNvSpPr>
          <p:nvPr>
            <p:ph type="dt" sz="half" idx="10"/>
          </p:nvPr>
        </p:nvSpPr>
        <p:spPr/>
        <p:txBody>
          <a:bodyPr/>
          <a:lstStyle/>
          <a:p>
            <a:fld id="{B8964BE6-FB14-D540-96A3-FD8243D2DAD3}" type="datetime1">
              <a:rPr lang="fr-CH" noProof="0" smtClean="0"/>
              <a:t>25.02.2026</a:t>
            </a:fld>
            <a:endParaRPr lang="fr-CH" noProof="0" dirty="0"/>
          </a:p>
        </p:txBody>
      </p:sp>
      <p:sp>
        <p:nvSpPr>
          <p:cNvPr id="5" name="Fußzeilenplatzhalter 4">
            <a:extLst>
              <a:ext uri="{FF2B5EF4-FFF2-40B4-BE49-F238E27FC236}">
                <a16:creationId xmlns:a16="http://schemas.microsoft.com/office/drawing/2014/main" id="{E50555D8-DDB2-F317-B86F-AEFCD95EA5A3}"/>
              </a:ext>
            </a:extLst>
          </p:cNvPr>
          <p:cNvSpPr>
            <a:spLocks noGrp="1"/>
          </p:cNvSpPr>
          <p:nvPr>
            <p:ph type="ftr" sz="quarter" idx="11"/>
          </p:nvPr>
        </p:nvSpPr>
        <p:spPr/>
        <p:txBody>
          <a:bodyPr/>
          <a:lstStyle/>
          <a:p>
            <a:r>
              <a:rPr lang="fr-CH" noProof="0" dirty="0" err="1"/>
              <a:t>suisseenergie.ch</a:t>
            </a:r>
            <a:endParaRPr lang="fr-CH" noProof="0" dirty="0"/>
          </a:p>
        </p:txBody>
      </p:sp>
      <p:sp>
        <p:nvSpPr>
          <p:cNvPr id="6" name="Foliennummernplatzhalter 5">
            <a:extLst>
              <a:ext uri="{FF2B5EF4-FFF2-40B4-BE49-F238E27FC236}">
                <a16:creationId xmlns:a16="http://schemas.microsoft.com/office/drawing/2014/main" id="{F745175B-6201-9E97-0BDE-8BF90F07D4E1}"/>
              </a:ext>
            </a:extLst>
          </p:cNvPr>
          <p:cNvSpPr>
            <a:spLocks noGrp="1"/>
          </p:cNvSpPr>
          <p:nvPr>
            <p:ph type="sldNum" sz="quarter" idx="12"/>
          </p:nvPr>
        </p:nvSpPr>
        <p:spPr/>
        <p:txBody>
          <a:bodyPr/>
          <a:lstStyle/>
          <a:p>
            <a:fld id="{442AD375-037F-43D0-B059-5172DA06796A}" type="slidenum">
              <a:rPr lang="fr-CH" noProof="0" smtClean="0"/>
              <a:pPr/>
              <a:t>2</a:t>
            </a:fld>
            <a:endParaRPr lang="fr-CH" noProof="0" dirty="0"/>
          </a:p>
        </p:txBody>
      </p:sp>
    </p:spTree>
    <p:extLst>
      <p:ext uri="{BB962C8B-B14F-4D97-AF65-F5344CB8AC3E}">
        <p14:creationId xmlns:p14="http://schemas.microsoft.com/office/powerpoint/2010/main" val="26597998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5">
            <a:extLst>
              <a:ext uri="{FF2B5EF4-FFF2-40B4-BE49-F238E27FC236}">
                <a16:creationId xmlns:a16="http://schemas.microsoft.com/office/drawing/2014/main" id="{69EC912A-C14A-CAFC-7475-ED8D87CCED06}"/>
              </a:ext>
            </a:extLst>
          </p:cNvPr>
          <p:cNvPicPr>
            <a:picLocks noChangeAspect="1"/>
          </p:cNvPicPr>
          <p:nvPr/>
        </p:nvPicPr>
        <p:blipFill>
          <a:blip r:embed="rId2" cstate="print">
            <a:extLst>
              <a:ext uri="{28A0092B-C50C-407E-A947-70E740481C1C}">
                <a14:useLocalDpi xmlns:a14="http://schemas.microsoft.com/office/drawing/2010/main" val="0"/>
              </a:ext>
            </a:extLst>
          </a:blip>
          <a:srcRect t="10247" b="10247"/>
          <a:stretch>
            <a:fillRect/>
          </a:stretch>
        </p:blipFill>
        <p:spPr>
          <a:xfrm>
            <a:off x="0" y="0"/>
            <a:ext cx="12192000" cy="6858000"/>
          </a:xfrm>
          <a:prstGeom prst="rect">
            <a:avLst/>
          </a:prstGeom>
        </p:spPr>
      </p:pic>
      <p:sp>
        <p:nvSpPr>
          <p:cNvPr id="7" name="Oval 6">
            <a:extLst>
              <a:ext uri="{FF2B5EF4-FFF2-40B4-BE49-F238E27FC236}">
                <a16:creationId xmlns:a16="http://schemas.microsoft.com/office/drawing/2014/main" id="{B31A7E74-E00D-DE1E-E8CA-0355657BF17F}"/>
              </a:ext>
            </a:extLst>
          </p:cNvPr>
          <p:cNvSpPr/>
          <p:nvPr/>
        </p:nvSpPr>
        <p:spPr>
          <a:xfrm>
            <a:off x="863600" y="799164"/>
            <a:ext cx="10642600" cy="551527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9600" noProof="0" dirty="0"/>
              <a:t>Pause</a:t>
            </a:r>
          </a:p>
          <a:p>
            <a:pPr algn="ctr"/>
            <a:endParaRPr lang="fr-CH" sz="9600" noProof="0" dirty="0"/>
          </a:p>
        </p:txBody>
      </p:sp>
      <p:grpSp>
        <p:nvGrpSpPr>
          <p:cNvPr id="6" name="Gruppieren 5">
            <a:extLst>
              <a:ext uri="{FF2B5EF4-FFF2-40B4-BE49-F238E27FC236}">
                <a16:creationId xmlns:a16="http://schemas.microsoft.com/office/drawing/2014/main" id="{834C6FBF-224B-C8E4-B95C-5FFA192194EB}"/>
              </a:ext>
            </a:extLst>
          </p:cNvPr>
          <p:cNvGrpSpPr/>
          <p:nvPr/>
        </p:nvGrpSpPr>
        <p:grpSpPr>
          <a:xfrm>
            <a:off x="4456387" y="4664672"/>
            <a:ext cx="3519738" cy="1807309"/>
            <a:chOff x="4456387" y="4664672"/>
            <a:chExt cx="3519738" cy="1807309"/>
          </a:xfrm>
        </p:grpSpPr>
        <p:sp>
          <p:nvSpPr>
            <p:cNvPr id="13" name="Textfeld 12">
              <a:extLst>
                <a:ext uri="{FF2B5EF4-FFF2-40B4-BE49-F238E27FC236}">
                  <a16:creationId xmlns:a16="http://schemas.microsoft.com/office/drawing/2014/main" id="{1004C394-BD05-2A7B-652E-395BE3FDBFCE}"/>
                </a:ext>
              </a:extLst>
            </p:cNvPr>
            <p:cNvSpPr txBox="1"/>
            <p:nvPr/>
          </p:nvSpPr>
          <p:spPr>
            <a:xfrm>
              <a:off x="4456387" y="5887206"/>
              <a:ext cx="3519738" cy="584775"/>
            </a:xfrm>
            <a:prstGeom prst="rect">
              <a:avLst/>
            </a:prstGeom>
            <a:noFill/>
          </p:spPr>
          <p:txBody>
            <a:bodyPr wrap="square">
              <a:spAutoFit/>
            </a:bodyPr>
            <a:lstStyle/>
            <a:p>
              <a:pPr algn="ctr"/>
              <a:r>
                <a:rPr lang="fr-CH" sz="1600" u="sng" noProof="0" dirty="0" err="1">
                  <a:solidFill>
                    <a:schemeClr val="bg1"/>
                  </a:solidFill>
                </a:rPr>
                <a:t>www.suisseenergie.ch</a:t>
              </a:r>
              <a:r>
                <a:rPr lang="fr-CH" sz="1600" u="sng" noProof="0" dirty="0">
                  <a:solidFill>
                    <a:schemeClr val="bg1"/>
                  </a:solidFill>
                </a:rPr>
                <a:t>/</a:t>
              </a:r>
              <a:r>
                <a:rPr lang="fr-CH" sz="1600" u="sng" noProof="0" dirty="0" err="1">
                  <a:solidFill>
                    <a:schemeClr val="bg1"/>
                  </a:solidFill>
                </a:rPr>
                <a:t>renover</a:t>
              </a:r>
              <a:r>
                <a:rPr lang="fr-CH" sz="1600" u="sng" noProof="0" dirty="0">
                  <a:solidFill>
                    <a:schemeClr val="bg1"/>
                  </a:solidFill>
                </a:rPr>
                <a:t>/</a:t>
              </a:r>
              <a:br>
                <a:rPr lang="fr-CH" sz="1600" u="sng" noProof="0" dirty="0">
                  <a:solidFill>
                    <a:schemeClr val="bg1"/>
                  </a:solidFill>
                </a:rPr>
              </a:br>
              <a:r>
                <a:rPr lang="fr-CH" sz="1600" u="sng" noProof="0" dirty="0">
                  <a:solidFill>
                    <a:schemeClr val="bg1"/>
                  </a:solidFill>
                </a:rPr>
                <a:t>remplacement-du-chauffage/</a:t>
              </a:r>
              <a:endParaRPr lang="fr-CH" sz="1600" noProof="0" dirty="0">
                <a:solidFill>
                  <a:schemeClr val="bg1"/>
                </a:solidFill>
              </a:endParaRPr>
            </a:p>
          </p:txBody>
        </p:sp>
        <p:pic>
          <p:nvPicPr>
            <p:cNvPr id="5" name="Grafik 4">
              <a:extLst>
                <a:ext uri="{FF2B5EF4-FFF2-40B4-BE49-F238E27FC236}">
                  <a16:creationId xmlns:a16="http://schemas.microsoft.com/office/drawing/2014/main" id="{34AFD61B-FB56-A01D-3926-74D70089527B}"/>
                </a:ext>
              </a:extLst>
            </p:cNvPr>
            <p:cNvPicPr>
              <a:picLocks noChangeAspect="1"/>
            </p:cNvPicPr>
            <p:nvPr/>
          </p:nvPicPr>
          <p:blipFill>
            <a:blip r:embed="rId3"/>
            <a:stretch>
              <a:fillRect/>
            </a:stretch>
          </p:blipFill>
          <p:spPr>
            <a:xfrm>
              <a:off x="5602795" y="4664672"/>
              <a:ext cx="1227254" cy="1222534"/>
            </a:xfrm>
            <a:prstGeom prst="rect">
              <a:avLst/>
            </a:prstGeom>
          </p:spPr>
        </p:pic>
      </p:grpSp>
      <p:sp>
        <p:nvSpPr>
          <p:cNvPr id="2" name="Datumsplatzhalter 1">
            <a:extLst>
              <a:ext uri="{FF2B5EF4-FFF2-40B4-BE49-F238E27FC236}">
                <a16:creationId xmlns:a16="http://schemas.microsoft.com/office/drawing/2014/main" id="{F454C6B3-B016-702F-BE92-1948A1D14601}"/>
              </a:ext>
            </a:extLst>
          </p:cNvPr>
          <p:cNvSpPr>
            <a:spLocks noGrp="1"/>
          </p:cNvSpPr>
          <p:nvPr>
            <p:ph type="dt" sz="half" idx="10"/>
          </p:nvPr>
        </p:nvSpPr>
        <p:spPr/>
        <p:txBody>
          <a:bodyPr/>
          <a:lstStyle/>
          <a:p>
            <a:fld id="{0F0B00A0-04AF-F945-A3EC-92F662F79C9D}" type="datetime1">
              <a:rPr lang="fr-CH" noProof="0" smtClean="0"/>
              <a:t>25.02.2026</a:t>
            </a:fld>
            <a:endParaRPr lang="fr-CH" noProof="0" dirty="0"/>
          </a:p>
        </p:txBody>
      </p:sp>
      <p:sp>
        <p:nvSpPr>
          <p:cNvPr id="3" name="Fußzeilenplatzhalter 2">
            <a:extLst>
              <a:ext uri="{FF2B5EF4-FFF2-40B4-BE49-F238E27FC236}">
                <a16:creationId xmlns:a16="http://schemas.microsoft.com/office/drawing/2014/main" id="{5FCDD5DE-E2FD-A29A-8D89-3CF049502FDD}"/>
              </a:ext>
            </a:extLst>
          </p:cNvPr>
          <p:cNvSpPr>
            <a:spLocks noGrp="1"/>
          </p:cNvSpPr>
          <p:nvPr>
            <p:ph type="ftr" sz="quarter" idx="11"/>
          </p:nvPr>
        </p:nvSpPr>
        <p:spPr/>
        <p:txBody>
          <a:bodyPr/>
          <a:lstStyle/>
          <a:p>
            <a:r>
              <a:rPr lang="fr-CH" noProof="0" dirty="0" err="1"/>
              <a:t>suisseenergie.ch</a:t>
            </a:r>
            <a:endParaRPr lang="fr-CH" noProof="0" dirty="0"/>
          </a:p>
        </p:txBody>
      </p:sp>
      <p:sp>
        <p:nvSpPr>
          <p:cNvPr id="4" name="Foliennummernplatzhalter 3">
            <a:extLst>
              <a:ext uri="{FF2B5EF4-FFF2-40B4-BE49-F238E27FC236}">
                <a16:creationId xmlns:a16="http://schemas.microsoft.com/office/drawing/2014/main" id="{B217A963-88CD-2529-5D01-A69E99410B5E}"/>
              </a:ext>
            </a:extLst>
          </p:cNvPr>
          <p:cNvSpPr>
            <a:spLocks noGrp="1"/>
          </p:cNvSpPr>
          <p:nvPr>
            <p:ph type="sldNum" sz="quarter" idx="12"/>
          </p:nvPr>
        </p:nvSpPr>
        <p:spPr/>
        <p:txBody>
          <a:bodyPr/>
          <a:lstStyle/>
          <a:p>
            <a:fld id="{442AD375-037F-43D0-B059-5172DA06796A}" type="slidenum">
              <a:rPr lang="fr-CH" noProof="0" smtClean="0"/>
              <a:pPr/>
              <a:t>20</a:t>
            </a:fld>
            <a:endParaRPr lang="fr-CH" noProof="0" dirty="0"/>
          </a:p>
        </p:txBody>
      </p:sp>
    </p:spTree>
    <p:extLst>
      <p:ext uri="{BB962C8B-B14F-4D97-AF65-F5344CB8AC3E}">
        <p14:creationId xmlns:p14="http://schemas.microsoft.com/office/powerpoint/2010/main" val="1246749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fltVal val="0"/>
                                          </p:val>
                                        </p:tav>
                                        <p:tav tm="100000">
                                          <p:val>
                                            <p:strVal val="#ppt_w"/>
                                          </p:val>
                                        </p:tav>
                                      </p:tavLst>
                                    </p:anim>
                                    <p:anim calcmode="lin" valueType="num">
                                      <p:cBhvr>
                                        <p:cTn id="8" dur="2000" fill="hold"/>
                                        <p:tgtEl>
                                          <p:spTgt spid="7"/>
                                        </p:tgtEl>
                                        <p:attrNameLst>
                                          <p:attrName>ppt_h</p:attrName>
                                        </p:attrNameLst>
                                      </p:cBhvr>
                                      <p:tavLst>
                                        <p:tav tm="0">
                                          <p:val>
                                            <p:fltVal val="0"/>
                                          </p:val>
                                        </p:tav>
                                        <p:tav tm="100000">
                                          <p:val>
                                            <p:strVal val="#ppt_h"/>
                                          </p:val>
                                        </p:tav>
                                      </p:tavLst>
                                    </p:anim>
                                    <p:animEffect transition="in" filter="fade">
                                      <p:cBhvr>
                                        <p:cTn id="9" dur="2000"/>
                                        <p:tgtEl>
                                          <p:spTgt spid="7"/>
                                        </p:tgtEl>
                                      </p:cBhvr>
                                    </p:animEffect>
                                  </p:childTnLst>
                                </p:cTn>
                              </p:par>
                            </p:childTnLst>
                          </p:cTn>
                        </p:par>
                        <p:par>
                          <p:cTn id="10" fill="hold">
                            <p:stCondLst>
                              <p:cond delay="2000"/>
                            </p:stCondLst>
                            <p:childTnLst>
                              <p:par>
                                <p:cTn id="11" presetID="26" presetClass="emph" presetSubtype="0" fill="hold" nodeType="afterEffect">
                                  <p:stCondLst>
                                    <p:cond delay="1000"/>
                                  </p:stCondLst>
                                  <p:childTnLst>
                                    <p:animEffect transition="out" filter="fade">
                                      <p:cBhvr>
                                        <p:cTn id="12" dur="1000" tmFilter="0, 0; .2, .5; .8, .5; 1, 0"/>
                                        <p:tgtEl>
                                          <p:spTgt spid="6"/>
                                        </p:tgtEl>
                                      </p:cBhvr>
                                    </p:animEffect>
                                    <p:animScale>
                                      <p:cBhvr>
                                        <p:cTn id="13" dur="5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536E70-7862-D213-AA00-FA3EE205D18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6E8E151-E4DE-C0EE-3341-E1D7FD5E91E6}"/>
              </a:ext>
            </a:extLst>
          </p:cNvPr>
          <p:cNvSpPr>
            <a:spLocks noGrp="1"/>
          </p:cNvSpPr>
          <p:nvPr>
            <p:ph type="ctrTitle"/>
          </p:nvPr>
        </p:nvSpPr>
        <p:spPr>
          <a:xfrm>
            <a:off x="515937" y="952500"/>
            <a:ext cx="10437813" cy="3448607"/>
          </a:xfrm>
        </p:spPr>
        <p:txBody>
          <a:bodyPr/>
          <a:lstStyle/>
          <a:p>
            <a:r>
              <a:rPr lang="fr-CH" sz="6600" noProof="0" dirty="0"/>
              <a:t>Systèmes de chauffage renouvelables</a:t>
            </a:r>
          </a:p>
        </p:txBody>
      </p:sp>
      <p:sp>
        <p:nvSpPr>
          <p:cNvPr id="4" name="Datumsplatzhalter 3">
            <a:extLst>
              <a:ext uri="{FF2B5EF4-FFF2-40B4-BE49-F238E27FC236}">
                <a16:creationId xmlns:a16="http://schemas.microsoft.com/office/drawing/2014/main" id="{E13CDD0E-DAAA-6BF3-43AA-FD61AB5614BE}"/>
              </a:ext>
            </a:extLst>
          </p:cNvPr>
          <p:cNvSpPr>
            <a:spLocks noGrp="1"/>
          </p:cNvSpPr>
          <p:nvPr>
            <p:ph type="dt" sz="half" idx="10"/>
          </p:nvPr>
        </p:nvSpPr>
        <p:spPr/>
        <p:txBody>
          <a:bodyPr/>
          <a:lstStyle/>
          <a:p>
            <a:fld id="{F19044F6-FB0D-6242-9674-6C88C030436C}" type="datetime1">
              <a:rPr lang="fr-CH" noProof="0" smtClean="0"/>
              <a:t>25.02.2026</a:t>
            </a:fld>
            <a:endParaRPr lang="fr-CH" noProof="0" dirty="0"/>
          </a:p>
        </p:txBody>
      </p:sp>
      <p:sp>
        <p:nvSpPr>
          <p:cNvPr id="5" name="Fußzeilenplatzhalter 4">
            <a:extLst>
              <a:ext uri="{FF2B5EF4-FFF2-40B4-BE49-F238E27FC236}">
                <a16:creationId xmlns:a16="http://schemas.microsoft.com/office/drawing/2014/main" id="{AD1F56B8-0FB2-71D5-A74C-1FDE4992B680}"/>
              </a:ext>
            </a:extLst>
          </p:cNvPr>
          <p:cNvSpPr>
            <a:spLocks noGrp="1"/>
          </p:cNvSpPr>
          <p:nvPr>
            <p:ph type="ftr" sz="quarter" idx="11"/>
          </p:nvPr>
        </p:nvSpPr>
        <p:spPr/>
        <p:txBody>
          <a:bodyPr/>
          <a:lstStyle/>
          <a:p>
            <a:r>
              <a:rPr lang="fr-CH" noProof="0" dirty="0" err="1"/>
              <a:t>suisseenergie.ch</a:t>
            </a:r>
            <a:endParaRPr lang="fr-CH" noProof="0" dirty="0"/>
          </a:p>
        </p:txBody>
      </p:sp>
      <p:sp>
        <p:nvSpPr>
          <p:cNvPr id="6" name="Foliennummernplatzhalter 5">
            <a:extLst>
              <a:ext uri="{FF2B5EF4-FFF2-40B4-BE49-F238E27FC236}">
                <a16:creationId xmlns:a16="http://schemas.microsoft.com/office/drawing/2014/main" id="{78A46E0B-2261-80BB-C298-EF6B85F010A1}"/>
              </a:ext>
            </a:extLst>
          </p:cNvPr>
          <p:cNvSpPr>
            <a:spLocks noGrp="1"/>
          </p:cNvSpPr>
          <p:nvPr>
            <p:ph type="sldNum" sz="quarter" idx="12"/>
          </p:nvPr>
        </p:nvSpPr>
        <p:spPr/>
        <p:txBody>
          <a:bodyPr/>
          <a:lstStyle/>
          <a:p>
            <a:fld id="{442AD375-037F-43D0-B059-5172DA06796A}" type="slidenum">
              <a:rPr lang="fr-CH" noProof="0" smtClean="0"/>
              <a:pPr/>
              <a:t>21</a:t>
            </a:fld>
            <a:endParaRPr lang="fr-CH" noProof="0" dirty="0"/>
          </a:p>
        </p:txBody>
      </p:sp>
    </p:spTree>
    <p:extLst>
      <p:ext uri="{BB962C8B-B14F-4D97-AF65-F5344CB8AC3E}">
        <p14:creationId xmlns:p14="http://schemas.microsoft.com/office/powerpoint/2010/main" val="23533859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CF6191-1F11-9902-1A0E-2253923A6050}"/>
              </a:ext>
            </a:extLst>
          </p:cNvPr>
          <p:cNvSpPr>
            <a:spLocks noGrp="1"/>
          </p:cNvSpPr>
          <p:nvPr>
            <p:ph type="title"/>
          </p:nvPr>
        </p:nvSpPr>
        <p:spPr/>
        <p:txBody>
          <a:bodyPr/>
          <a:lstStyle/>
          <a:p>
            <a:r>
              <a:rPr lang="fr-CH" noProof="0" dirty="0"/>
              <a:t>Quels sont les systèmes de chauffage actuels?</a:t>
            </a:r>
          </a:p>
        </p:txBody>
      </p:sp>
      <p:sp>
        <p:nvSpPr>
          <p:cNvPr id="4" name="Datumsplatzhalter 3">
            <a:extLst>
              <a:ext uri="{FF2B5EF4-FFF2-40B4-BE49-F238E27FC236}">
                <a16:creationId xmlns:a16="http://schemas.microsoft.com/office/drawing/2014/main" id="{F0C453B7-FA88-65C6-79ED-46F556E368A2}"/>
              </a:ext>
            </a:extLst>
          </p:cNvPr>
          <p:cNvSpPr>
            <a:spLocks noGrp="1"/>
          </p:cNvSpPr>
          <p:nvPr>
            <p:ph type="dt" sz="half" idx="10"/>
          </p:nvPr>
        </p:nvSpPr>
        <p:spPr/>
        <p:txBody>
          <a:bodyPr/>
          <a:lstStyle/>
          <a:p>
            <a:fld id="{A436C2D2-63ED-874C-96F2-B42F29268695}" type="datetime1">
              <a:rPr lang="fr-CH" noProof="0" smtClean="0"/>
              <a:t>25.02.2026</a:t>
            </a:fld>
            <a:endParaRPr lang="fr-CH" noProof="0" dirty="0"/>
          </a:p>
        </p:txBody>
      </p:sp>
      <p:sp>
        <p:nvSpPr>
          <p:cNvPr id="5" name="Fußzeilenplatzhalter 4">
            <a:extLst>
              <a:ext uri="{FF2B5EF4-FFF2-40B4-BE49-F238E27FC236}">
                <a16:creationId xmlns:a16="http://schemas.microsoft.com/office/drawing/2014/main" id="{386DD3F1-CF10-C77C-E0FD-ABFBA8D6C3C2}"/>
              </a:ext>
            </a:extLst>
          </p:cNvPr>
          <p:cNvSpPr>
            <a:spLocks noGrp="1"/>
          </p:cNvSpPr>
          <p:nvPr>
            <p:ph type="ftr" sz="quarter" idx="11"/>
          </p:nvPr>
        </p:nvSpPr>
        <p:spPr/>
        <p:txBody>
          <a:bodyPr/>
          <a:lstStyle/>
          <a:p>
            <a:r>
              <a:rPr lang="fr-CH" noProof="0" dirty="0" err="1"/>
              <a:t>suisseenergie.ch</a:t>
            </a:r>
            <a:endParaRPr lang="fr-CH" noProof="0" dirty="0"/>
          </a:p>
        </p:txBody>
      </p:sp>
      <p:sp>
        <p:nvSpPr>
          <p:cNvPr id="6" name="Foliennummernplatzhalter 5">
            <a:extLst>
              <a:ext uri="{FF2B5EF4-FFF2-40B4-BE49-F238E27FC236}">
                <a16:creationId xmlns:a16="http://schemas.microsoft.com/office/drawing/2014/main" id="{472ECB66-0EB1-B17F-5010-8FEFB3FDBE6E}"/>
              </a:ext>
            </a:extLst>
          </p:cNvPr>
          <p:cNvSpPr>
            <a:spLocks noGrp="1"/>
          </p:cNvSpPr>
          <p:nvPr>
            <p:ph type="sldNum" sz="quarter" idx="12"/>
          </p:nvPr>
        </p:nvSpPr>
        <p:spPr/>
        <p:txBody>
          <a:bodyPr/>
          <a:lstStyle/>
          <a:p>
            <a:fld id="{442AD375-037F-43D0-B059-5172DA06796A}" type="slidenum">
              <a:rPr lang="fr-CH" noProof="0" smtClean="0"/>
              <a:pPr/>
              <a:t>22</a:t>
            </a:fld>
            <a:endParaRPr lang="fr-CH" noProof="0" dirty="0"/>
          </a:p>
        </p:txBody>
      </p:sp>
      <p:sp>
        <p:nvSpPr>
          <p:cNvPr id="11" name="Oval 10">
            <a:extLst>
              <a:ext uri="{FF2B5EF4-FFF2-40B4-BE49-F238E27FC236}">
                <a16:creationId xmlns:a16="http://schemas.microsoft.com/office/drawing/2014/main" id="{281DF1F2-DBB4-27C4-7D33-48945A25A0EA}"/>
              </a:ext>
            </a:extLst>
          </p:cNvPr>
          <p:cNvSpPr/>
          <p:nvPr/>
        </p:nvSpPr>
        <p:spPr>
          <a:xfrm>
            <a:off x="720653" y="3048330"/>
            <a:ext cx="786845" cy="6958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noProof="0" dirty="0">
              <a:solidFill>
                <a:schemeClr val="accent1"/>
              </a:solidFill>
            </a:endParaRPr>
          </a:p>
        </p:txBody>
      </p:sp>
      <p:sp>
        <p:nvSpPr>
          <p:cNvPr id="12" name="Oval 11">
            <a:extLst>
              <a:ext uri="{FF2B5EF4-FFF2-40B4-BE49-F238E27FC236}">
                <a16:creationId xmlns:a16="http://schemas.microsoft.com/office/drawing/2014/main" id="{1469A34A-51C8-7F8F-67D1-695CC7A09AD8}"/>
              </a:ext>
            </a:extLst>
          </p:cNvPr>
          <p:cNvSpPr/>
          <p:nvPr/>
        </p:nvSpPr>
        <p:spPr>
          <a:xfrm>
            <a:off x="5137158" y="2501812"/>
            <a:ext cx="2911134" cy="2911134"/>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fr-CH" b="1" noProof="0" dirty="0">
                <a:solidFill>
                  <a:schemeClr val="accent1"/>
                </a:solidFill>
              </a:rPr>
              <a:t>Planifier le </a:t>
            </a:r>
          </a:p>
          <a:p>
            <a:pPr algn="ctr"/>
            <a:r>
              <a:rPr lang="fr-CH" b="1" noProof="0" dirty="0">
                <a:solidFill>
                  <a:schemeClr val="accent1"/>
                </a:solidFill>
              </a:rPr>
              <a:t>remplacement</a:t>
            </a:r>
            <a:br>
              <a:rPr lang="fr-CH" b="1" noProof="0" dirty="0">
                <a:solidFill>
                  <a:schemeClr val="accent1"/>
                </a:solidFill>
              </a:rPr>
            </a:br>
            <a:r>
              <a:rPr lang="fr-CH" b="1" noProof="0" dirty="0">
                <a:solidFill>
                  <a:schemeClr val="accent1"/>
                </a:solidFill>
              </a:rPr>
              <a:t>à temps!</a:t>
            </a:r>
          </a:p>
          <a:p>
            <a:pPr algn="ctr"/>
            <a:endParaRPr lang="fr-CH" b="1" noProof="0" dirty="0">
              <a:solidFill>
                <a:schemeClr val="accent1"/>
              </a:solidFill>
            </a:endParaRPr>
          </a:p>
          <a:p>
            <a:pPr algn="ctr"/>
            <a:r>
              <a:rPr lang="fr-CH" b="1" noProof="0" dirty="0">
                <a:solidFill>
                  <a:schemeClr val="accent1"/>
                </a:solidFill>
              </a:rPr>
              <a:t>Avec </a:t>
            </a:r>
            <a:br>
              <a:rPr lang="fr-CH" b="1" noProof="0" dirty="0">
                <a:solidFill>
                  <a:schemeClr val="accent1"/>
                </a:solidFill>
              </a:rPr>
            </a:br>
            <a:r>
              <a:rPr lang="fr-CH" b="1" noProof="0" dirty="0">
                <a:solidFill>
                  <a:schemeClr val="accent1"/>
                </a:solidFill>
              </a:rPr>
              <a:t>le conseil incitatif</a:t>
            </a:r>
            <a:br>
              <a:rPr lang="fr-CH" b="1" noProof="0" dirty="0">
                <a:solidFill>
                  <a:schemeClr val="accent1"/>
                </a:solidFill>
              </a:rPr>
            </a:br>
            <a:r>
              <a:rPr lang="fr-CH" b="1" noProof="0" dirty="0">
                <a:solidFill>
                  <a:schemeClr val="accent1"/>
                </a:solidFill>
              </a:rPr>
              <a:t>«chauffez renouvelable»</a:t>
            </a:r>
          </a:p>
          <a:p>
            <a:pPr algn="ctr"/>
            <a:endParaRPr lang="fr-CH" b="1" noProof="0" dirty="0">
              <a:solidFill>
                <a:schemeClr val="accent1"/>
              </a:solidFill>
            </a:endParaRPr>
          </a:p>
          <a:p>
            <a:pPr algn="ctr"/>
            <a:endParaRPr lang="fr-CH" b="1" noProof="0" dirty="0">
              <a:solidFill>
                <a:schemeClr val="accent1"/>
              </a:solidFill>
            </a:endParaRPr>
          </a:p>
          <a:p>
            <a:pPr algn="ctr"/>
            <a:endParaRPr lang="fr-CH" b="1" noProof="0" dirty="0">
              <a:solidFill>
                <a:schemeClr val="accent1"/>
              </a:solidFill>
            </a:endParaRPr>
          </a:p>
        </p:txBody>
      </p:sp>
      <p:sp>
        <p:nvSpPr>
          <p:cNvPr id="13" name="Textplatzhalter 2">
            <a:extLst>
              <a:ext uri="{FF2B5EF4-FFF2-40B4-BE49-F238E27FC236}">
                <a16:creationId xmlns:a16="http://schemas.microsoft.com/office/drawing/2014/main" id="{157A0FBD-4A4B-0BCD-138C-5A091264752C}"/>
              </a:ext>
            </a:extLst>
          </p:cNvPr>
          <p:cNvSpPr txBox="1">
            <a:spLocks/>
          </p:cNvSpPr>
          <p:nvPr/>
        </p:nvSpPr>
        <p:spPr>
          <a:xfrm>
            <a:off x="3392230" y="3552874"/>
            <a:ext cx="1621207" cy="537088"/>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lIns="0" tIns="0" rIns="0" bIns="0" rtlCol="0" anchor="t" anchorCtr="0">
            <a:noAutofit/>
          </a:bodyPr>
          <a:lstStyle>
            <a:defPPr>
              <a:defRPr lang="de-DE"/>
            </a:defPPr>
            <a:lvl1pPr marL="0" indent="0">
              <a:lnSpc>
                <a:spcPts val="1900"/>
              </a:lnSpc>
              <a:spcBef>
                <a:spcPts val="0"/>
              </a:spcBef>
              <a:buFontTx/>
              <a:buNone/>
              <a:defRPr>
                <a:cs typeface="Arial" panose="020B0604020202020204" pitchFamily="34" charset="0"/>
              </a:defRPr>
            </a:lvl1pPr>
          </a:lstStyle>
          <a:p>
            <a:pPr marL="0" marR="0" lvl="0" indent="0" defTabSz="914400" rtl="0" eaLnBrk="1" fontAlgn="base" latinLnBrk="0" hangingPunct="1">
              <a:lnSpc>
                <a:spcPct val="100000"/>
              </a:lnSpc>
              <a:spcBef>
                <a:spcPts val="0"/>
              </a:spcBef>
              <a:spcAft>
                <a:spcPct val="0"/>
              </a:spcAft>
              <a:buClrTx/>
              <a:buSzTx/>
              <a:buFontTx/>
              <a:buNone/>
              <a:tabLst/>
              <a:defRPr/>
            </a:pPr>
            <a:r>
              <a:rPr kumimoji="0" lang="fr-CH" b="1" i="0" u="none" strike="noStrike" kern="1200" cap="none" spc="0" normalizeH="0" baseline="0" noProof="0" dirty="0">
                <a:ln>
                  <a:noFill/>
                </a:ln>
                <a:solidFill>
                  <a:schemeClr val="accent1"/>
                </a:solidFill>
                <a:effectLst/>
                <a:uLnTx/>
                <a:uFillTx/>
                <a:latin typeface="Arial" panose="020B0604020202020204"/>
                <a:ea typeface="+mn-ea"/>
                <a:cs typeface="Arial" panose="020B0604020202020204" pitchFamily="34" charset="0"/>
              </a:rPr>
              <a:t>Chaleur à </a:t>
            </a:r>
            <a:br>
              <a:rPr kumimoji="0" lang="fr-CH" b="1" i="0" u="none" strike="noStrike" kern="1200" cap="none" spc="0" normalizeH="0" baseline="0" noProof="0" dirty="0">
                <a:ln>
                  <a:noFill/>
                </a:ln>
                <a:solidFill>
                  <a:schemeClr val="accent1"/>
                </a:solidFill>
                <a:effectLst/>
                <a:uLnTx/>
                <a:uFillTx/>
                <a:latin typeface="Arial" panose="020B0604020202020204"/>
                <a:ea typeface="+mn-ea"/>
                <a:cs typeface="Arial" panose="020B0604020202020204" pitchFamily="34" charset="0"/>
              </a:rPr>
            </a:br>
            <a:r>
              <a:rPr kumimoji="0" lang="fr-CH" b="1" i="0" u="none" strike="noStrike" kern="1200" cap="none" spc="0" normalizeH="0" baseline="0" noProof="0" dirty="0">
                <a:ln>
                  <a:noFill/>
                </a:ln>
                <a:solidFill>
                  <a:schemeClr val="accent1"/>
                </a:solidFill>
                <a:effectLst/>
                <a:uLnTx/>
                <a:uFillTx/>
                <a:latin typeface="Arial" panose="020B0604020202020204"/>
                <a:ea typeface="+mn-ea"/>
                <a:cs typeface="Arial" panose="020B0604020202020204" pitchFamily="34" charset="0"/>
              </a:rPr>
              <a:t>distance</a:t>
            </a:r>
          </a:p>
        </p:txBody>
      </p:sp>
      <p:sp>
        <p:nvSpPr>
          <p:cNvPr id="14" name="Rechteck 13">
            <a:extLst>
              <a:ext uri="{FF2B5EF4-FFF2-40B4-BE49-F238E27FC236}">
                <a16:creationId xmlns:a16="http://schemas.microsoft.com/office/drawing/2014/main" id="{BD2F527A-9D7F-3D98-5700-4C18AEC7E124}"/>
              </a:ext>
            </a:extLst>
          </p:cNvPr>
          <p:cNvSpPr/>
          <p:nvPr/>
        </p:nvSpPr>
        <p:spPr>
          <a:xfrm>
            <a:off x="626687" y="1673390"/>
            <a:ext cx="2765543" cy="7021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fontAlgn="base">
              <a:spcAft>
                <a:spcPct val="0"/>
              </a:spcAft>
            </a:pPr>
            <a:r>
              <a:rPr lang="fr-CH" sz="2000" b="1" noProof="0" dirty="0">
                <a:solidFill>
                  <a:schemeClr val="accent6"/>
                </a:solidFill>
                <a:latin typeface="Arial" panose="020B0604020202020204"/>
                <a:cs typeface="Arial" panose="020B0604020202020204" pitchFamily="34" charset="0"/>
              </a:rPr>
              <a:t>Ancien système de production de chaleur</a:t>
            </a:r>
          </a:p>
        </p:txBody>
      </p:sp>
      <p:sp>
        <p:nvSpPr>
          <p:cNvPr id="15" name="Rechteck 14">
            <a:extLst>
              <a:ext uri="{FF2B5EF4-FFF2-40B4-BE49-F238E27FC236}">
                <a16:creationId xmlns:a16="http://schemas.microsoft.com/office/drawing/2014/main" id="{6AE4B01F-2972-6F28-0E4D-8678F36AA5A3}"/>
              </a:ext>
            </a:extLst>
          </p:cNvPr>
          <p:cNvSpPr/>
          <p:nvPr/>
        </p:nvSpPr>
        <p:spPr>
          <a:xfrm>
            <a:off x="3048673" y="1824315"/>
            <a:ext cx="3600000" cy="702145"/>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lIns="0" tIns="0" rIns="0" bIns="0" rtlCol="0" anchor="t" anchorCtr="0">
            <a:noAutofit/>
          </a:bodyPr>
          <a:lstStyle/>
          <a:p>
            <a:pPr algn="ctr" fontAlgn="base">
              <a:spcAft>
                <a:spcPct val="0"/>
              </a:spcAft>
            </a:pPr>
            <a:r>
              <a:rPr lang="fr-CH" noProof="0" dirty="0">
                <a:solidFill>
                  <a:schemeClr val="accent6"/>
                </a:solidFill>
                <a:cs typeface="Arial" panose="020B0604020202020204" pitchFamily="34" charset="0"/>
              </a:rPr>
              <a:t>Chauffages fossiles</a:t>
            </a:r>
          </a:p>
          <a:p>
            <a:pPr algn="ctr" fontAlgn="base">
              <a:spcAft>
                <a:spcPct val="0"/>
              </a:spcAft>
            </a:pPr>
            <a:r>
              <a:rPr lang="fr-CH" sz="1400" noProof="0" dirty="0">
                <a:solidFill>
                  <a:schemeClr val="accent6"/>
                </a:solidFill>
                <a:cs typeface="Arial" panose="020B0604020202020204" pitchFamily="34" charset="0"/>
              </a:rPr>
              <a:t>Mazout ou gaz</a:t>
            </a:r>
          </a:p>
        </p:txBody>
      </p:sp>
      <p:sp>
        <p:nvSpPr>
          <p:cNvPr id="16" name="Rechteck 15">
            <a:extLst>
              <a:ext uri="{FF2B5EF4-FFF2-40B4-BE49-F238E27FC236}">
                <a16:creationId xmlns:a16="http://schemas.microsoft.com/office/drawing/2014/main" id="{48342C3E-6938-AB05-D3A9-AD5AC6929B20}"/>
              </a:ext>
            </a:extLst>
          </p:cNvPr>
          <p:cNvSpPr/>
          <p:nvPr/>
        </p:nvSpPr>
        <p:spPr>
          <a:xfrm>
            <a:off x="6706484" y="1825753"/>
            <a:ext cx="3600000" cy="702145"/>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lIns="0" tIns="0" rIns="0" bIns="0" rtlCol="0" anchor="t" anchorCtr="0">
            <a:noAutofit/>
          </a:bodyPr>
          <a:lstStyle/>
          <a:p>
            <a:pPr algn="ctr" fontAlgn="base">
              <a:spcAft>
                <a:spcPct val="0"/>
              </a:spcAft>
            </a:pPr>
            <a:r>
              <a:rPr lang="fr-CH" noProof="0" dirty="0">
                <a:solidFill>
                  <a:schemeClr val="accent6"/>
                </a:solidFill>
                <a:cs typeface="Arial" panose="020B0604020202020204" pitchFamily="34" charset="0"/>
              </a:rPr>
              <a:t>Chauffages électriques directs</a:t>
            </a:r>
          </a:p>
        </p:txBody>
      </p:sp>
      <p:sp>
        <p:nvSpPr>
          <p:cNvPr id="17" name="Rechteck 16">
            <a:extLst>
              <a:ext uri="{FF2B5EF4-FFF2-40B4-BE49-F238E27FC236}">
                <a16:creationId xmlns:a16="http://schemas.microsoft.com/office/drawing/2014/main" id="{403147A7-F3A9-2976-2D10-1C757C93FFA6}"/>
              </a:ext>
            </a:extLst>
          </p:cNvPr>
          <p:cNvSpPr/>
          <p:nvPr/>
        </p:nvSpPr>
        <p:spPr>
          <a:xfrm>
            <a:off x="626686" y="3950990"/>
            <a:ext cx="1693615" cy="7021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CH" sz="2000" b="1" noProof="0" dirty="0">
                <a:solidFill>
                  <a:schemeClr val="accent1"/>
                </a:solidFill>
              </a:rPr>
              <a:t>Système de chauffage </a:t>
            </a:r>
            <a:br>
              <a:rPr lang="fr-CH" sz="2000" b="1" noProof="0" dirty="0">
                <a:solidFill>
                  <a:schemeClr val="accent1"/>
                </a:solidFill>
              </a:rPr>
            </a:br>
            <a:r>
              <a:rPr lang="fr-CH" sz="2000" b="1" noProof="0" dirty="0">
                <a:solidFill>
                  <a:schemeClr val="accent1"/>
                </a:solidFill>
              </a:rPr>
              <a:t>renouvelable</a:t>
            </a:r>
          </a:p>
        </p:txBody>
      </p:sp>
      <p:sp>
        <p:nvSpPr>
          <p:cNvPr id="18" name="Rechteck 17">
            <a:extLst>
              <a:ext uri="{FF2B5EF4-FFF2-40B4-BE49-F238E27FC236}">
                <a16:creationId xmlns:a16="http://schemas.microsoft.com/office/drawing/2014/main" id="{BB794933-1DB8-CE39-F536-5BE1864966C9}"/>
              </a:ext>
            </a:extLst>
          </p:cNvPr>
          <p:cNvSpPr/>
          <p:nvPr/>
        </p:nvSpPr>
        <p:spPr>
          <a:xfrm>
            <a:off x="5192823" y="3440155"/>
            <a:ext cx="2874888" cy="7021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sz="2400" noProof="0" dirty="0">
              <a:solidFill>
                <a:schemeClr val="accent1"/>
              </a:solidFill>
            </a:endParaRPr>
          </a:p>
        </p:txBody>
      </p:sp>
      <p:sp>
        <p:nvSpPr>
          <p:cNvPr id="21" name="Textplatzhalter 2">
            <a:extLst>
              <a:ext uri="{FF2B5EF4-FFF2-40B4-BE49-F238E27FC236}">
                <a16:creationId xmlns:a16="http://schemas.microsoft.com/office/drawing/2014/main" id="{0A06D563-F264-7E6A-875E-F4C96D2501B2}"/>
              </a:ext>
            </a:extLst>
          </p:cNvPr>
          <p:cNvSpPr txBox="1">
            <a:spLocks/>
          </p:cNvSpPr>
          <p:nvPr/>
        </p:nvSpPr>
        <p:spPr>
          <a:xfrm>
            <a:off x="5809731" y="5804380"/>
            <a:ext cx="2059573" cy="537088"/>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lIns="0" tIns="0" rIns="0" bIns="0" rtlCol="0" anchor="b" anchorCtr="0">
            <a:noAutofit/>
          </a:bodyPr>
          <a:lstStyle>
            <a:defPPr>
              <a:defRPr lang="de-DE"/>
            </a:defPPr>
            <a:lvl1pPr marR="0" lvl="0" indent="0" algn="ctr" fontAlgn="base">
              <a:lnSpc>
                <a:spcPct val="100000"/>
              </a:lnSpc>
              <a:spcBef>
                <a:spcPts val="0"/>
              </a:spcBef>
              <a:spcAft>
                <a:spcPct val="0"/>
              </a:spcAft>
              <a:buClrTx/>
              <a:buSzTx/>
              <a:buFontTx/>
              <a:buNone/>
              <a:tabLst/>
              <a:defRPr kumimoji="0" sz="2000" b="0" i="0" u="none" strike="noStrike" cap="none" spc="0" normalizeH="0" baseline="0">
                <a:ln>
                  <a:noFill/>
                </a:ln>
                <a:solidFill>
                  <a:srgbClr val="15934C"/>
                </a:solidFill>
                <a:effectLst/>
                <a:uLnTx/>
                <a:uFillTx/>
                <a:latin typeface="Arial" panose="020B0604020202020204"/>
                <a:cs typeface="Arial" panose="020B0604020202020204" pitchFamily="34" charset="0"/>
              </a:defRPr>
            </a:lvl1pPr>
          </a:lstStyle>
          <a:p>
            <a:r>
              <a:rPr lang="fr-CH" sz="1800" b="1" noProof="0" dirty="0">
                <a:solidFill>
                  <a:schemeClr val="accent1"/>
                </a:solidFill>
              </a:rPr>
              <a:t>Solaire thermique</a:t>
            </a:r>
          </a:p>
          <a:p>
            <a:r>
              <a:rPr kumimoji="0" lang="fr-CH" sz="1400" b="0" i="0" u="none" strike="noStrike" kern="1200" cap="none" spc="0" normalizeH="0" baseline="0" noProof="0" dirty="0">
                <a:ln>
                  <a:noFill/>
                </a:ln>
                <a:solidFill>
                  <a:srgbClr val="12385F"/>
                </a:solidFill>
                <a:effectLst/>
                <a:uLnTx/>
                <a:uFillTx/>
                <a:latin typeface="Arial" panose="020B0604020202020204"/>
                <a:ea typeface="+mn-ea"/>
                <a:cs typeface="+mn-cs"/>
              </a:rPr>
              <a:t>comme appoint pour le chauffage</a:t>
            </a:r>
          </a:p>
        </p:txBody>
      </p:sp>
      <p:sp>
        <p:nvSpPr>
          <p:cNvPr id="22" name="Textplatzhalter 2">
            <a:extLst>
              <a:ext uri="{FF2B5EF4-FFF2-40B4-BE49-F238E27FC236}">
                <a16:creationId xmlns:a16="http://schemas.microsoft.com/office/drawing/2014/main" id="{86AE0718-7F3A-4AC3-7EBC-C3E454AF8204}"/>
              </a:ext>
            </a:extLst>
          </p:cNvPr>
          <p:cNvSpPr txBox="1">
            <a:spLocks/>
          </p:cNvSpPr>
          <p:nvPr/>
        </p:nvSpPr>
        <p:spPr>
          <a:xfrm>
            <a:off x="8048292" y="5412946"/>
            <a:ext cx="2059573" cy="537088"/>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lIns="0" tIns="0" rIns="0" bIns="0" rtlCol="0" anchor="t" anchorCtr="0">
            <a:noAutofit/>
          </a:bodyPr>
          <a:lstStyle>
            <a:defPPr>
              <a:defRPr lang="de-DE"/>
            </a:defPPr>
            <a:lvl1pPr marR="0" lvl="0" indent="0" algn="ctr" fontAlgn="base">
              <a:lnSpc>
                <a:spcPct val="100000"/>
              </a:lnSpc>
              <a:spcBef>
                <a:spcPts val="0"/>
              </a:spcBef>
              <a:spcAft>
                <a:spcPct val="0"/>
              </a:spcAft>
              <a:buClrTx/>
              <a:buSzTx/>
              <a:buFontTx/>
              <a:buNone/>
              <a:tabLst/>
              <a:defRPr kumimoji="0" sz="2000" b="0" i="0" u="none" strike="noStrike" cap="none" spc="0" normalizeH="0" baseline="0">
                <a:ln>
                  <a:noFill/>
                </a:ln>
                <a:solidFill>
                  <a:srgbClr val="15934C"/>
                </a:solidFill>
                <a:effectLst/>
                <a:uLnTx/>
                <a:uFillTx/>
                <a:latin typeface="Arial" panose="020B0604020202020204"/>
                <a:cs typeface="Arial" panose="020B0604020202020204" pitchFamily="34" charset="0"/>
              </a:defRPr>
            </a:lvl1pPr>
          </a:lstStyle>
          <a:p>
            <a:r>
              <a:rPr lang="fr-CH" sz="1800" b="1" noProof="0" dirty="0">
                <a:solidFill>
                  <a:schemeClr val="accent1"/>
                </a:solidFill>
              </a:rPr>
              <a:t>Pompe à chaleur</a:t>
            </a:r>
            <a:br>
              <a:rPr lang="fr-CH" noProof="0" dirty="0">
                <a:solidFill>
                  <a:schemeClr val="accent1"/>
                </a:solidFill>
              </a:rPr>
            </a:br>
            <a:r>
              <a:rPr lang="fr-CH" sz="1400" noProof="0" dirty="0">
                <a:solidFill>
                  <a:schemeClr val="accent1"/>
                </a:solidFill>
              </a:rPr>
              <a:t>air/eau</a:t>
            </a:r>
          </a:p>
        </p:txBody>
      </p:sp>
      <p:sp>
        <p:nvSpPr>
          <p:cNvPr id="23" name="Textplatzhalter 2">
            <a:extLst>
              <a:ext uri="{FF2B5EF4-FFF2-40B4-BE49-F238E27FC236}">
                <a16:creationId xmlns:a16="http://schemas.microsoft.com/office/drawing/2014/main" id="{57290A45-DA82-57F0-D22B-4FBEC00605BD}"/>
              </a:ext>
            </a:extLst>
          </p:cNvPr>
          <p:cNvSpPr txBox="1">
            <a:spLocks/>
          </p:cNvSpPr>
          <p:nvPr/>
        </p:nvSpPr>
        <p:spPr>
          <a:xfrm>
            <a:off x="8077204" y="3546651"/>
            <a:ext cx="2059573" cy="537088"/>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lIns="0" tIns="0" rIns="0" bIns="0" rtlCol="0" anchor="t" anchorCtr="0">
            <a:noAutofit/>
          </a:bodyPr>
          <a:lstStyle>
            <a:defPPr>
              <a:defRPr lang="de-DE"/>
            </a:defPPr>
            <a:lvl1pPr marR="0" lvl="0" indent="0" algn="ctr" fontAlgn="base">
              <a:lnSpc>
                <a:spcPct val="100000"/>
              </a:lnSpc>
              <a:spcBef>
                <a:spcPts val="0"/>
              </a:spcBef>
              <a:spcAft>
                <a:spcPct val="0"/>
              </a:spcAft>
              <a:buClrTx/>
              <a:buSzTx/>
              <a:buFontTx/>
              <a:buNone/>
              <a:tabLst/>
              <a:defRPr kumimoji="0" sz="2000" b="0" i="0" u="none" strike="noStrike" cap="none" spc="0" normalizeH="0" baseline="0">
                <a:ln>
                  <a:noFill/>
                </a:ln>
                <a:solidFill>
                  <a:srgbClr val="15934C"/>
                </a:solidFill>
                <a:effectLst/>
                <a:uLnTx/>
                <a:uFillTx/>
                <a:latin typeface="Arial" panose="020B0604020202020204"/>
                <a:cs typeface="Arial" panose="020B0604020202020204" pitchFamily="34" charset="0"/>
              </a:defRPr>
            </a:lvl1pPr>
          </a:lstStyle>
          <a:p>
            <a:r>
              <a:rPr lang="fr-CH" sz="1800" b="1" noProof="0" dirty="0">
                <a:solidFill>
                  <a:schemeClr val="accent1"/>
                </a:solidFill>
              </a:rPr>
              <a:t>Pompe à chaleur</a:t>
            </a:r>
            <a:br>
              <a:rPr lang="fr-CH" noProof="0" dirty="0">
                <a:solidFill>
                  <a:schemeClr val="accent1"/>
                </a:solidFill>
              </a:rPr>
            </a:br>
            <a:r>
              <a:rPr lang="fr-CH" sz="1400" noProof="0" dirty="0">
                <a:solidFill>
                  <a:schemeClr val="accent1"/>
                </a:solidFill>
              </a:rPr>
              <a:t>à sondes géothermiques</a:t>
            </a:r>
          </a:p>
          <a:p>
            <a:r>
              <a:rPr lang="fr-CH" sz="1400" noProof="0" dirty="0">
                <a:solidFill>
                  <a:schemeClr val="accent1"/>
                </a:solidFill>
              </a:rPr>
              <a:t>eaux souterraines</a:t>
            </a:r>
          </a:p>
        </p:txBody>
      </p:sp>
      <p:sp>
        <p:nvSpPr>
          <p:cNvPr id="24" name="Oval 23">
            <a:extLst>
              <a:ext uri="{FF2B5EF4-FFF2-40B4-BE49-F238E27FC236}">
                <a16:creationId xmlns:a16="http://schemas.microsoft.com/office/drawing/2014/main" id="{DB90588D-7EF0-1F17-64AA-A9B1C822B3E0}"/>
              </a:ext>
            </a:extLst>
          </p:cNvPr>
          <p:cNvSpPr/>
          <p:nvPr/>
        </p:nvSpPr>
        <p:spPr>
          <a:xfrm>
            <a:off x="5158804" y="2658863"/>
            <a:ext cx="2942925" cy="294292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fr-CH" noProof="0" dirty="0">
                <a:solidFill>
                  <a:schemeClr val="accent1"/>
                </a:solidFill>
              </a:rPr>
              <a:t> </a:t>
            </a:r>
          </a:p>
        </p:txBody>
      </p:sp>
      <p:cxnSp>
        <p:nvCxnSpPr>
          <p:cNvPr id="25" name="Gerade Verbindung mit Pfeil 24">
            <a:extLst>
              <a:ext uri="{FF2B5EF4-FFF2-40B4-BE49-F238E27FC236}">
                <a16:creationId xmlns:a16="http://schemas.microsoft.com/office/drawing/2014/main" id="{9402F2A2-D91C-5D94-0514-3C6F37906833}"/>
              </a:ext>
            </a:extLst>
          </p:cNvPr>
          <p:cNvCxnSpPr>
            <a:cxnSpLocks/>
          </p:cNvCxnSpPr>
          <p:nvPr/>
        </p:nvCxnSpPr>
        <p:spPr>
          <a:xfrm>
            <a:off x="5470538" y="2237451"/>
            <a:ext cx="341117" cy="325569"/>
          </a:xfrm>
          <a:prstGeom prst="straightConnector1">
            <a:avLst/>
          </a:prstGeom>
          <a:ln w="28575">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8" name="Gerade Verbindung mit Pfeil 27">
            <a:extLst>
              <a:ext uri="{FF2B5EF4-FFF2-40B4-BE49-F238E27FC236}">
                <a16:creationId xmlns:a16="http://schemas.microsoft.com/office/drawing/2014/main" id="{AC4FB860-5E38-C115-04D2-5CC5C7682F2C}"/>
              </a:ext>
            </a:extLst>
          </p:cNvPr>
          <p:cNvCxnSpPr>
            <a:cxnSpLocks/>
          </p:cNvCxnSpPr>
          <p:nvPr/>
        </p:nvCxnSpPr>
        <p:spPr>
          <a:xfrm flipH="1">
            <a:off x="7425874" y="2237451"/>
            <a:ext cx="341117" cy="325569"/>
          </a:xfrm>
          <a:prstGeom prst="straightConnector1">
            <a:avLst/>
          </a:prstGeom>
          <a:ln w="28575">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0" name="Textplatzhalter 2">
            <a:extLst>
              <a:ext uri="{FF2B5EF4-FFF2-40B4-BE49-F238E27FC236}">
                <a16:creationId xmlns:a16="http://schemas.microsoft.com/office/drawing/2014/main" id="{C126C6D1-5429-76A9-D18B-6BADD54309E3}"/>
              </a:ext>
            </a:extLst>
          </p:cNvPr>
          <p:cNvSpPr txBox="1">
            <a:spLocks/>
          </p:cNvSpPr>
          <p:nvPr/>
        </p:nvSpPr>
        <p:spPr>
          <a:xfrm>
            <a:off x="8520075" y="4601947"/>
            <a:ext cx="2059573" cy="537088"/>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lIns="0" tIns="0" rIns="0" bIns="0" rtlCol="0" anchor="t" anchorCtr="0">
            <a:noAutofit/>
          </a:bodyPr>
          <a:lstStyle>
            <a:defPPr>
              <a:defRPr lang="de-DE"/>
            </a:defPPr>
            <a:lvl1pPr marR="0" lvl="0" indent="0" algn="ctr" fontAlgn="base">
              <a:lnSpc>
                <a:spcPct val="100000"/>
              </a:lnSpc>
              <a:spcBef>
                <a:spcPts val="0"/>
              </a:spcBef>
              <a:spcAft>
                <a:spcPct val="0"/>
              </a:spcAft>
              <a:buClrTx/>
              <a:buSzTx/>
              <a:buFontTx/>
              <a:buNone/>
              <a:tabLst/>
              <a:defRPr kumimoji="0" sz="2000" b="0" i="0" u="none" strike="noStrike" cap="none" spc="0" normalizeH="0" baseline="0">
                <a:ln>
                  <a:noFill/>
                </a:ln>
                <a:solidFill>
                  <a:srgbClr val="15934C"/>
                </a:solidFill>
                <a:effectLst/>
                <a:uLnTx/>
                <a:uFillTx/>
                <a:latin typeface="Arial" panose="020B0604020202020204"/>
                <a:cs typeface="Arial" panose="020B0604020202020204" pitchFamily="34" charset="0"/>
              </a:defRPr>
            </a:lvl1pPr>
          </a:lstStyle>
          <a:p>
            <a:r>
              <a:rPr lang="fr-CH" sz="1400" noProof="0" dirty="0">
                <a:solidFill>
                  <a:schemeClr val="accent1"/>
                </a:solidFill>
              </a:rPr>
              <a:t>Approvisionnement en </a:t>
            </a:r>
          </a:p>
          <a:p>
            <a:r>
              <a:rPr lang="fr-CH" sz="1400" noProof="0" dirty="0">
                <a:solidFill>
                  <a:schemeClr val="accent1"/>
                </a:solidFill>
              </a:rPr>
              <a:t>électricité par du photovoltaïque</a:t>
            </a:r>
          </a:p>
        </p:txBody>
      </p:sp>
      <p:cxnSp>
        <p:nvCxnSpPr>
          <p:cNvPr id="31" name="Gerade Verbindung mit Pfeil 30">
            <a:extLst>
              <a:ext uri="{FF2B5EF4-FFF2-40B4-BE49-F238E27FC236}">
                <a16:creationId xmlns:a16="http://schemas.microsoft.com/office/drawing/2014/main" id="{2CAF3D37-B08D-0C31-36FA-8B6594D4977B}"/>
              </a:ext>
            </a:extLst>
          </p:cNvPr>
          <p:cNvCxnSpPr>
            <a:cxnSpLocks/>
          </p:cNvCxnSpPr>
          <p:nvPr/>
        </p:nvCxnSpPr>
        <p:spPr>
          <a:xfrm flipH="1" flipV="1">
            <a:off x="9549862" y="4268825"/>
            <a:ext cx="103116" cy="266571"/>
          </a:xfrm>
          <a:prstGeom prst="straightConnector1">
            <a:avLst/>
          </a:prstGeom>
          <a:ln w="28575">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2" name="Gerade Verbindung mit Pfeil 31">
            <a:extLst>
              <a:ext uri="{FF2B5EF4-FFF2-40B4-BE49-F238E27FC236}">
                <a16:creationId xmlns:a16="http://schemas.microsoft.com/office/drawing/2014/main" id="{E8338FB6-05E1-2039-9A34-19B451B3D323}"/>
              </a:ext>
            </a:extLst>
          </p:cNvPr>
          <p:cNvCxnSpPr>
            <a:cxnSpLocks/>
          </p:cNvCxnSpPr>
          <p:nvPr/>
        </p:nvCxnSpPr>
        <p:spPr>
          <a:xfrm flipH="1">
            <a:off x="9408751" y="5168934"/>
            <a:ext cx="187783" cy="213207"/>
          </a:xfrm>
          <a:prstGeom prst="straightConnector1">
            <a:avLst/>
          </a:prstGeom>
          <a:ln w="28575">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39" name="Grafik 38">
            <a:extLst>
              <a:ext uri="{FF2B5EF4-FFF2-40B4-BE49-F238E27FC236}">
                <a16:creationId xmlns:a16="http://schemas.microsoft.com/office/drawing/2014/main" id="{9BDF87AE-2F67-4065-5909-B6D0E56E42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24861" y="4302062"/>
            <a:ext cx="952500" cy="952500"/>
          </a:xfrm>
          <a:prstGeom prst="rect">
            <a:avLst/>
          </a:prstGeom>
        </p:spPr>
      </p:pic>
      <p:pic>
        <p:nvPicPr>
          <p:cNvPr id="41" name="Grafik 40">
            <a:extLst>
              <a:ext uri="{FF2B5EF4-FFF2-40B4-BE49-F238E27FC236}">
                <a16:creationId xmlns:a16="http://schemas.microsoft.com/office/drawing/2014/main" id="{48FEAE54-9100-1794-86A6-5B030454AA9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8184" y="4749571"/>
            <a:ext cx="952500" cy="952500"/>
          </a:xfrm>
          <a:prstGeom prst="rect">
            <a:avLst/>
          </a:prstGeom>
        </p:spPr>
      </p:pic>
      <p:pic>
        <p:nvPicPr>
          <p:cNvPr id="43" name="Grafik 42">
            <a:extLst>
              <a:ext uri="{FF2B5EF4-FFF2-40B4-BE49-F238E27FC236}">
                <a16:creationId xmlns:a16="http://schemas.microsoft.com/office/drawing/2014/main" id="{CC51F7D1-FCCE-0D7A-A1F9-2A936889191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96193" y="5267071"/>
            <a:ext cx="952500" cy="952500"/>
          </a:xfrm>
          <a:prstGeom prst="rect">
            <a:avLst/>
          </a:prstGeom>
        </p:spPr>
      </p:pic>
      <p:pic>
        <p:nvPicPr>
          <p:cNvPr id="45" name="Grafik 44">
            <a:extLst>
              <a:ext uri="{FF2B5EF4-FFF2-40B4-BE49-F238E27FC236}">
                <a16:creationId xmlns:a16="http://schemas.microsoft.com/office/drawing/2014/main" id="{88E1E63B-BCC4-5CC5-78B4-FE2CFC2EE27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25424" y="3301823"/>
            <a:ext cx="952500" cy="952500"/>
          </a:xfrm>
          <a:prstGeom prst="rect">
            <a:avLst/>
          </a:prstGeom>
        </p:spPr>
      </p:pic>
      <p:pic>
        <p:nvPicPr>
          <p:cNvPr id="47" name="Grafik 46">
            <a:extLst>
              <a:ext uri="{FF2B5EF4-FFF2-40B4-BE49-F238E27FC236}">
                <a16:creationId xmlns:a16="http://schemas.microsoft.com/office/drawing/2014/main" id="{2053A8F8-7EBB-7219-747C-019C5538BE5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544758" y="4454153"/>
            <a:ext cx="952500" cy="952500"/>
          </a:xfrm>
          <a:prstGeom prst="rect">
            <a:avLst/>
          </a:prstGeom>
        </p:spPr>
      </p:pic>
      <p:pic>
        <p:nvPicPr>
          <p:cNvPr id="49" name="Grafik 48">
            <a:extLst>
              <a:ext uri="{FF2B5EF4-FFF2-40B4-BE49-F238E27FC236}">
                <a16:creationId xmlns:a16="http://schemas.microsoft.com/office/drawing/2014/main" id="{3A2C6C4B-EC6B-442B-E92B-830983CADC1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481421" y="3243028"/>
            <a:ext cx="952500" cy="952500"/>
          </a:xfrm>
          <a:prstGeom prst="rect">
            <a:avLst/>
          </a:prstGeom>
        </p:spPr>
      </p:pic>
      <p:pic>
        <p:nvPicPr>
          <p:cNvPr id="50" name="Grafik 49">
            <a:extLst>
              <a:ext uri="{FF2B5EF4-FFF2-40B4-BE49-F238E27FC236}">
                <a16:creationId xmlns:a16="http://schemas.microsoft.com/office/drawing/2014/main" id="{1C56399D-F47A-D30D-241E-62F7C293165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013778" y="4305900"/>
            <a:ext cx="1171711" cy="1171711"/>
          </a:xfrm>
          <a:prstGeom prst="rect">
            <a:avLst/>
          </a:prstGeom>
        </p:spPr>
      </p:pic>
      <p:pic>
        <p:nvPicPr>
          <p:cNvPr id="52" name="Grafik 51">
            <a:extLst>
              <a:ext uri="{FF2B5EF4-FFF2-40B4-BE49-F238E27FC236}">
                <a16:creationId xmlns:a16="http://schemas.microsoft.com/office/drawing/2014/main" id="{B136F396-71D7-D3E9-0BDC-77E57B8957E9}"/>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789917" y="5435384"/>
            <a:ext cx="952500" cy="952500"/>
          </a:xfrm>
          <a:prstGeom prst="rect">
            <a:avLst/>
          </a:prstGeom>
        </p:spPr>
      </p:pic>
      <p:sp>
        <p:nvSpPr>
          <p:cNvPr id="3" name="Textplatzhalter 2">
            <a:extLst>
              <a:ext uri="{FF2B5EF4-FFF2-40B4-BE49-F238E27FC236}">
                <a16:creationId xmlns:a16="http://schemas.microsoft.com/office/drawing/2014/main" id="{DDEA1AFC-6DEF-DAD4-7BDB-633119F776A5}"/>
              </a:ext>
            </a:extLst>
          </p:cNvPr>
          <p:cNvSpPr txBox="1">
            <a:spLocks/>
          </p:cNvSpPr>
          <p:nvPr/>
        </p:nvSpPr>
        <p:spPr>
          <a:xfrm>
            <a:off x="3410965" y="4754281"/>
            <a:ext cx="2059573" cy="537088"/>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lIns="0" tIns="0" rIns="0" bIns="0" rtlCol="0" anchor="t" anchorCtr="0">
            <a:noAutofit/>
          </a:bodyPr>
          <a:lstStyle>
            <a:defPPr>
              <a:defRPr lang="de-DE"/>
            </a:defPPr>
            <a:lvl1pPr marR="0" lvl="0" indent="0" algn="ctr" fontAlgn="base">
              <a:lnSpc>
                <a:spcPct val="100000"/>
              </a:lnSpc>
              <a:spcBef>
                <a:spcPts val="0"/>
              </a:spcBef>
              <a:spcAft>
                <a:spcPct val="0"/>
              </a:spcAft>
              <a:buClrTx/>
              <a:buSzTx/>
              <a:buFontTx/>
              <a:buNone/>
              <a:tabLst/>
              <a:defRPr kumimoji="0" sz="2000" b="0" i="0" u="none" strike="noStrike" cap="none" spc="0" normalizeH="0" baseline="0">
                <a:ln>
                  <a:noFill/>
                </a:ln>
                <a:solidFill>
                  <a:srgbClr val="15934C"/>
                </a:solidFill>
                <a:effectLst/>
                <a:uLnTx/>
                <a:uFillTx/>
                <a:latin typeface="Arial" panose="020B0604020202020204"/>
                <a:cs typeface="Arial" panose="020B0604020202020204" pitchFamily="34" charset="0"/>
              </a:defRPr>
            </a:lvl1pPr>
          </a:lstStyle>
          <a:p>
            <a:pPr algn="l"/>
            <a:r>
              <a:rPr lang="fr-CH" sz="1800" b="1" noProof="0" dirty="0">
                <a:solidFill>
                  <a:schemeClr val="accent1"/>
                </a:solidFill>
              </a:rPr>
              <a:t>Chauffages à bois</a:t>
            </a:r>
            <a:endParaRPr lang="fr-CH" b="1" noProof="0" dirty="0">
              <a:solidFill>
                <a:schemeClr val="accent1"/>
              </a:solidFill>
            </a:endParaRPr>
          </a:p>
          <a:p>
            <a:pPr algn="l">
              <a:spcAft>
                <a:spcPts val="0"/>
              </a:spcAft>
              <a:buClr>
                <a:schemeClr val="accent1"/>
              </a:buClr>
            </a:pPr>
            <a:r>
              <a:rPr lang="fr-CH" sz="1400" noProof="0" dirty="0">
                <a:solidFill>
                  <a:schemeClr val="accent3"/>
                </a:solidFill>
              </a:rPr>
              <a:t>– </a:t>
            </a:r>
            <a:r>
              <a:rPr lang="fr-CH" sz="1400" noProof="0" dirty="0">
                <a:solidFill>
                  <a:schemeClr val="accent1"/>
                </a:solidFill>
              </a:rPr>
              <a:t>Pellets</a:t>
            </a:r>
          </a:p>
          <a:p>
            <a:pPr algn="l">
              <a:spcAft>
                <a:spcPts val="0"/>
              </a:spcAft>
              <a:buClr>
                <a:schemeClr val="accent1"/>
              </a:buClr>
            </a:pPr>
            <a:r>
              <a:rPr lang="fr-CH" sz="1400" noProof="0" dirty="0">
                <a:solidFill>
                  <a:schemeClr val="accent3"/>
                </a:solidFill>
              </a:rPr>
              <a:t>– </a:t>
            </a:r>
            <a:r>
              <a:rPr lang="fr-CH" sz="1400" noProof="0" dirty="0">
                <a:solidFill>
                  <a:schemeClr val="accent1"/>
                </a:solidFill>
              </a:rPr>
              <a:t>Bûches</a:t>
            </a:r>
          </a:p>
          <a:p>
            <a:pPr algn="l">
              <a:spcAft>
                <a:spcPts val="0"/>
              </a:spcAft>
              <a:buClr>
                <a:schemeClr val="accent1"/>
              </a:buClr>
            </a:pPr>
            <a:r>
              <a:rPr lang="fr-CH" sz="1400" noProof="0" dirty="0">
                <a:solidFill>
                  <a:schemeClr val="accent3"/>
                </a:solidFill>
              </a:rPr>
              <a:t>– </a:t>
            </a:r>
            <a:r>
              <a:rPr lang="fr-CH" sz="1400" noProof="0" dirty="0">
                <a:solidFill>
                  <a:schemeClr val="accent1"/>
                </a:solidFill>
              </a:rPr>
              <a:t>Copeaux</a:t>
            </a:r>
          </a:p>
        </p:txBody>
      </p:sp>
    </p:spTree>
    <p:extLst>
      <p:ext uri="{BB962C8B-B14F-4D97-AF65-F5344CB8AC3E}">
        <p14:creationId xmlns:p14="http://schemas.microsoft.com/office/powerpoint/2010/main" val="15052750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CF6191-1F11-9902-1A0E-2253923A6050}"/>
              </a:ext>
            </a:extLst>
          </p:cNvPr>
          <p:cNvSpPr>
            <a:spLocks noGrp="1"/>
          </p:cNvSpPr>
          <p:nvPr>
            <p:ph type="title"/>
          </p:nvPr>
        </p:nvSpPr>
        <p:spPr/>
        <p:txBody>
          <a:bodyPr/>
          <a:lstStyle/>
          <a:p>
            <a:r>
              <a:rPr lang="fr-CH" noProof="0" dirty="0"/>
              <a:t>Pompe à chaleur</a:t>
            </a:r>
          </a:p>
        </p:txBody>
      </p:sp>
      <p:sp>
        <p:nvSpPr>
          <p:cNvPr id="4" name="Datumsplatzhalter 3">
            <a:extLst>
              <a:ext uri="{FF2B5EF4-FFF2-40B4-BE49-F238E27FC236}">
                <a16:creationId xmlns:a16="http://schemas.microsoft.com/office/drawing/2014/main" id="{F0C453B7-FA88-65C6-79ED-46F556E368A2}"/>
              </a:ext>
            </a:extLst>
          </p:cNvPr>
          <p:cNvSpPr>
            <a:spLocks noGrp="1"/>
          </p:cNvSpPr>
          <p:nvPr>
            <p:ph type="dt" sz="half" idx="10"/>
          </p:nvPr>
        </p:nvSpPr>
        <p:spPr/>
        <p:txBody>
          <a:bodyPr/>
          <a:lstStyle/>
          <a:p>
            <a:fld id="{9F201354-EBFE-1F41-855A-8A42730D0AA0}" type="datetime1">
              <a:rPr lang="fr-CH" noProof="0" smtClean="0"/>
              <a:t>25.02.2026</a:t>
            </a:fld>
            <a:endParaRPr lang="fr-CH" noProof="0" dirty="0"/>
          </a:p>
        </p:txBody>
      </p:sp>
      <p:sp>
        <p:nvSpPr>
          <p:cNvPr id="5" name="Fußzeilenplatzhalter 4">
            <a:extLst>
              <a:ext uri="{FF2B5EF4-FFF2-40B4-BE49-F238E27FC236}">
                <a16:creationId xmlns:a16="http://schemas.microsoft.com/office/drawing/2014/main" id="{386DD3F1-CF10-C77C-E0FD-ABFBA8D6C3C2}"/>
              </a:ext>
            </a:extLst>
          </p:cNvPr>
          <p:cNvSpPr>
            <a:spLocks noGrp="1"/>
          </p:cNvSpPr>
          <p:nvPr>
            <p:ph type="ftr" sz="quarter" idx="11"/>
          </p:nvPr>
        </p:nvSpPr>
        <p:spPr/>
        <p:txBody>
          <a:bodyPr/>
          <a:lstStyle/>
          <a:p>
            <a:r>
              <a:rPr lang="fr-CH" noProof="0" dirty="0" err="1"/>
              <a:t>suisseenergie.ch</a:t>
            </a:r>
            <a:endParaRPr lang="fr-CH" noProof="0" dirty="0"/>
          </a:p>
        </p:txBody>
      </p:sp>
      <p:sp>
        <p:nvSpPr>
          <p:cNvPr id="6" name="Foliennummernplatzhalter 5">
            <a:extLst>
              <a:ext uri="{FF2B5EF4-FFF2-40B4-BE49-F238E27FC236}">
                <a16:creationId xmlns:a16="http://schemas.microsoft.com/office/drawing/2014/main" id="{472ECB66-0EB1-B17F-5010-8FEFB3FDBE6E}"/>
              </a:ext>
            </a:extLst>
          </p:cNvPr>
          <p:cNvSpPr>
            <a:spLocks noGrp="1"/>
          </p:cNvSpPr>
          <p:nvPr>
            <p:ph type="sldNum" sz="quarter" idx="12"/>
          </p:nvPr>
        </p:nvSpPr>
        <p:spPr/>
        <p:txBody>
          <a:bodyPr/>
          <a:lstStyle/>
          <a:p>
            <a:fld id="{442AD375-037F-43D0-B059-5172DA06796A}" type="slidenum">
              <a:rPr lang="fr-CH" noProof="0" smtClean="0"/>
              <a:pPr/>
              <a:t>23</a:t>
            </a:fld>
            <a:endParaRPr lang="fr-CH" noProof="0" dirty="0"/>
          </a:p>
        </p:txBody>
      </p:sp>
      <p:sp>
        <p:nvSpPr>
          <p:cNvPr id="3" name="Textfeld 2">
            <a:extLst>
              <a:ext uri="{FF2B5EF4-FFF2-40B4-BE49-F238E27FC236}">
                <a16:creationId xmlns:a16="http://schemas.microsoft.com/office/drawing/2014/main" id="{064F30AD-AFB0-A1EC-B6AA-3EC7A6A3B732}"/>
              </a:ext>
            </a:extLst>
          </p:cNvPr>
          <p:cNvSpPr txBox="1"/>
          <p:nvPr/>
        </p:nvSpPr>
        <p:spPr>
          <a:xfrm>
            <a:off x="6816080" y="1850444"/>
            <a:ext cx="4768889" cy="30469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800" b="0" i="0" u="none" strike="noStrike" kern="1200" cap="none" spc="0" normalizeH="0" baseline="0" noProof="0" dirty="0">
                <a:ln>
                  <a:noFill/>
                </a:ln>
                <a:solidFill>
                  <a:schemeClr val="accent1"/>
                </a:solidFill>
                <a:effectLst/>
                <a:uLnTx/>
                <a:uFillTx/>
                <a:latin typeface="Arial" panose="020B0604020202020204"/>
                <a:ea typeface="+mn-ea"/>
                <a:cs typeface="+mn-cs"/>
              </a:rPr>
              <a:t>En principe, les pompes à chaleur fonctionnent comme un réfrigérateur, mais à l’envers: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800" b="0" i="0" u="none" strike="noStrike" kern="1200" cap="none" spc="0" normalizeH="0" baseline="0" noProof="0" dirty="0">
                <a:ln>
                  <a:noFill/>
                </a:ln>
                <a:solidFill>
                  <a:schemeClr val="accent1"/>
                </a:solidFill>
                <a:effectLst/>
                <a:uLnTx/>
                <a:uFillTx/>
                <a:latin typeface="Arial" panose="020B0604020202020204"/>
                <a:ea typeface="+mn-ea"/>
                <a:cs typeface="+mn-cs"/>
              </a:rPr>
              <a:t>alors que le réfrigérateur extrait la chaleur de l’intérieur et la rejette à l’extérieur, la pompe à chaleur puise son énergie dans l’air, le sol ou l’eau pour la redonner à la maison.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dirty="0">
              <a:ln>
                <a:noFill/>
              </a:ln>
              <a:solidFill>
                <a:schemeClr val="accent1"/>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800" b="0" i="0" u="none" strike="noStrike" kern="1200" cap="none" spc="0" normalizeH="0" baseline="0" noProof="0" dirty="0">
                <a:ln>
                  <a:noFill/>
                </a:ln>
                <a:solidFill>
                  <a:schemeClr val="accent1"/>
                </a:solidFill>
                <a:effectLst/>
                <a:uLnTx/>
                <a:uFillTx/>
                <a:latin typeface="Arial" panose="020B0604020202020204"/>
                <a:ea typeface="+mn-ea"/>
                <a:cs typeface="+mn-cs"/>
              </a:rPr>
              <a:t>Fonctionnement:</a:t>
            </a:r>
          </a:p>
          <a:p>
            <a:pPr marL="285750" marR="0" lvl="0" indent="-285750" algn="l" defTabSz="914400" rtl="0" eaLnBrk="1" fontAlgn="auto" latinLnBrk="0" hangingPunct="1">
              <a:lnSpc>
                <a:spcPct val="100000"/>
              </a:lnSpc>
              <a:spcBef>
                <a:spcPts val="0"/>
              </a:spcBef>
              <a:spcAft>
                <a:spcPts val="0"/>
              </a:spcAft>
              <a:buClr>
                <a:schemeClr val="accent3"/>
              </a:buClr>
              <a:buSzTx/>
              <a:buFont typeface="Symbol" pitchFamily="2" charset="2"/>
              <a:buChar char="-"/>
              <a:tabLst/>
              <a:defRPr/>
            </a:pPr>
            <a:r>
              <a:rPr kumimoji="0" lang="fr-CH" sz="1800" b="0" i="0" u="none" strike="noStrike" kern="1200" cap="none" spc="0" normalizeH="0" baseline="0" noProof="0" dirty="0">
                <a:ln>
                  <a:noFill/>
                </a:ln>
                <a:solidFill>
                  <a:schemeClr val="accent1"/>
                </a:solidFill>
                <a:effectLst/>
                <a:uLnTx/>
                <a:uFillTx/>
                <a:latin typeface="Arial" panose="020B0604020202020204"/>
                <a:ea typeface="+mn-ea"/>
                <a:cs typeface="+mn-cs"/>
              </a:rPr>
              <a:t>Pompe à chaleur à air</a:t>
            </a:r>
          </a:p>
          <a:p>
            <a:pPr marL="285750" marR="0" lvl="0" indent="-285750" algn="l" defTabSz="914400" rtl="0" eaLnBrk="1" fontAlgn="auto" latinLnBrk="0" hangingPunct="1">
              <a:lnSpc>
                <a:spcPct val="100000"/>
              </a:lnSpc>
              <a:spcBef>
                <a:spcPts val="0"/>
              </a:spcBef>
              <a:spcAft>
                <a:spcPts val="0"/>
              </a:spcAft>
              <a:buClr>
                <a:schemeClr val="accent3"/>
              </a:buClr>
              <a:buSzTx/>
              <a:buFont typeface="Symbol" pitchFamily="2" charset="2"/>
              <a:buChar char="-"/>
              <a:tabLst/>
              <a:defRPr/>
            </a:pPr>
            <a:r>
              <a:rPr kumimoji="0" lang="fr-CH" sz="1800" b="0" i="0" u="none" strike="noStrike" kern="1200" cap="none" spc="0" normalizeH="0" baseline="0" noProof="0" dirty="0">
                <a:ln>
                  <a:noFill/>
                </a:ln>
                <a:solidFill>
                  <a:schemeClr val="accent1"/>
                </a:solidFill>
                <a:effectLst/>
                <a:uLnTx/>
                <a:uFillTx/>
                <a:latin typeface="Arial" panose="020B0604020202020204"/>
                <a:ea typeface="+mn-ea"/>
                <a:cs typeface="+mn-cs"/>
              </a:rPr>
              <a:t>Pompe à chaleur à sondes géothermiques</a:t>
            </a:r>
          </a:p>
          <a:p>
            <a:pPr marL="285750" marR="0" lvl="0" indent="-285750" algn="l" defTabSz="914400" rtl="0" eaLnBrk="1" fontAlgn="auto" latinLnBrk="0" hangingPunct="1">
              <a:lnSpc>
                <a:spcPct val="100000"/>
              </a:lnSpc>
              <a:spcBef>
                <a:spcPts val="0"/>
              </a:spcBef>
              <a:spcAft>
                <a:spcPts val="0"/>
              </a:spcAft>
              <a:buClr>
                <a:schemeClr val="accent3"/>
              </a:buClr>
              <a:buSzTx/>
              <a:buFont typeface="Symbol" pitchFamily="2" charset="2"/>
              <a:buChar char="-"/>
              <a:tabLst/>
              <a:defRPr/>
            </a:pPr>
            <a:r>
              <a:rPr kumimoji="0" lang="fr-CH" sz="1800" b="0" i="0" u="none" strike="noStrike" kern="1200" cap="none" spc="0" normalizeH="0" baseline="0" noProof="0" dirty="0">
                <a:ln>
                  <a:noFill/>
                </a:ln>
                <a:solidFill>
                  <a:schemeClr val="accent1"/>
                </a:solidFill>
                <a:effectLst/>
                <a:uLnTx/>
                <a:uFillTx/>
                <a:latin typeface="Arial" panose="020B0604020202020204"/>
                <a:ea typeface="+mn-ea"/>
                <a:cs typeface="+mn-cs"/>
              </a:rPr>
              <a:t>Pompes à chaleur à eaux souterraines</a:t>
            </a:r>
          </a:p>
        </p:txBody>
      </p:sp>
      <p:sp>
        <p:nvSpPr>
          <p:cNvPr id="8" name="Textfeld 7">
            <a:extLst>
              <a:ext uri="{FF2B5EF4-FFF2-40B4-BE49-F238E27FC236}">
                <a16:creationId xmlns:a16="http://schemas.microsoft.com/office/drawing/2014/main" id="{106CF4DB-8A1E-43B3-6D12-2D0A811B9367}"/>
              </a:ext>
            </a:extLst>
          </p:cNvPr>
          <p:cNvSpPr txBox="1"/>
          <p:nvPr/>
        </p:nvSpPr>
        <p:spPr>
          <a:xfrm>
            <a:off x="1162811" y="5792119"/>
            <a:ext cx="7403083" cy="307777"/>
          </a:xfrm>
          <a:prstGeom prst="rect">
            <a:avLst/>
          </a:prstGeom>
          <a:noFill/>
        </p:spPr>
        <p:txBody>
          <a:bodyPr wrap="square">
            <a:spAutoFit/>
          </a:bodyPr>
          <a:lstStyle/>
          <a:p>
            <a:r>
              <a:rPr lang="fr-CH" sz="1400" noProof="0" dirty="0">
                <a:solidFill>
                  <a:schemeClr val="accent1"/>
                </a:solidFill>
              </a:rPr>
              <a:t>Plus d’informations sur </a:t>
            </a:r>
            <a:r>
              <a:rPr lang="fr-CH" sz="1400" u="sng" noProof="0" dirty="0" err="1">
                <a:solidFill>
                  <a:schemeClr val="accent1"/>
                </a:solidFill>
              </a:rPr>
              <a:t>www.suisseenergie.ch</a:t>
            </a:r>
            <a:r>
              <a:rPr lang="fr-CH" sz="1400" u="sng" noProof="0" dirty="0">
                <a:solidFill>
                  <a:schemeClr val="accent1"/>
                </a:solidFill>
              </a:rPr>
              <a:t>/</a:t>
            </a:r>
            <a:r>
              <a:rPr lang="fr-CH" sz="1400" u="sng" noProof="0" dirty="0" err="1">
                <a:solidFill>
                  <a:schemeClr val="accent1"/>
                </a:solidFill>
              </a:rPr>
              <a:t>renover</a:t>
            </a:r>
            <a:r>
              <a:rPr lang="fr-CH" sz="1400" u="sng" noProof="0" dirty="0">
                <a:solidFill>
                  <a:schemeClr val="accent1"/>
                </a:solidFill>
              </a:rPr>
              <a:t>/remplacement-du-chauffage/</a:t>
            </a:r>
          </a:p>
        </p:txBody>
      </p:sp>
      <p:pic>
        <p:nvPicPr>
          <p:cNvPr id="9" name="Grafik 8">
            <a:extLst>
              <a:ext uri="{FF2B5EF4-FFF2-40B4-BE49-F238E27FC236}">
                <a16:creationId xmlns:a16="http://schemas.microsoft.com/office/drawing/2014/main" id="{E8413ED0-D527-59BA-318D-4F1730B0F6B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0943" y="5551913"/>
            <a:ext cx="788187" cy="788187"/>
          </a:xfrm>
          <a:prstGeom prst="rect">
            <a:avLst/>
          </a:prstGeom>
        </p:spPr>
      </p:pic>
      <p:pic>
        <p:nvPicPr>
          <p:cNvPr id="10" name="Grafik 9">
            <a:extLst>
              <a:ext uri="{FF2B5EF4-FFF2-40B4-BE49-F238E27FC236}">
                <a16:creationId xmlns:a16="http://schemas.microsoft.com/office/drawing/2014/main" id="{CB21C26A-0679-70BD-AA5D-1F44F72DAF44}"/>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brightnessContrast bright="20000" contrast="-40000"/>
                    </a14:imgEffect>
                  </a14:imgLayer>
                </a14:imgProps>
              </a:ext>
            </a:extLst>
          </a:blip>
          <a:srcRect l="19925" r="11439"/>
          <a:stretch/>
        </p:blipFill>
        <p:spPr>
          <a:xfrm>
            <a:off x="335360" y="1412776"/>
            <a:ext cx="5998068" cy="4176464"/>
          </a:xfrm>
          <a:prstGeom prst="rect">
            <a:avLst/>
          </a:prstGeom>
        </p:spPr>
      </p:pic>
      <p:sp>
        <p:nvSpPr>
          <p:cNvPr id="11" name="Textfeld 10">
            <a:extLst>
              <a:ext uri="{FF2B5EF4-FFF2-40B4-BE49-F238E27FC236}">
                <a16:creationId xmlns:a16="http://schemas.microsoft.com/office/drawing/2014/main" id="{52CF9B04-25C5-6954-05B6-07D2D810DEA4}"/>
              </a:ext>
            </a:extLst>
          </p:cNvPr>
          <p:cNvSpPr txBox="1"/>
          <p:nvPr/>
        </p:nvSpPr>
        <p:spPr>
          <a:xfrm>
            <a:off x="2495600" y="1484784"/>
            <a:ext cx="1000274" cy="256674"/>
          </a:xfrm>
          <a:prstGeom prst="rect">
            <a:avLst/>
          </a:prstGeom>
          <a:solidFill>
            <a:schemeClr val="bg1"/>
          </a:solidFill>
        </p:spPr>
        <p:txBody>
          <a:bodyPr wrap="none" lIns="0" tIns="0" rIns="0" bIns="0" rtlCol="0">
            <a:noAutofit/>
          </a:bodyPr>
          <a:lstStyle/>
          <a:p>
            <a:r>
              <a:rPr lang="fr-CH" sz="1200" noProof="0" dirty="0">
                <a:solidFill>
                  <a:srgbClr val="FFD970"/>
                </a:solidFill>
              </a:rPr>
              <a:t>ÉLECTRICITÉ</a:t>
            </a:r>
          </a:p>
        </p:txBody>
      </p:sp>
      <p:sp>
        <p:nvSpPr>
          <p:cNvPr id="12" name="Textfeld 11">
            <a:extLst>
              <a:ext uri="{FF2B5EF4-FFF2-40B4-BE49-F238E27FC236}">
                <a16:creationId xmlns:a16="http://schemas.microsoft.com/office/drawing/2014/main" id="{5AF37D24-6053-D779-7D22-7A0969122E3A}"/>
              </a:ext>
            </a:extLst>
          </p:cNvPr>
          <p:cNvSpPr txBox="1"/>
          <p:nvPr/>
        </p:nvSpPr>
        <p:spPr>
          <a:xfrm>
            <a:off x="652958" y="1844824"/>
            <a:ext cx="1318580" cy="360040"/>
          </a:xfrm>
          <a:prstGeom prst="rect">
            <a:avLst/>
          </a:prstGeom>
          <a:solidFill>
            <a:schemeClr val="bg1"/>
          </a:solidFill>
        </p:spPr>
        <p:txBody>
          <a:bodyPr wrap="none" lIns="0" tIns="0" rIns="0" bIns="0" rtlCol="0">
            <a:noAutofit/>
          </a:bodyPr>
          <a:lstStyle/>
          <a:p>
            <a:pPr algn="ctr"/>
            <a:r>
              <a:rPr lang="fr-CH" sz="1200" noProof="0" dirty="0">
                <a:solidFill>
                  <a:srgbClr val="758D7B"/>
                </a:solidFill>
              </a:rPr>
              <a:t>CHALEUR DE</a:t>
            </a:r>
            <a:br>
              <a:rPr lang="fr-CH" sz="1200" noProof="0" dirty="0">
                <a:solidFill>
                  <a:srgbClr val="758D7B"/>
                </a:solidFill>
              </a:rPr>
            </a:br>
            <a:r>
              <a:rPr lang="fr-CH" sz="1200" noProof="0" dirty="0">
                <a:solidFill>
                  <a:srgbClr val="758D7B"/>
                </a:solidFill>
              </a:rPr>
              <a:t>L‘ENVIRONNEMENT</a:t>
            </a:r>
          </a:p>
        </p:txBody>
      </p:sp>
      <p:sp>
        <p:nvSpPr>
          <p:cNvPr id="13" name="Textfeld 12">
            <a:extLst>
              <a:ext uri="{FF2B5EF4-FFF2-40B4-BE49-F238E27FC236}">
                <a16:creationId xmlns:a16="http://schemas.microsoft.com/office/drawing/2014/main" id="{89AF0950-9AD0-1C9A-8982-E5718B46AF46}"/>
              </a:ext>
            </a:extLst>
          </p:cNvPr>
          <p:cNvSpPr txBox="1"/>
          <p:nvPr/>
        </p:nvSpPr>
        <p:spPr>
          <a:xfrm>
            <a:off x="4583832" y="2918813"/>
            <a:ext cx="2160240" cy="582195"/>
          </a:xfrm>
          <a:prstGeom prst="rect">
            <a:avLst/>
          </a:prstGeom>
          <a:solidFill>
            <a:schemeClr val="bg1"/>
          </a:solidFill>
        </p:spPr>
        <p:txBody>
          <a:bodyPr wrap="none" lIns="0" tIns="0" rIns="0" bIns="0" rtlCol="0">
            <a:noAutofit/>
          </a:bodyPr>
          <a:lstStyle/>
          <a:p>
            <a:r>
              <a:rPr lang="fr-CH" sz="1200" noProof="0" dirty="0">
                <a:solidFill>
                  <a:srgbClr val="B8ADA8"/>
                </a:solidFill>
              </a:rPr>
              <a:t>CHALEUR POUR </a:t>
            </a:r>
            <a:br>
              <a:rPr lang="fr-CH" sz="1200" noProof="0" dirty="0">
                <a:solidFill>
                  <a:srgbClr val="B8ADA8"/>
                </a:solidFill>
              </a:rPr>
            </a:br>
            <a:r>
              <a:rPr lang="fr-CH" sz="1200" noProof="0" dirty="0">
                <a:solidFill>
                  <a:srgbClr val="B8ADA8"/>
                </a:solidFill>
              </a:rPr>
              <a:t>LE CHAUFFAGE </a:t>
            </a:r>
            <a:br>
              <a:rPr lang="fr-CH" sz="1200" noProof="0" dirty="0">
                <a:solidFill>
                  <a:srgbClr val="B8ADA8"/>
                </a:solidFill>
              </a:rPr>
            </a:br>
            <a:r>
              <a:rPr lang="fr-CH" sz="1200" noProof="0" dirty="0">
                <a:solidFill>
                  <a:srgbClr val="B8ADA8"/>
                </a:solidFill>
              </a:rPr>
              <a:t>ET L‘EAU CHAUDE</a:t>
            </a:r>
          </a:p>
        </p:txBody>
      </p:sp>
    </p:spTree>
    <p:extLst>
      <p:ext uri="{BB962C8B-B14F-4D97-AF65-F5344CB8AC3E}">
        <p14:creationId xmlns:p14="http://schemas.microsoft.com/office/powerpoint/2010/main" val="5955647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52689-896C-B451-F484-46BD3E76477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7BD8458-250D-A29A-5CB5-618F0BCEC576}"/>
              </a:ext>
            </a:extLst>
          </p:cNvPr>
          <p:cNvSpPr>
            <a:spLocks noGrp="1"/>
          </p:cNvSpPr>
          <p:nvPr>
            <p:ph type="title"/>
          </p:nvPr>
        </p:nvSpPr>
        <p:spPr/>
        <p:txBody>
          <a:bodyPr vert="horz" lIns="0" tIns="0" rIns="0" bIns="0" rtlCol="0" anchor="t">
            <a:noAutofit/>
          </a:bodyPr>
          <a:lstStyle/>
          <a:p>
            <a:r>
              <a:rPr lang="fr-CH" noProof="0" dirty="0"/>
              <a:t>Pompe à chaleur</a:t>
            </a:r>
          </a:p>
        </p:txBody>
      </p:sp>
      <p:sp>
        <p:nvSpPr>
          <p:cNvPr id="4" name="Datumsplatzhalter 3">
            <a:extLst>
              <a:ext uri="{FF2B5EF4-FFF2-40B4-BE49-F238E27FC236}">
                <a16:creationId xmlns:a16="http://schemas.microsoft.com/office/drawing/2014/main" id="{2C0D0410-2649-61D8-933C-E815DEE04862}"/>
              </a:ext>
            </a:extLst>
          </p:cNvPr>
          <p:cNvSpPr>
            <a:spLocks noGrp="1"/>
          </p:cNvSpPr>
          <p:nvPr>
            <p:ph type="dt" sz="half" idx="10"/>
          </p:nvPr>
        </p:nvSpPr>
        <p:spPr/>
        <p:txBody>
          <a:bodyPr/>
          <a:lstStyle/>
          <a:p>
            <a:fld id="{29D95F16-2561-8348-BDD0-539EE94109D1}" type="datetime1">
              <a:rPr lang="fr-CH" noProof="0" smtClean="0"/>
              <a:t>25.02.2026</a:t>
            </a:fld>
            <a:endParaRPr lang="fr-CH" noProof="0" dirty="0"/>
          </a:p>
        </p:txBody>
      </p:sp>
      <p:sp>
        <p:nvSpPr>
          <p:cNvPr id="5" name="Fußzeilenplatzhalter 4">
            <a:extLst>
              <a:ext uri="{FF2B5EF4-FFF2-40B4-BE49-F238E27FC236}">
                <a16:creationId xmlns:a16="http://schemas.microsoft.com/office/drawing/2014/main" id="{FD61F05A-3D22-325C-D0A8-F0D05875054D}"/>
              </a:ext>
            </a:extLst>
          </p:cNvPr>
          <p:cNvSpPr>
            <a:spLocks noGrp="1"/>
          </p:cNvSpPr>
          <p:nvPr>
            <p:ph type="ftr" sz="quarter" idx="11"/>
          </p:nvPr>
        </p:nvSpPr>
        <p:spPr/>
        <p:txBody>
          <a:bodyPr/>
          <a:lstStyle/>
          <a:p>
            <a:r>
              <a:rPr lang="fr-CH" noProof="0" dirty="0" err="1"/>
              <a:t>suisseenergie.ch</a:t>
            </a:r>
            <a:endParaRPr lang="fr-CH" noProof="0" dirty="0"/>
          </a:p>
        </p:txBody>
      </p:sp>
      <p:sp>
        <p:nvSpPr>
          <p:cNvPr id="6" name="Foliennummernplatzhalter 5">
            <a:extLst>
              <a:ext uri="{FF2B5EF4-FFF2-40B4-BE49-F238E27FC236}">
                <a16:creationId xmlns:a16="http://schemas.microsoft.com/office/drawing/2014/main" id="{9F0B141A-2D9E-6000-A710-139B8A23A190}"/>
              </a:ext>
            </a:extLst>
          </p:cNvPr>
          <p:cNvSpPr>
            <a:spLocks noGrp="1"/>
          </p:cNvSpPr>
          <p:nvPr>
            <p:ph type="sldNum" sz="quarter" idx="12"/>
          </p:nvPr>
        </p:nvSpPr>
        <p:spPr/>
        <p:txBody>
          <a:bodyPr/>
          <a:lstStyle/>
          <a:p>
            <a:fld id="{442AD375-037F-43D0-B059-5172DA06796A}" type="slidenum">
              <a:rPr lang="fr-CH" noProof="0" smtClean="0"/>
              <a:pPr/>
              <a:t>24</a:t>
            </a:fld>
            <a:endParaRPr lang="fr-CH" noProof="0" dirty="0"/>
          </a:p>
        </p:txBody>
      </p:sp>
      <p:sp>
        <p:nvSpPr>
          <p:cNvPr id="18" name="Textfeld 17">
            <a:extLst>
              <a:ext uri="{FF2B5EF4-FFF2-40B4-BE49-F238E27FC236}">
                <a16:creationId xmlns:a16="http://schemas.microsoft.com/office/drawing/2014/main" id="{C60E839E-E139-A9E7-124B-2BF716C446BF}"/>
              </a:ext>
            </a:extLst>
          </p:cNvPr>
          <p:cNvSpPr txBox="1"/>
          <p:nvPr/>
        </p:nvSpPr>
        <p:spPr>
          <a:xfrm>
            <a:off x="1595478" y="2712979"/>
            <a:ext cx="2374478" cy="1077218"/>
          </a:xfrm>
          <a:prstGeom prst="rect">
            <a:avLst/>
          </a:prstGeom>
          <a:noFill/>
        </p:spPr>
        <p:txBody>
          <a:bodyPr wrap="square" lIns="0" tIns="0" rIns="0" bIns="0" rtlCol="0">
            <a:spAutoFit/>
          </a:bodyPr>
          <a:lstStyle>
            <a:defPPr>
              <a:defRPr lang="de-DE"/>
            </a:defPPr>
            <a:lvl1pPr marL="230188" indent="-230188">
              <a:spcAft>
                <a:spcPts val="0"/>
              </a:spcAft>
              <a:buClr>
                <a:schemeClr val="accent3"/>
              </a:buClr>
              <a:buFont typeface="Symbol" pitchFamily="2" charset="2"/>
              <a:buChar char="-"/>
              <a:defRPr sz="1400">
                <a:solidFill>
                  <a:schemeClr val="accent1"/>
                </a:solidFill>
              </a:defRPr>
            </a:lvl1pPr>
          </a:lstStyle>
          <a:p>
            <a:pPr marL="182563" indent="-182563"/>
            <a:r>
              <a:rPr lang="fr-CH" noProof="0" dirty="0"/>
              <a:t>Pompe à chaleur air/eau</a:t>
            </a:r>
          </a:p>
          <a:p>
            <a:pPr marL="182563" indent="-182563"/>
            <a:r>
              <a:rPr lang="fr-CH" noProof="0" dirty="0"/>
              <a:t>Pompe à chaleur à sondes géothermiques</a:t>
            </a:r>
          </a:p>
          <a:p>
            <a:pPr marL="182563" indent="-182563"/>
            <a:r>
              <a:rPr lang="fr-CH" noProof="0" dirty="0"/>
              <a:t>Pompes à chaleur à eaux souterraines</a:t>
            </a:r>
          </a:p>
        </p:txBody>
      </p:sp>
      <p:sp>
        <p:nvSpPr>
          <p:cNvPr id="19" name="Textfeld 18">
            <a:extLst>
              <a:ext uri="{FF2B5EF4-FFF2-40B4-BE49-F238E27FC236}">
                <a16:creationId xmlns:a16="http://schemas.microsoft.com/office/drawing/2014/main" id="{3119EA41-EBEA-43E5-DEC7-35E377ECB121}"/>
              </a:ext>
            </a:extLst>
          </p:cNvPr>
          <p:cNvSpPr txBox="1"/>
          <p:nvPr/>
        </p:nvSpPr>
        <p:spPr>
          <a:xfrm>
            <a:off x="4164943" y="2712979"/>
            <a:ext cx="2374478" cy="2585323"/>
          </a:xfrm>
          <a:prstGeom prst="rect">
            <a:avLst/>
          </a:prstGeom>
          <a:noFill/>
        </p:spPr>
        <p:txBody>
          <a:bodyPr wrap="square" lIns="0" tIns="0" rIns="0" bIns="0" rtlCol="0">
            <a:spAutoFit/>
          </a:bodyPr>
          <a:lstStyle>
            <a:defPPr>
              <a:defRPr lang="de-DE"/>
            </a:defPPr>
            <a:lvl1pPr marL="230188" indent="-230188">
              <a:spcAft>
                <a:spcPts val="400"/>
              </a:spcAft>
              <a:buClr>
                <a:schemeClr val="accent3"/>
              </a:buClr>
              <a:buFont typeface="Symbol" pitchFamily="2" charset="2"/>
              <a:buChar char="-"/>
              <a:defRPr sz="1400">
                <a:solidFill>
                  <a:schemeClr val="accent1"/>
                </a:solidFill>
              </a:defRPr>
            </a:lvl1pPr>
          </a:lstStyle>
          <a:p>
            <a:pPr marL="182563" indent="-182563">
              <a:spcAft>
                <a:spcPts val="0"/>
              </a:spcAft>
            </a:pPr>
            <a:r>
              <a:rPr lang="fr-CH" noProof="0" dirty="0"/>
              <a:t>Coûts énergétiques faibles par rapport au mazout et au gaz naturel</a:t>
            </a:r>
          </a:p>
          <a:p>
            <a:pPr marL="182563" indent="-182563">
              <a:spcAft>
                <a:spcPts val="0"/>
              </a:spcAft>
            </a:pPr>
            <a:r>
              <a:rPr lang="fr-CH" noProof="0" dirty="0"/>
              <a:t>Neutre en CO</a:t>
            </a:r>
            <a:r>
              <a:rPr lang="fr-CH" baseline="-25000" noProof="0" dirty="0"/>
              <a:t>2</a:t>
            </a:r>
            <a:r>
              <a:rPr lang="fr-CH" noProof="0" dirty="0"/>
              <a:t> (tributaire du mix électrique)</a:t>
            </a:r>
          </a:p>
          <a:p>
            <a:pPr marL="182563" indent="-182563">
              <a:spcAft>
                <a:spcPts val="0"/>
              </a:spcAft>
            </a:pPr>
            <a:r>
              <a:rPr lang="fr-CH" noProof="0" dirty="0"/>
              <a:t>Exploitation simple et peu onéreuse</a:t>
            </a:r>
          </a:p>
          <a:p>
            <a:pPr marL="182563" indent="-182563">
              <a:spcAft>
                <a:spcPts val="0"/>
              </a:spcAft>
            </a:pPr>
            <a:r>
              <a:rPr lang="fr-CH" noProof="0" dirty="0"/>
              <a:t>Peu d’espace requis</a:t>
            </a:r>
          </a:p>
          <a:p>
            <a:pPr marL="182563" indent="-182563">
              <a:spcAft>
                <a:spcPts val="0"/>
              </a:spcAft>
            </a:pPr>
            <a:r>
              <a:rPr lang="fr-CH" noProof="0" dirty="0"/>
              <a:t>Sondes géothermiques: possibilité de </a:t>
            </a:r>
            <a:r>
              <a:rPr lang="fr-CH" noProof="0" dirty="0" err="1"/>
              <a:t>géocooling</a:t>
            </a:r>
            <a:r>
              <a:rPr lang="fr-CH" noProof="0" dirty="0"/>
              <a:t> (refroidissement naturel)</a:t>
            </a:r>
          </a:p>
          <a:p>
            <a:pPr marL="182563" indent="-182563">
              <a:spcAft>
                <a:spcPts val="0"/>
              </a:spcAft>
            </a:pPr>
            <a:r>
              <a:rPr lang="fr-CH" noProof="0" dirty="0"/>
              <a:t>Aucune taxe sur le CO</a:t>
            </a:r>
            <a:r>
              <a:rPr lang="fr-CH" baseline="-25000" noProof="0" dirty="0"/>
              <a:t>2</a:t>
            </a:r>
          </a:p>
        </p:txBody>
      </p:sp>
      <p:sp>
        <p:nvSpPr>
          <p:cNvPr id="20" name="Textfeld 19">
            <a:extLst>
              <a:ext uri="{FF2B5EF4-FFF2-40B4-BE49-F238E27FC236}">
                <a16:creationId xmlns:a16="http://schemas.microsoft.com/office/drawing/2014/main" id="{2A1D2850-1348-D4C6-9770-3BC0AC30CFCC}"/>
              </a:ext>
            </a:extLst>
          </p:cNvPr>
          <p:cNvSpPr txBox="1"/>
          <p:nvPr/>
        </p:nvSpPr>
        <p:spPr>
          <a:xfrm>
            <a:off x="6734407" y="2712979"/>
            <a:ext cx="2374478" cy="2585323"/>
          </a:xfrm>
          <a:prstGeom prst="rect">
            <a:avLst/>
          </a:prstGeom>
          <a:noFill/>
        </p:spPr>
        <p:txBody>
          <a:bodyPr wrap="square" lIns="0" tIns="0" rIns="0" bIns="0" rtlCol="0">
            <a:spAutoFit/>
          </a:bodyPr>
          <a:lstStyle>
            <a:defPPr>
              <a:defRPr lang="de-DE"/>
            </a:defPPr>
            <a:lvl1pPr marL="230188" indent="-230188">
              <a:spcAft>
                <a:spcPts val="0"/>
              </a:spcAft>
              <a:buClr>
                <a:schemeClr val="accent3"/>
              </a:buClr>
              <a:buFont typeface="Symbol" pitchFamily="2" charset="2"/>
              <a:buChar char="-"/>
              <a:defRPr sz="1400">
                <a:solidFill>
                  <a:schemeClr val="accent1"/>
                </a:solidFill>
              </a:defRPr>
            </a:lvl1pPr>
          </a:lstStyle>
          <a:p>
            <a:pPr marL="182563" indent="-182563"/>
            <a:r>
              <a:rPr lang="fr-CH" noProof="0" dirty="0"/>
              <a:t>Coûts d’investissement*</a:t>
            </a:r>
          </a:p>
          <a:p>
            <a:pPr marL="182563" indent="-182563"/>
            <a:r>
              <a:rPr lang="fr-CH" noProof="0" dirty="0"/>
              <a:t>Autorisation nécessaire</a:t>
            </a:r>
          </a:p>
          <a:p>
            <a:pPr marL="182563" indent="-182563"/>
            <a:endParaRPr lang="fr-CH" noProof="0" dirty="0"/>
          </a:p>
          <a:p>
            <a:pPr marL="182563" indent="-182563"/>
            <a:endParaRPr lang="fr-CH" noProof="0" dirty="0"/>
          </a:p>
          <a:p>
            <a:pPr marL="182563" indent="-182563"/>
            <a:endParaRPr lang="fr-CH" noProof="0" dirty="0"/>
          </a:p>
          <a:p>
            <a:pPr marL="182563" indent="-182563"/>
            <a:endParaRPr lang="fr-CH" noProof="0" dirty="0"/>
          </a:p>
          <a:p>
            <a:pPr marL="182563" indent="-182563"/>
            <a:endParaRPr lang="fr-CH" noProof="0" dirty="0"/>
          </a:p>
          <a:p>
            <a:pPr marL="182563" indent="-182563"/>
            <a:endParaRPr lang="fr-CH" noProof="0" dirty="0"/>
          </a:p>
          <a:p>
            <a:pPr marL="182563" indent="-182563"/>
            <a:endParaRPr lang="fr-CH" noProof="0" dirty="0"/>
          </a:p>
          <a:p>
            <a:pPr marL="182563" indent="-182563">
              <a:buNone/>
            </a:pPr>
            <a:r>
              <a:rPr lang="fr-CH" b="1" noProof="0" dirty="0"/>
              <a:t>*	Important! </a:t>
            </a:r>
            <a:r>
              <a:rPr lang="fr-CH" noProof="0" dirty="0"/>
              <a:t>Utiliser les différentes possibilités de soutien et de financement</a:t>
            </a:r>
          </a:p>
        </p:txBody>
      </p:sp>
      <p:sp>
        <p:nvSpPr>
          <p:cNvPr id="21" name="Textfeld 20">
            <a:extLst>
              <a:ext uri="{FF2B5EF4-FFF2-40B4-BE49-F238E27FC236}">
                <a16:creationId xmlns:a16="http://schemas.microsoft.com/office/drawing/2014/main" id="{DFFD70BE-0912-62E8-545F-3F6402E2363F}"/>
              </a:ext>
            </a:extLst>
          </p:cNvPr>
          <p:cNvSpPr txBox="1"/>
          <p:nvPr/>
        </p:nvSpPr>
        <p:spPr>
          <a:xfrm>
            <a:off x="9303871" y="2712979"/>
            <a:ext cx="2372192" cy="2154436"/>
          </a:xfrm>
          <a:prstGeom prst="rect">
            <a:avLst/>
          </a:prstGeom>
          <a:noFill/>
        </p:spPr>
        <p:txBody>
          <a:bodyPr wrap="square" lIns="0" tIns="0" rIns="0" bIns="0" rtlCol="0">
            <a:spAutoFit/>
          </a:bodyPr>
          <a:lstStyle>
            <a:defPPr>
              <a:defRPr lang="de-DE"/>
            </a:defPPr>
            <a:lvl1pPr marL="230188" indent="-230188">
              <a:spcAft>
                <a:spcPts val="0"/>
              </a:spcAft>
              <a:buClr>
                <a:schemeClr val="accent3"/>
              </a:buClr>
              <a:buFont typeface="Symbol" pitchFamily="2" charset="2"/>
              <a:buChar char="-"/>
              <a:defRPr sz="1400">
                <a:solidFill>
                  <a:schemeClr val="accent1"/>
                </a:solidFill>
              </a:defRPr>
            </a:lvl1pPr>
          </a:lstStyle>
          <a:p>
            <a:pPr marL="182563" indent="-182563"/>
            <a:r>
              <a:rPr lang="fr-CH" noProof="0" dirty="0"/>
              <a:t>Électricité solaire/ photovoltaïque (une pompe à chaleur améliore l’autoconsommation)</a:t>
            </a:r>
          </a:p>
          <a:p>
            <a:pPr marL="182563" indent="-182563"/>
            <a:r>
              <a:rPr lang="fr-CH" noProof="0" dirty="0"/>
              <a:t>Capteurs solaires thermiques pour la production d’eau chaude (le cas échéant, également pour la régénération des sondes géothermiques)</a:t>
            </a:r>
          </a:p>
        </p:txBody>
      </p:sp>
      <p:pic>
        <p:nvPicPr>
          <p:cNvPr id="9" name="Grafik 8">
            <a:extLst>
              <a:ext uri="{FF2B5EF4-FFF2-40B4-BE49-F238E27FC236}">
                <a16:creationId xmlns:a16="http://schemas.microsoft.com/office/drawing/2014/main" id="{32203A71-6D5D-4352-46A1-41182491B0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3649" y="1694561"/>
            <a:ext cx="952500" cy="952500"/>
          </a:xfrm>
          <a:prstGeom prst="rect">
            <a:avLst/>
          </a:prstGeom>
        </p:spPr>
      </p:pic>
      <p:pic>
        <p:nvPicPr>
          <p:cNvPr id="12" name="Grafik 11">
            <a:extLst>
              <a:ext uri="{FF2B5EF4-FFF2-40B4-BE49-F238E27FC236}">
                <a16:creationId xmlns:a16="http://schemas.microsoft.com/office/drawing/2014/main" id="{923C481B-53EC-8114-DDE7-F2BC16168E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3649" y="2603234"/>
            <a:ext cx="952500" cy="952500"/>
          </a:xfrm>
          <a:prstGeom prst="rect">
            <a:avLst/>
          </a:prstGeom>
        </p:spPr>
      </p:pic>
      <p:sp>
        <p:nvSpPr>
          <p:cNvPr id="14" name="Rechteck 13">
            <a:extLst>
              <a:ext uri="{FF2B5EF4-FFF2-40B4-BE49-F238E27FC236}">
                <a16:creationId xmlns:a16="http://schemas.microsoft.com/office/drawing/2014/main" id="{839FE0D1-A98D-980C-8413-7B26D56A52EF}"/>
              </a:ext>
            </a:extLst>
          </p:cNvPr>
          <p:cNvSpPr/>
          <p:nvPr/>
        </p:nvSpPr>
        <p:spPr>
          <a:xfrm>
            <a:off x="1595479" y="1910540"/>
            <a:ext cx="2374480" cy="52054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b="1" noProof="0" dirty="0">
                <a:solidFill>
                  <a:schemeClr val="accent1"/>
                </a:solidFill>
              </a:rPr>
              <a:t>Technique de chauffage</a:t>
            </a:r>
          </a:p>
        </p:txBody>
      </p:sp>
      <p:sp>
        <p:nvSpPr>
          <p:cNvPr id="22" name="Rechteck 21">
            <a:extLst>
              <a:ext uri="{FF2B5EF4-FFF2-40B4-BE49-F238E27FC236}">
                <a16:creationId xmlns:a16="http://schemas.microsoft.com/office/drawing/2014/main" id="{804686B3-93AA-51F5-3969-6CBA93CF0A7D}"/>
              </a:ext>
            </a:extLst>
          </p:cNvPr>
          <p:cNvSpPr/>
          <p:nvPr/>
        </p:nvSpPr>
        <p:spPr>
          <a:xfrm>
            <a:off x="4164943" y="1910540"/>
            <a:ext cx="2374480" cy="52054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b="1" noProof="0" dirty="0">
                <a:solidFill>
                  <a:schemeClr val="accent1"/>
                </a:solidFill>
              </a:rPr>
              <a:t>Avantages</a:t>
            </a:r>
          </a:p>
        </p:txBody>
      </p:sp>
      <p:sp>
        <p:nvSpPr>
          <p:cNvPr id="25" name="Rechteck 24">
            <a:extLst>
              <a:ext uri="{FF2B5EF4-FFF2-40B4-BE49-F238E27FC236}">
                <a16:creationId xmlns:a16="http://schemas.microsoft.com/office/drawing/2014/main" id="{72FA6117-9B36-4BB9-453F-D5FF11C79B81}"/>
              </a:ext>
            </a:extLst>
          </p:cNvPr>
          <p:cNvSpPr/>
          <p:nvPr/>
        </p:nvSpPr>
        <p:spPr>
          <a:xfrm>
            <a:off x="6734407" y="1910540"/>
            <a:ext cx="2374480" cy="52054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b="1" noProof="0" dirty="0">
                <a:solidFill>
                  <a:schemeClr val="accent1"/>
                </a:solidFill>
              </a:rPr>
              <a:t>Inconvénients</a:t>
            </a:r>
          </a:p>
        </p:txBody>
      </p:sp>
      <p:sp>
        <p:nvSpPr>
          <p:cNvPr id="26" name="Rechteck 25">
            <a:extLst>
              <a:ext uri="{FF2B5EF4-FFF2-40B4-BE49-F238E27FC236}">
                <a16:creationId xmlns:a16="http://schemas.microsoft.com/office/drawing/2014/main" id="{CE04EDFB-3209-CAC9-B104-342C274B38E0}"/>
              </a:ext>
            </a:extLst>
          </p:cNvPr>
          <p:cNvSpPr/>
          <p:nvPr/>
        </p:nvSpPr>
        <p:spPr>
          <a:xfrm>
            <a:off x="9303871" y="1910540"/>
            <a:ext cx="2374480" cy="52054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b="1" noProof="0" dirty="0">
                <a:solidFill>
                  <a:schemeClr val="accent1"/>
                </a:solidFill>
              </a:rPr>
              <a:t>Combinaisons</a:t>
            </a:r>
          </a:p>
        </p:txBody>
      </p:sp>
    </p:spTree>
    <p:extLst>
      <p:ext uri="{BB962C8B-B14F-4D97-AF65-F5344CB8AC3E}">
        <p14:creationId xmlns:p14="http://schemas.microsoft.com/office/powerpoint/2010/main" val="3081684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52689-896C-B451-F484-46BD3E76477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7BD8458-250D-A29A-5CB5-618F0BCEC576}"/>
              </a:ext>
            </a:extLst>
          </p:cNvPr>
          <p:cNvSpPr>
            <a:spLocks noGrp="1"/>
          </p:cNvSpPr>
          <p:nvPr>
            <p:ph type="title"/>
          </p:nvPr>
        </p:nvSpPr>
        <p:spPr/>
        <p:txBody>
          <a:bodyPr vert="horz" lIns="0" tIns="0" rIns="0" bIns="0" rtlCol="0" anchor="t">
            <a:noAutofit/>
          </a:bodyPr>
          <a:lstStyle/>
          <a:p>
            <a:r>
              <a:rPr lang="fr-CH" noProof="0" dirty="0"/>
              <a:t>Pompe à chaleur à air installée à l’extérieur</a:t>
            </a:r>
          </a:p>
        </p:txBody>
      </p:sp>
      <p:sp>
        <p:nvSpPr>
          <p:cNvPr id="4" name="Datumsplatzhalter 3">
            <a:extLst>
              <a:ext uri="{FF2B5EF4-FFF2-40B4-BE49-F238E27FC236}">
                <a16:creationId xmlns:a16="http://schemas.microsoft.com/office/drawing/2014/main" id="{2C0D0410-2649-61D8-933C-E815DEE04862}"/>
              </a:ext>
            </a:extLst>
          </p:cNvPr>
          <p:cNvSpPr>
            <a:spLocks noGrp="1"/>
          </p:cNvSpPr>
          <p:nvPr>
            <p:ph type="dt" sz="half" idx="10"/>
          </p:nvPr>
        </p:nvSpPr>
        <p:spPr/>
        <p:txBody>
          <a:bodyPr/>
          <a:lstStyle/>
          <a:p>
            <a:fld id="{BAAAE3A8-1435-584D-B6FC-B26FF35F8CF9}" type="datetime1">
              <a:rPr lang="fr-CH" noProof="0" smtClean="0"/>
              <a:t>25.02.2026</a:t>
            </a:fld>
            <a:endParaRPr lang="fr-CH" noProof="0" dirty="0"/>
          </a:p>
        </p:txBody>
      </p:sp>
      <p:sp>
        <p:nvSpPr>
          <p:cNvPr id="5" name="Fußzeilenplatzhalter 4">
            <a:extLst>
              <a:ext uri="{FF2B5EF4-FFF2-40B4-BE49-F238E27FC236}">
                <a16:creationId xmlns:a16="http://schemas.microsoft.com/office/drawing/2014/main" id="{FD61F05A-3D22-325C-D0A8-F0D05875054D}"/>
              </a:ext>
            </a:extLst>
          </p:cNvPr>
          <p:cNvSpPr>
            <a:spLocks noGrp="1"/>
          </p:cNvSpPr>
          <p:nvPr>
            <p:ph type="ftr" sz="quarter" idx="11"/>
          </p:nvPr>
        </p:nvSpPr>
        <p:spPr/>
        <p:txBody>
          <a:bodyPr/>
          <a:lstStyle/>
          <a:p>
            <a:r>
              <a:rPr lang="fr-CH" noProof="0" dirty="0" err="1"/>
              <a:t>suisseenergie.ch</a:t>
            </a:r>
            <a:endParaRPr lang="fr-CH" noProof="0" dirty="0"/>
          </a:p>
        </p:txBody>
      </p:sp>
      <p:sp>
        <p:nvSpPr>
          <p:cNvPr id="6" name="Foliennummernplatzhalter 5">
            <a:extLst>
              <a:ext uri="{FF2B5EF4-FFF2-40B4-BE49-F238E27FC236}">
                <a16:creationId xmlns:a16="http://schemas.microsoft.com/office/drawing/2014/main" id="{9F0B141A-2D9E-6000-A710-139B8A23A190}"/>
              </a:ext>
            </a:extLst>
          </p:cNvPr>
          <p:cNvSpPr>
            <a:spLocks noGrp="1"/>
          </p:cNvSpPr>
          <p:nvPr>
            <p:ph type="sldNum" sz="quarter" idx="12"/>
          </p:nvPr>
        </p:nvSpPr>
        <p:spPr/>
        <p:txBody>
          <a:bodyPr/>
          <a:lstStyle/>
          <a:p>
            <a:fld id="{442AD375-037F-43D0-B059-5172DA06796A}" type="slidenum">
              <a:rPr lang="fr-CH" noProof="0" smtClean="0"/>
              <a:pPr/>
              <a:t>25</a:t>
            </a:fld>
            <a:endParaRPr lang="fr-CH" noProof="0" dirty="0"/>
          </a:p>
        </p:txBody>
      </p:sp>
      <p:sp>
        <p:nvSpPr>
          <p:cNvPr id="3" name="Textfeld 2">
            <a:extLst>
              <a:ext uri="{FF2B5EF4-FFF2-40B4-BE49-F238E27FC236}">
                <a16:creationId xmlns:a16="http://schemas.microsoft.com/office/drawing/2014/main" id="{AD9DBCE9-9346-4BDD-A3C8-4F308FE0946D}"/>
              </a:ext>
            </a:extLst>
          </p:cNvPr>
          <p:cNvSpPr txBox="1"/>
          <p:nvPr/>
        </p:nvSpPr>
        <p:spPr>
          <a:xfrm>
            <a:off x="9011768" y="1099149"/>
            <a:ext cx="2664295" cy="1723549"/>
          </a:xfrm>
          <a:prstGeom prst="rect">
            <a:avLst/>
          </a:prstGeom>
          <a:noFill/>
        </p:spPr>
        <p:txBody>
          <a:bodyPr wrap="square" lIns="0" tIns="0" rIns="0" bIns="0" rtlCol="0">
            <a:spAutoFit/>
          </a:bodyPr>
          <a:lstStyle/>
          <a:p>
            <a:pPr marL="182563" lvl="0" indent="-182563">
              <a:buClr>
                <a:schemeClr val="accent3"/>
              </a:buClr>
              <a:buFont typeface="Symbol" pitchFamily="2" charset="2"/>
              <a:buChar char="-"/>
              <a:defRPr/>
            </a:pPr>
            <a:r>
              <a:rPr lang="fr-CH" sz="1400" noProof="0" dirty="0">
                <a:solidFill>
                  <a:schemeClr val="accent1"/>
                </a:solidFill>
              </a:rPr>
              <a:t>Solution de chauffage renouvelable la plus répandue</a:t>
            </a:r>
          </a:p>
          <a:p>
            <a:pPr marL="182563" lvl="0" indent="-182563">
              <a:buClr>
                <a:schemeClr val="accent3"/>
              </a:buClr>
              <a:buFont typeface="Symbol" pitchFamily="2" charset="2"/>
              <a:buChar char="-"/>
              <a:defRPr/>
            </a:pPr>
            <a:r>
              <a:rPr lang="fr-CH" sz="1400" noProof="0" dirty="0">
                <a:solidFill>
                  <a:schemeClr val="accent1"/>
                </a:solidFill>
              </a:rPr>
              <a:t>Pas de contraintes en matière de protection des eaux</a:t>
            </a:r>
          </a:p>
          <a:p>
            <a:pPr marL="182563" lvl="0" indent="-182563">
              <a:buClr>
                <a:schemeClr val="accent3"/>
              </a:buClr>
              <a:buFont typeface="Symbol" pitchFamily="2" charset="2"/>
              <a:buChar char="-"/>
              <a:defRPr/>
            </a:pPr>
            <a:r>
              <a:rPr lang="fr-CH" sz="1400" noProof="0" dirty="0">
                <a:solidFill>
                  <a:schemeClr val="accent1"/>
                </a:solidFill>
              </a:rPr>
              <a:t>Autorisation de construire pour PAC extérieure et appareil split</a:t>
            </a:r>
          </a:p>
          <a:p>
            <a:pPr marL="182563" lvl="0" indent="-182563">
              <a:buClr>
                <a:schemeClr val="accent3"/>
              </a:buClr>
              <a:buFont typeface="Symbol" pitchFamily="2" charset="2"/>
              <a:buChar char="-"/>
              <a:defRPr/>
            </a:pPr>
            <a:r>
              <a:rPr lang="fr-CH" sz="1400" noProof="0" dirty="0">
                <a:solidFill>
                  <a:schemeClr val="accent1"/>
                </a:solidFill>
              </a:rPr>
              <a:t>Attestation de protection contre le bruit nécessaire</a:t>
            </a:r>
          </a:p>
        </p:txBody>
      </p:sp>
      <p:pic>
        <p:nvPicPr>
          <p:cNvPr id="7" name="Inhaltsplatzhalter 3">
            <a:extLst>
              <a:ext uri="{FF2B5EF4-FFF2-40B4-BE49-F238E27FC236}">
                <a16:creationId xmlns:a16="http://schemas.microsoft.com/office/drawing/2014/main" id="{621C726B-05BD-D89E-25F3-F72838386171}"/>
              </a:ext>
            </a:extLst>
          </p:cNvPr>
          <p:cNvPicPr>
            <a:picLocks noGrp="1" noChangeAspect="1"/>
          </p:cNvPicPr>
          <p:nvPr>
            <p:ph idx="1"/>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r="784"/>
          <a:stretch/>
        </p:blipFill>
        <p:spPr>
          <a:xfrm>
            <a:off x="515379" y="1099149"/>
            <a:ext cx="8345927" cy="5101010"/>
          </a:xfrm>
          <a:prstGeom prst="rect">
            <a:avLst/>
          </a:prstGeom>
        </p:spPr>
      </p:pic>
    </p:spTree>
    <p:extLst>
      <p:ext uri="{BB962C8B-B14F-4D97-AF65-F5344CB8AC3E}">
        <p14:creationId xmlns:p14="http://schemas.microsoft.com/office/powerpoint/2010/main" val="11456660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52689-896C-B451-F484-46BD3E76477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7BD8458-250D-A29A-5CB5-618F0BCEC576}"/>
              </a:ext>
            </a:extLst>
          </p:cNvPr>
          <p:cNvSpPr>
            <a:spLocks noGrp="1"/>
          </p:cNvSpPr>
          <p:nvPr>
            <p:ph type="title"/>
          </p:nvPr>
        </p:nvSpPr>
        <p:spPr/>
        <p:txBody>
          <a:bodyPr vert="horz" lIns="0" tIns="0" rIns="0" bIns="0" rtlCol="0" anchor="t">
            <a:noAutofit/>
          </a:bodyPr>
          <a:lstStyle/>
          <a:p>
            <a:r>
              <a:rPr lang="fr-CH" noProof="0" dirty="0"/>
              <a:t>Pompe à chaleur à air installée à l’intérieur</a:t>
            </a:r>
          </a:p>
        </p:txBody>
      </p:sp>
      <p:sp>
        <p:nvSpPr>
          <p:cNvPr id="4" name="Datumsplatzhalter 3">
            <a:extLst>
              <a:ext uri="{FF2B5EF4-FFF2-40B4-BE49-F238E27FC236}">
                <a16:creationId xmlns:a16="http://schemas.microsoft.com/office/drawing/2014/main" id="{2C0D0410-2649-61D8-933C-E815DEE04862}"/>
              </a:ext>
            </a:extLst>
          </p:cNvPr>
          <p:cNvSpPr>
            <a:spLocks noGrp="1"/>
          </p:cNvSpPr>
          <p:nvPr>
            <p:ph type="dt" sz="half" idx="10"/>
          </p:nvPr>
        </p:nvSpPr>
        <p:spPr/>
        <p:txBody>
          <a:bodyPr/>
          <a:lstStyle/>
          <a:p>
            <a:fld id="{9BC91FC2-A10F-6548-9E58-B0B493310F24}" type="datetime1">
              <a:rPr lang="fr-CH" noProof="0" smtClean="0"/>
              <a:t>25.02.2026</a:t>
            </a:fld>
            <a:endParaRPr lang="fr-CH" noProof="0" dirty="0"/>
          </a:p>
        </p:txBody>
      </p:sp>
      <p:sp>
        <p:nvSpPr>
          <p:cNvPr id="5" name="Fußzeilenplatzhalter 4">
            <a:extLst>
              <a:ext uri="{FF2B5EF4-FFF2-40B4-BE49-F238E27FC236}">
                <a16:creationId xmlns:a16="http://schemas.microsoft.com/office/drawing/2014/main" id="{FD61F05A-3D22-325C-D0A8-F0D05875054D}"/>
              </a:ext>
            </a:extLst>
          </p:cNvPr>
          <p:cNvSpPr>
            <a:spLocks noGrp="1"/>
          </p:cNvSpPr>
          <p:nvPr>
            <p:ph type="ftr" sz="quarter" idx="11"/>
          </p:nvPr>
        </p:nvSpPr>
        <p:spPr/>
        <p:txBody>
          <a:bodyPr/>
          <a:lstStyle/>
          <a:p>
            <a:r>
              <a:rPr lang="fr-CH" noProof="0" dirty="0" err="1"/>
              <a:t>suisseenergie.ch</a:t>
            </a:r>
            <a:endParaRPr lang="fr-CH" noProof="0" dirty="0"/>
          </a:p>
        </p:txBody>
      </p:sp>
      <p:sp>
        <p:nvSpPr>
          <p:cNvPr id="6" name="Foliennummernplatzhalter 5">
            <a:extLst>
              <a:ext uri="{FF2B5EF4-FFF2-40B4-BE49-F238E27FC236}">
                <a16:creationId xmlns:a16="http://schemas.microsoft.com/office/drawing/2014/main" id="{9F0B141A-2D9E-6000-A710-139B8A23A190}"/>
              </a:ext>
            </a:extLst>
          </p:cNvPr>
          <p:cNvSpPr>
            <a:spLocks noGrp="1"/>
          </p:cNvSpPr>
          <p:nvPr>
            <p:ph type="sldNum" sz="quarter" idx="12"/>
          </p:nvPr>
        </p:nvSpPr>
        <p:spPr/>
        <p:txBody>
          <a:bodyPr/>
          <a:lstStyle/>
          <a:p>
            <a:fld id="{442AD375-037F-43D0-B059-5172DA06796A}" type="slidenum">
              <a:rPr lang="fr-CH" noProof="0" smtClean="0"/>
              <a:pPr/>
              <a:t>26</a:t>
            </a:fld>
            <a:endParaRPr lang="fr-CH" noProof="0" dirty="0"/>
          </a:p>
        </p:txBody>
      </p:sp>
      <p:sp>
        <p:nvSpPr>
          <p:cNvPr id="3" name="Textfeld 2">
            <a:extLst>
              <a:ext uri="{FF2B5EF4-FFF2-40B4-BE49-F238E27FC236}">
                <a16:creationId xmlns:a16="http://schemas.microsoft.com/office/drawing/2014/main" id="{AD9DBCE9-9346-4BDD-A3C8-4F308FE0946D}"/>
              </a:ext>
            </a:extLst>
          </p:cNvPr>
          <p:cNvSpPr txBox="1"/>
          <p:nvPr/>
        </p:nvSpPr>
        <p:spPr>
          <a:xfrm>
            <a:off x="9011768" y="1099149"/>
            <a:ext cx="2664295" cy="1077218"/>
          </a:xfrm>
          <a:prstGeom prst="rect">
            <a:avLst/>
          </a:prstGeom>
          <a:noFill/>
        </p:spPr>
        <p:txBody>
          <a:bodyPr wrap="square" lIns="0" tIns="0" rIns="0" bIns="0" rtlCol="0">
            <a:spAutoFit/>
          </a:bodyPr>
          <a:lstStyle/>
          <a:p>
            <a:pPr marL="182563" indent="-182563">
              <a:buClr>
                <a:schemeClr val="accent3"/>
              </a:buClr>
              <a:buFont typeface="Symbol" pitchFamily="2" charset="2"/>
              <a:buChar char="-"/>
              <a:defRPr/>
            </a:pPr>
            <a:r>
              <a:rPr lang="fr-CH" sz="1400" noProof="0" dirty="0">
                <a:solidFill>
                  <a:schemeClr val="accent1"/>
                </a:solidFill>
              </a:rPr>
              <a:t>Pas de contraintes en matière de protection des eaux</a:t>
            </a:r>
          </a:p>
          <a:p>
            <a:pPr marL="182563" indent="-182563">
              <a:buClr>
                <a:schemeClr val="accent3"/>
              </a:buClr>
              <a:buFont typeface="Symbol" pitchFamily="2" charset="2"/>
              <a:buChar char="-"/>
              <a:defRPr/>
            </a:pPr>
            <a:r>
              <a:rPr lang="fr-CH" sz="1400" noProof="0" dirty="0">
                <a:solidFill>
                  <a:schemeClr val="accent1"/>
                </a:solidFill>
              </a:rPr>
              <a:t>Pas d’autorisation de construire pour une PAC installée à l’intérieur</a:t>
            </a:r>
          </a:p>
        </p:txBody>
      </p:sp>
      <p:pic>
        <p:nvPicPr>
          <p:cNvPr id="11" name="Inhaltsplatzhalter 3">
            <a:extLst>
              <a:ext uri="{FF2B5EF4-FFF2-40B4-BE49-F238E27FC236}">
                <a16:creationId xmlns:a16="http://schemas.microsoft.com/office/drawing/2014/main" id="{BF2F365D-49EF-9354-3CAB-2D8E0989DE3E}"/>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t="741" r="3563" b="652"/>
          <a:stretch/>
        </p:blipFill>
        <p:spPr>
          <a:xfrm>
            <a:off x="515379" y="1099149"/>
            <a:ext cx="8345927" cy="5101010"/>
          </a:xfrm>
          <a:prstGeom prst="rect">
            <a:avLst/>
          </a:prstGeom>
        </p:spPr>
      </p:pic>
    </p:spTree>
    <p:extLst>
      <p:ext uri="{BB962C8B-B14F-4D97-AF65-F5344CB8AC3E}">
        <p14:creationId xmlns:p14="http://schemas.microsoft.com/office/powerpoint/2010/main" val="16072048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52689-896C-B451-F484-46BD3E76477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7BD8458-250D-A29A-5CB5-618F0BCEC576}"/>
              </a:ext>
            </a:extLst>
          </p:cNvPr>
          <p:cNvSpPr>
            <a:spLocks noGrp="1"/>
          </p:cNvSpPr>
          <p:nvPr>
            <p:ph type="title"/>
          </p:nvPr>
        </p:nvSpPr>
        <p:spPr/>
        <p:txBody>
          <a:bodyPr vert="horz" lIns="0" tIns="0" rIns="0" bIns="0" rtlCol="0" anchor="t">
            <a:noAutofit/>
          </a:bodyPr>
          <a:lstStyle/>
          <a:p>
            <a:r>
              <a:rPr lang="fr-CH" noProof="0" dirty="0"/>
              <a:t>Pompe à chaleur split à air</a:t>
            </a:r>
          </a:p>
        </p:txBody>
      </p:sp>
      <p:sp>
        <p:nvSpPr>
          <p:cNvPr id="4" name="Datumsplatzhalter 3">
            <a:extLst>
              <a:ext uri="{FF2B5EF4-FFF2-40B4-BE49-F238E27FC236}">
                <a16:creationId xmlns:a16="http://schemas.microsoft.com/office/drawing/2014/main" id="{2C0D0410-2649-61D8-933C-E815DEE04862}"/>
              </a:ext>
            </a:extLst>
          </p:cNvPr>
          <p:cNvSpPr>
            <a:spLocks noGrp="1"/>
          </p:cNvSpPr>
          <p:nvPr>
            <p:ph type="dt" sz="half" idx="10"/>
          </p:nvPr>
        </p:nvSpPr>
        <p:spPr/>
        <p:txBody>
          <a:bodyPr/>
          <a:lstStyle/>
          <a:p>
            <a:fld id="{4AF7982E-9137-6A4D-893C-05408A45513B}" type="datetime1">
              <a:rPr lang="fr-CH" noProof="0" smtClean="0"/>
              <a:t>25.02.2026</a:t>
            </a:fld>
            <a:endParaRPr lang="fr-CH" noProof="0" dirty="0"/>
          </a:p>
        </p:txBody>
      </p:sp>
      <p:sp>
        <p:nvSpPr>
          <p:cNvPr id="5" name="Fußzeilenplatzhalter 4">
            <a:extLst>
              <a:ext uri="{FF2B5EF4-FFF2-40B4-BE49-F238E27FC236}">
                <a16:creationId xmlns:a16="http://schemas.microsoft.com/office/drawing/2014/main" id="{FD61F05A-3D22-325C-D0A8-F0D05875054D}"/>
              </a:ext>
            </a:extLst>
          </p:cNvPr>
          <p:cNvSpPr>
            <a:spLocks noGrp="1"/>
          </p:cNvSpPr>
          <p:nvPr>
            <p:ph type="ftr" sz="quarter" idx="11"/>
          </p:nvPr>
        </p:nvSpPr>
        <p:spPr/>
        <p:txBody>
          <a:bodyPr/>
          <a:lstStyle/>
          <a:p>
            <a:r>
              <a:rPr lang="fr-CH" noProof="0" dirty="0" err="1"/>
              <a:t>suisseenergie.ch</a:t>
            </a:r>
            <a:endParaRPr lang="fr-CH" noProof="0" dirty="0"/>
          </a:p>
        </p:txBody>
      </p:sp>
      <p:sp>
        <p:nvSpPr>
          <p:cNvPr id="6" name="Foliennummernplatzhalter 5">
            <a:extLst>
              <a:ext uri="{FF2B5EF4-FFF2-40B4-BE49-F238E27FC236}">
                <a16:creationId xmlns:a16="http://schemas.microsoft.com/office/drawing/2014/main" id="{9F0B141A-2D9E-6000-A710-139B8A23A190}"/>
              </a:ext>
            </a:extLst>
          </p:cNvPr>
          <p:cNvSpPr>
            <a:spLocks noGrp="1"/>
          </p:cNvSpPr>
          <p:nvPr>
            <p:ph type="sldNum" sz="quarter" idx="12"/>
          </p:nvPr>
        </p:nvSpPr>
        <p:spPr/>
        <p:txBody>
          <a:bodyPr/>
          <a:lstStyle/>
          <a:p>
            <a:fld id="{442AD375-037F-43D0-B059-5172DA06796A}" type="slidenum">
              <a:rPr lang="fr-CH" noProof="0" smtClean="0"/>
              <a:pPr/>
              <a:t>27</a:t>
            </a:fld>
            <a:endParaRPr lang="fr-CH" noProof="0" dirty="0"/>
          </a:p>
        </p:txBody>
      </p:sp>
      <p:sp>
        <p:nvSpPr>
          <p:cNvPr id="3" name="Textfeld 2">
            <a:extLst>
              <a:ext uri="{FF2B5EF4-FFF2-40B4-BE49-F238E27FC236}">
                <a16:creationId xmlns:a16="http://schemas.microsoft.com/office/drawing/2014/main" id="{AD9DBCE9-9346-4BDD-A3C8-4F308FE0946D}"/>
              </a:ext>
            </a:extLst>
          </p:cNvPr>
          <p:cNvSpPr txBox="1"/>
          <p:nvPr/>
        </p:nvSpPr>
        <p:spPr>
          <a:xfrm>
            <a:off x="9011768" y="1099149"/>
            <a:ext cx="2664295" cy="1723549"/>
          </a:xfrm>
          <a:prstGeom prst="rect">
            <a:avLst/>
          </a:prstGeom>
          <a:noFill/>
        </p:spPr>
        <p:txBody>
          <a:bodyPr wrap="square" lIns="0" tIns="0" rIns="0" bIns="0" rtlCol="0">
            <a:spAutoFit/>
          </a:bodyPr>
          <a:lstStyle>
            <a:defPPr>
              <a:defRPr lang="de-DE"/>
            </a:defPPr>
            <a:lvl1pPr marL="182563" lvl="0" indent="-182563">
              <a:buClr>
                <a:schemeClr val="accent3"/>
              </a:buClr>
              <a:buFont typeface="Symbol" pitchFamily="2" charset="2"/>
              <a:buChar char="-"/>
              <a:defRPr sz="1400">
                <a:solidFill>
                  <a:schemeClr val="accent1"/>
                </a:solidFill>
              </a:defRPr>
            </a:lvl1pPr>
          </a:lstStyle>
          <a:p>
            <a:r>
              <a:rPr lang="fr-CH" noProof="0" dirty="0"/>
              <a:t>A largement fait ses preuves</a:t>
            </a:r>
          </a:p>
          <a:p>
            <a:r>
              <a:rPr lang="fr-CH" noProof="0" dirty="0"/>
              <a:t>La plupart du temps, une autorisation de construire est nécessaire pour la PAC extérieure et l’appareil split</a:t>
            </a:r>
          </a:p>
          <a:p>
            <a:r>
              <a:rPr lang="fr-CH" noProof="0" dirty="0"/>
              <a:t>Formulaire du Cercle Bruit (attestation de protection contre le bruit)</a:t>
            </a:r>
          </a:p>
        </p:txBody>
      </p:sp>
      <p:pic>
        <p:nvPicPr>
          <p:cNvPr id="10" name="Inhaltsplatzhalter 3">
            <a:extLst>
              <a:ext uri="{FF2B5EF4-FFF2-40B4-BE49-F238E27FC236}">
                <a16:creationId xmlns:a16="http://schemas.microsoft.com/office/drawing/2014/main" id="{CC938D20-E7DA-9229-85D9-E001510BD68D}"/>
              </a:ext>
            </a:extLst>
          </p:cNvPr>
          <p:cNvPicPr>
            <a:picLocks noGrp="1" noChangeAspect="1"/>
          </p:cNvPicPr>
          <p:nvPr>
            <p:ph idx="1"/>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r="1524" b="1318"/>
          <a:stretch/>
        </p:blipFill>
        <p:spPr>
          <a:xfrm>
            <a:off x="515379" y="1099149"/>
            <a:ext cx="8345332" cy="5091668"/>
          </a:xfrm>
          <a:prstGeom prst="rect">
            <a:avLst/>
          </a:prstGeom>
        </p:spPr>
      </p:pic>
    </p:spTree>
    <p:extLst>
      <p:ext uri="{BB962C8B-B14F-4D97-AF65-F5344CB8AC3E}">
        <p14:creationId xmlns:p14="http://schemas.microsoft.com/office/powerpoint/2010/main" val="19101141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52689-896C-B451-F484-46BD3E76477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7BD8458-250D-A29A-5CB5-618F0BCEC576}"/>
              </a:ext>
            </a:extLst>
          </p:cNvPr>
          <p:cNvSpPr>
            <a:spLocks noGrp="1"/>
          </p:cNvSpPr>
          <p:nvPr>
            <p:ph type="title"/>
          </p:nvPr>
        </p:nvSpPr>
        <p:spPr/>
        <p:txBody>
          <a:bodyPr vert="horz" lIns="0" tIns="0" rIns="0" bIns="0" rtlCol="0" anchor="t">
            <a:noAutofit/>
          </a:bodyPr>
          <a:lstStyle/>
          <a:p>
            <a:r>
              <a:rPr lang="fr-CH" noProof="0" dirty="0"/>
              <a:t>Pompe à chaleur à sondes géothermiques</a:t>
            </a:r>
          </a:p>
        </p:txBody>
      </p:sp>
      <p:sp>
        <p:nvSpPr>
          <p:cNvPr id="4" name="Datumsplatzhalter 3">
            <a:extLst>
              <a:ext uri="{FF2B5EF4-FFF2-40B4-BE49-F238E27FC236}">
                <a16:creationId xmlns:a16="http://schemas.microsoft.com/office/drawing/2014/main" id="{2C0D0410-2649-61D8-933C-E815DEE04862}"/>
              </a:ext>
            </a:extLst>
          </p:cNvPr>
          <p:cNvSpPr>
            <a:spLocks noGrp="1"/>
          </p:cNvSpPr>
          <p:nvPr>
            <p:ph type="dt" sz="half" idx="10"/>
          </p:nvPr>
        </p:nvSpPr>
        <p:spPr/>
        <p:txBody>
          <a:bodyPr/>
          <a:lstStyle/>
          <a:p>
            <a:fld id="{EC87D991-5D30-2340-9C71-0FB08F6585B0}" type="datetime1">
              <a:rPr lang="fr-CH" noProof="0" smtClean="0"/>
              <a:t>25.02.2026</a:t>
            </a:fld>
            <a:endParaRPr lang="fr-CH" noProof="0" dirty="0"/>
          </a:p>
        </p:txBody>
      </p:sp>
      <p:sp>
        <p:nvSpPr>
          <p:cNvPr id="5" name="Fußzeilenplatzhalter 4">
            <a:extLst>
              <a:ext uri="{FF2B5EF4-FFF2-40B4-BE49-F238E27FC236}">
                <a16:creationId xmlns:a16="http://schemas.microsoft.com/office/drawing/2014/main" id="{FD61F05A-3D22-325C-D0A8-F0D05875054D}"/>
              </a:ext>
            </a:extLst>
          </p:cNvPr>
          <p:cNvSpPr>
            <a:spLocks noGrp="1"/>
          </p:cNvSpPr>
          <p:nvPr>
            <p:ph type="ftr" sz="quarter" idx="11"/>
          </p:nvPr>
        </p:nvSpPr>
        <p:spPr/>
        <p:txBody>
          <a:bodyPr/>
          <a:lstStyle/>
          <a:p>
            <a:r>
              <a:rPr lang="fr-CH" noProof="0" dirty="0" err="1"/>
              <a:t>suisseenergie.ch</a:t>
            </a:r>
            <a:endParaRPr lang="fr-CH" noProof="0" dirty="0"/>
          </a:p>
        </p:txBody>
      </p:sp>
      <p:sp>
        <p:nvSpPr>
          <p:cNvPr id="6" name="Foliennummernplatzhalter 5">
            <a:extLst>
              <a:ext uri="{FF2B5EF4-FFF2-40B4-BE49-F238E27FC236}">
                <a16:creationId xmlns:a16="http://schemas.microsoft.com/office/drawing/2014/main" id="{9F0B141A-2D9E-6000-A710-139B8A23A190}"/>
              </a:ext>
            </a:extLst>
          </p:cNvPr>
          <p:cNvSpPr>
            <a:spLocks noGrp="1"/>
          </p:cNvSpPr>
          <p:nvPr>
            <p:ph type="sldNum" sz="quarter" idx="12"/>
          </p:nvPr>
        </p:nvSpPr>
        <p:spPr/>
        <p:txBody>
          <a:bodyPr/>
          <a:lstStyle/>
          <a:p>
            <a:fld id="{442AD375-037F-43D0-B059-5172DA06796A}" type="slidenum">
              <a:rPr lang="fr-CH" noProof="0" smtClean="0"/>
              <a:pPr/>
              <a:t>28</a:t>
            </a:fld>
            <a:endParaRPr lang="fr-CH" noProof="0" dirty="0"/>
          </a:p>
        </p:txBody>
      </p:sp>
      <p:sp>
        <p:nvSpPr>
          <p:cNvPr id="3" name="Textfeld 2">
            <a:extLst>
              <a:ext uri="{FF2B5EF4-FFF2-40B4-BE49-F238E27FC236}">
                <a16:creationId xmlns:a16="http://schemas.microsoft.com/office/drawing/2014/main" id="{AD9DBCE9-9346-4BDD-A3C8-4F308FE0946D}"/>
              </a:ext>
            </a:extLst>
          </p:cNvPr>
          <p:cNvSpPr txBox="1"/>
          <p:nvPr/>
        </p:nvSpPr>
        <p:spPr>
          <a:xfrm>
            <a:off x="9011768" y="1099149"/>
            <a:ext cx="2664295" cy="1723549"/>
          </a:xfrm>
          <a:prstGeom prst="rect">
            <a:avLst/>
          </a:prstGeom>
          <a:noFill/>
        </p:spPr>
        <p:txBody>
          <a:bodyPr wrap="square" lIns="0" tIns="0" rIns="0" bIns="0" rtlCol="0">
            <a:spAutoFit/>
          </a:bodyPr>
          <a:lstStyle>
            <a:defPPr>
              <a:defRPr lang="de-DE"/>
            </a:defPPr>
            <a:lvl1pPr marL="182563" indent="-182563">
              <a:buClr>
                <a:schemeClr val="accent3"/>
              </a:buClr>
              <a:buFont typeface="Symbol" pitchFamily="2" charset="2"/>
              <a:buChar char="-"/>
              <a:defRPr sz="1400">
                <a:solidFill>
                  <a:schemeClr val="accent1"/>
                </a:solidFill>
              </a:defRPr>
            </a:lvl1pPr>
          </a:lstStyle>
          <a:p>
            <a:r>
              <a:rPr lang="fr-CH" noProof="0" dirty="0"/>
              <a:t>Rendement élevé</a:t>
            </a:r>
          </a:p>
          <a:p>
            <a:r>
              <a:rPr lang="fr-CH" noProof="0" dirty="0"/>
              <a:t>Faibles coûts d’exploitation</a:t>
            </a:r>
          </a:p>
          <a:p>
            <a:r>
              <a:rPr lang="fr-CH" noProof="0" dirty="0" err="1"/>
              <a:t>Géocooling</a:t>
            </a:r>
            <a:r>
              <a:rPr lang="fr-CH" noProof="0" dirty="0"/>
              <a:t> possible (refroidissement passif sans machine)</a:t>
            </a:r>
          </a:p>
          <a:p>
            <a:r>
              <a:rPr lang="fr-CH" noProof="0" dirty="0"/>
              <a:t>Autorisation obligatoire pour les sondes géothermiques</a:t>
            </a:r>
          </a:p>
          <a:p>
            <a:r>
              <a:rPr lang="fr-CH" noProof="0" dirty="0"/>
              <a:t>Pas réalisable partout</a:t>
            </a:r>
          </a:p>
        </p:txBody>
      </p:sp>
      <p:pic>
        <p:nvPicPr>
          <p:cNvPr id="15" name="Grafik 14">
            <a:extLst>
              <a:ext uri="{FF2B5EF4-FFF2-40B4-BE49-F238E27FC236}">
                <a16:creationId xmlns:a16="http://schemas.microsoft.com/office/drawing/2014/main" id="{84D3CC29-F7A1-ECDE-761E-1DB301ECD9F4}"/>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r="4974" b="1189"/>
          <a:stretch/>
        </p:blipFill>
        <p:spPr>
          <a:xfrm>
            <a:off x="515379" y="1099149"/>
            <a:ext cx="8345331" cy="5091607"/>
          </a:xfrm>
          <a:prstGeom prst="rect">
            <a:avLst/>
          </a:prstGeom>
        </p:spPr>
      </p:pic>
    </p:spTree>
    <p:extLst>
      <p:ext uri="{BB962C8B-B14F-4D97-AF65-F5344CB8AC3E}">
        <p14:creationId xmlns:p14="http://schemas.microsoft.com/office/powerpoint/2010/main" val="9013047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52689-896C-B451-F484-46BD3E76477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7BD8458-250D-A29A-5CB5-618F0BCEC576}"/>
              </a:ext>
            </a:extLst>
          </p:cNvPr>
          <p:cNvSpPr>
            <a:spLocks noGrp="1"/>
          </p:cNvSpPr>
          <p:nvPr>
            <p:ph type="title"/>
          </p:nvPr>
        </p:nvSpPr>
        <p:spPr/>
        <p:txBody>
          <a:bodyPr vert="horz" lIns="0" tIns="0" rIns="0" bIns="0" rtlCol="0" anchor="t">
            <a:noAutofit/>
          </a:bodyPr>
          <a:lstStyle/>
          <a:p>
            <a:r>
              <a:rPr lang="fr-CH" noProof="0" dirty="0"/>
              <a:t>Pompes à chaleur eaux souterraines</a:t>
            </a:r>
          </a:p>
        </p:txBody>
      </p:sp>
      <p:sp>
        <p:nvSpPr>
          <p:cNvPr id="4" name="Datumsplatzhalter 3">
            <a:extLst>
              <a:ext uri="{FF2B5EF4-FFF2-40B4-BE49-F238E27FC236}">
                <a16:creationId xmlns:a16="http://schemas.microsoft.com/office/drawing/2014/main" id="{2C0D0410-2649-61D8-933C-E815DEE04862}"/>
              </a:ext>
            </a:extLst>
          </p:cNvPr>
          <p:cNvSpPr>
            <a:spLocks noGrp="1"/>
          </p:cNvSpPr>
          <p:nvPr>
            <p:ph type="dt" sz="half" idx="10"/>
          </p:nvPr>
        </p:nvSpPr>
        <p:spPr/>
        <p:txBody>
          <a:bodyPr/>
          <a:lstStyle/>
          <a:p>
            <a:fld id="{6DC7C549-84C0-2549-9551-A0B91EAD7C2B}" type="datetime1">
              <a:rPr lang="fr-CH" noProof="0" smtClean="0"/>
              <a:t>25.02.2026</a:t>
            </a:fld>
            <a:endParaRPr lang="fr-CH" noProof="0" dirty="0"/>
          </a:p>
        </p:txBody>
      </p:sp>
      <p:sp>
        <p:nvSpPr>
          <p:cNvPr id="5" name="Fußzeilenplatzhalter 4">
            <a:extLst>
              <a:ext uri="{FF2B5EF4-FFF2-40B4-BE49-F238E27FC236}">
                <a16:creationId xmlns:a16="http://schemas.microsoft.com/office/drawing/2014/main" id="{FD61F05A-3D22-325C-D0A8-F0D05875054D}"/>
              </a:ext>
            </a:extLst>
          </p:cNvPr>
          <p:cNvSpPr>
            <a:spLocks noGrp="1"/>
          </p:cNvSpPr>
          <p:nvPr>
            <p:ph type="ftr" sz="quarter" idx="11"/>
          </p:nvPr>
        </p:nvSpPr>
        <p:spPr/>
        <p:txBody>
          <a:bodyPr/>
          <a:lstStyle/>
          <a:p>
            <a:r>
              <a:rPr lang="fr-CH" noProof="0" dirty="0" err="1"/>
              <a:t>suisseenergie.ch</a:t>
            </a:r>
            <a:endParaRPr lang="fr-CH" noProof="0" dirty="0"/>
          </a:p>
        </p:txBody>
      </p:sp>
      <p:sp>
        <p:nvSpPr>
          <p:cNvPr id="6" name="Foliennummernplatzhalter 5">
            <a:extLst>
              <a:ext uri="{FF2B5EF4-FFF2-40B4-BE49-F238E27FC236}">
                <a16:creationId xmlns:a16="http://schemas.microsoft.com/office/drawing/2014/main" id="{9F0B141A-2D9E-6000-A710-139B8A23A190}"/>
              </a:ext>
            </a:extLst>
          </p:cNvPr>
          <p:cNvSpPr>
            <a:spLocks noGrp="1"/>
          </p:cNvSpPr>
          <p:nvPr>
            <p:ph type="sldNum" sz="quarter" idx="12"/>
          </p:nvPr>
        </p:nvSpPr>
        <p:spPr/>
        <p:txBody>
          <a:bodyPr/>
          <a:lstStyle/>
          <a:p>
            <a:fld id="{442AD375-037F-43D0-B059-5172DA06796A}" type="slidenum">
              <a:rPr lang="fr-CH" noProof="0" smtClean="0"/>
              <a:pPr/>
              <a:t>29</a:t>
            </a:fld>
            <a:endParaRPr lang="fr-CH" noProof="0" dirty="0"/>
          </a:p>
        </p:txBody>
      </p:sp>
      <p:sp>
        <p:nvSpPr>
          <p:cNvPr id="3" name="Textfeld 2">
            <a:extLst>
              <a:ext uri="{FF2B5EF4-FFF2-40B4-BE49-F238E27FC236}">
                <a16:creationId xmlns:a16="http://schemas.microsoft.com/office/drawing/2014/main" id="{AD9DBCE9-9346-4BDD-A3C8-4F308FE0946D}"/>
              </a:ext>
            </a:extLst>
          </p:cNvPr>
          <p:cNvSpPr txBox="1"/>
          <p:nvPr/>
        </p:nvSpPr>
        <p:spPr>
          <a:xfrm>
            <a:off x="8366760" y="1099149"/>
            <a:ext cx="3309303" cy="1723549"/>
          </a:xfrm>
          <a:prstGeom prst="rect">
            <a:avLst/>
          </a:prstGeom>
          <a:noFill/>
        </p:spPr>
        <p:txBody>
          <a:bodyPr wrap="square" lIns="0" tIns="0" rIns="0" bIns="0" rtlCol="0">
            <a:spAutoFit/>
          </a:bodyPr>
          <a:lstStyle>
            <a:defPPr>
              <a:defRPr lang="de-DE"/>
            </a:defPPr>
            <a:lvl1pPr marL="182563" indent="-182563">
              <a:buClr>
                <a:schemeClr val="accent3"/>
              </a:buClr>
              <a:buFont typeface="Symbol" pitchFamily="2" charset="2"/>
              <a:buChar char="-"/>
              <a:defRPr sz="1400">
                <a:solidFill>
                  <a:schemeClr val="accent1"/>
                </a:solidFill>
              </a:defRPr>
            </a:lvl1pPr>
          </a:lstStyle>
          <a:p>
            <a:r>
              <a:rPr lang="fr-CH" noProof="0" dirty="0"/>
              <a:t>Une nappe d’eau souterraine exploitable doit être présente</a:t>
            </a:r>
          </a:p>
          <a:p>
            <a:r>
              <a:rPr lang="fr-CH" noProof="0" dirty="0"/>
              <a:t>Particulièrement adapté aux grands immeubles locatifs et aux sites</a:t>
            </a:r>
          </a:p>
          <a:p>
            <a:r>
              <a:rPr lang="fr-CH" noProof="0" dirty="0"/>
              <a:t>Rendement élevé</a:t>
            </a:r>
          </a:p>
          <a:p>
            <a:r>
              <a:rPr lang="fr-CH" noProof="0" dirty="0"/>
              <a:t>Faibles coûts d’exploitation</a:t>
            </a:r>
          </a:p>
          <a:p>
            <a:r>
              <a:rPr lang="fr-CH" noProof="0" dirty="0"/>
              <a:t>Autorisation obligatoire</a:t>
            </a:r>
          </a:p>
          <a:p>
            <a:r>
              <a:rPr lang="fr-CH" noProof="0" dirty="0"/>
              <a:t>Test de pompage nécessaire</a:t>
            </a:r>
          </a:p>
        </p:txBody>
      </p:sp>
      <p:pic>
        <p:nvPicPr>
          <p:cNvPr id="8" name="Grafik 7">
            <a:extLst>
              <a:ext uri="{FF2B5EF4-FFF2-40B4-BE49-F238E27FC236}">
                <a16:creationId xmlns:a16="http://schemas.microsoft.com/office/drawing/2014/main" id="{5DEA1FB6-514A-8486-896F-C5AA35955C5D}"/>
              </a:ext>
            </a:extLst>
          </p:cNvPr>
          <p:cNvPicPr>
            <a:picLocks noChangeAspect="1"/>
          </p:cNvPicPr>
          <p:nvPr/>
        </p:nvPicPr>
        <p:blipFill>
          <a:blip r:embed="rId3"/>
          <a:stretch>
            <a:fillRect/>
          </a:stretch>
        </p:blipFill>
        <p:spPr>
          <a:xfrm>
            <a:off x="515379" y="1065663"/>
            <a:ext cx="7667977" cy="5125093"/>
          </a:xfrm>
          <a:prstGeom prst="rect">
            <a:avLst/>
          </a:prstGeom>
        </p:spPr>
      </p:pic>
    </p:spTree>
    <p:extLst>
      <p:ext uri="{BB962C8B-B14F-4D97-AF65-F5344CB8AC3E}">
        <p14:creationId xmlns:p14="http://schemas.microsoft.com/office/powerpoint/2010/main" val="3160415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2629C1-BB18-7817-08F1-57C33C4EED49}"/>
              </a:ext>
            </a:extLst>
          </p:cNvPr>
          <p:cNvSpPr>
            <a:spLocks noGrp="1"/>
          </p:cNvSpPr>
          <p:nvPr>
            <p:ph type="ctrTitle"/>
          </p:nvPr>
        </p:nvSpPr>
        <p:spPr>
          <a:xfrm>
            <a:off x="515937" y="952500"/>
            <a:ext cx="10437813" cy="3448607"/>
          </a:xfrm>
        </p:spPr>
        <p:txBody>
          <a:bodyPr/>
          <a:lstStyle/>
          <a:p>
            <a:r>
              <a:rPr lang="fr-CH" sz="6600" noProof="0" dirty="0" err="1"/>
              <a:t>SuisseEnergie</a:t>
            </a:r>
            <a:r>
              <a:rPr lang="fr-CH" sz="6600" noProof="0" dirty="0"/>
              <a:t> et </a:t>
            </a:r>
            <a:br>
              <a:rPr lang="fr-CH" sz="6600" noProof="0" dirty="0"/>
            </a:br>
            <a:r>
              <a:rPr lang="fr-CH" sz="6600" noProof="0" dirty="0"/>
              <a:t>«chauffez renouvelable»</a:t>
            </a:r>
          </a:p>
        </p:txBody>
      </p:sp>
      <p:sp>
        <p:nvSpPr>
          <p:cNvPr id="4" name="Datumsplatzhalter 3">
            <a:extLst>
              <a:ext uri="{FF2B5EF4-FFF2-40B4-BE49-F238E27FC236}">
                <a16:creationId xmlns:a16="http://schemas.microsoft.com/office/drawing/2014/main" id="{818E4061-8E58-A51C-500F-751812F16DD8}"/>
              </a:ext>
            </a:extLst>
          </p:cNvPr>
          <p:cNvSpPr>
            <a:spLocks noGrp="1"/>
          </p:cNvSpPr>
          <p:nvPr>
            <p:ph type="dt" sz="half" idx="10"/>
          </p:nvPr>
        </p:nvSpPr>
        <p:spPr/>
        <p:txBody>
          <a:bodyPr/>
          <a:lstStyle/>
          <a:p>
            <a:fld id="{61C26340-F5B7-F54E-A0C0-160EEAADDD43}" type="datetime1">
              <a:rPr lang="fr-CH" noProof="0" smtClean="0"/>
              <a:t>25.02.2026</a:t>
            </a:fld>
            <a:endParaRPr lang="fr-CH" noProof="0" dirty="0"/>
          </a:p>
        </p:txBody>
      </p:sp>
      <p:sp>
        <p:nvSpPr>
          <p:cNvPr id="5" name="Fußzeilenplatzhalter 4">
            <a:extLst>
              <a:ext uri="{FF2B5EF4-FFF2-40B4-BE49-F238E27FC236}">
                <a16:creationId xmlns:a16="http://schemas.microsoft.com/office/drawing/2014/main" id="{7524B53A-85FE-819A-56A0-ADCE9E2EA1C5}"/>
              </a:ext>
            </a:extLst>
          </p:cNvPr>
          <p:cNvSpPr>
            <a:spLocks noGrp="1"/>
          </p:cNvSpPr>
          <p:nvPr>
            <p:ph type="ftr" sz="quarter" idx="11"/>
          </p:nvPr>
        </p:nvSpPr>
        <p:spPr/>
        <p:txBody>
          <a:bodyPr/>
          <a:lstStyle/>
          <a:p>
            <a:r>
              <a:rPr lang="fr-CH" noProof="0" dirty="0" err="1"/>
              <a:t>suisseenergie.ch</a:t>
            </a:r>
            <a:endParaRPr lang="fr-CH" noProof="0" dirty="0"/>
          </a:p>
        </p:txBody>
      </p:sp>
      <p:sp>
        <p:nvSpPr>
          <p:cNvPr id="6" name="Foliennummernplatzhalter 5">
            <a:extLst>
              <a:ext uri="{FF2B5EF4-FFF2-40B4-BE49-F238E27FC236}">
                <a16:creationId xmlns:a16="http://schemas.microsoft.com/office/drawing/2014/main" id="{084C8016-66B1-4F8F-5203-7C229763B72E}"/>
              </a:ext>
            </a:extLst>
          </p:cNvPr>
          <p:cNvSpPr>
            <a:spLocks noGrp="1"/>
          </p:cNvSpPr>
          <p:nvPr>
            <p:ph type="sldNum" sz="quarter" idx="12"/>
          </p:nvPr>
        </p:nvSpPr>
        <p:spPr/>
        <p:txBody>
          <a:bodyPr/>
          <a:lstStyle/>
          <a:p>
            <a:fld id="{442AD375-037F-43D0-B059-5172DA06796A}" type="slidenum">
              <a:rPr lang="fr-CH" noProof="0" smtClean="0"/>
              <a:pPr/>
              <a:t>3</a:t>
            </a:fld>
            <a:endParaRPr lang="fr-CH" noProof="0" dirty="0"/>
          </a:p>
        </p:txBody>
      </p:sp>
    </p:spTree>
    <p:extLst>
      <p:ext uri="{BB962C8B-B14F-4D97-AF65-F5344CB8AC3E}">
        <p14:creationId xmlns:p14="http://schemas.microsoft.com/office/powerpoint/2010/main" val="34631008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4820C-11B5-4A91-87C9-FEFFB0E63E9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89761B3-4290-484C-3BF2-97CEA385EB88}"/>
              </a:ext>
            </a:extLst>
          </p:cNvPr>
          <p:cNvSpPr>
            <a:spLocks noGrp="1"/>
          </p:cNvSpPr>
          <p:nvPr>
            <p:ph type="title"/>
          </p:nvPr>
        </p:nvSpPr>
        <p:spPr/>
        <p:txBody>
          <a:bodyPr vert="horz" lIns="0" tIns="0" rIns="0" bIns="0" rtlCol="0" anchor="t">
            <a:noAutofit/>
          </a:bodyPr>
          <a:lstStyle/>
          <a:p>
            <a:r>
              <a:rPr lang="fr-CH" noProof="0" dirty="0"/>
              <a:t>Chauffages à bois</a:t>
            </a:r>
          </a:p>
        </p:txBody>
      </p:sp>
      <p:sp>
        <p:nvSpPr>
          <p:cNvPr id="4" name="Datumsplatzhalter 3">
            <a:extLst>
              <a:ext uri="{FF2B5EF4-FFF2-40B4-BE49-F238E27FC236}">
                <a16:creationId xmlns:a16="http://schemas.microsoft.com/office/drawing/2014/main" id="{28A773CA-953A-B5A9-E2C2-BD3591F1D2BB}"/>
              </a:ext>
            </a:extLst>
          </p:cNvPr>
          <p:cNvSpPr>
            <a:spLocks noGrp="1"/>
          </p:cNvSpPr>
          <p:nvPr>
            <p:ph type="dt" sz="half" idx="10"/>
          </p:nvPr>
        </p:nvSpPr>
        <p:spPr/>
        <p:txBody>
          <a:bodyPr/>
          <a:lstStyle/>
          <a:p>
            <a:fld id="{A0299E80-D699-6841-9583-C0D20F247E8E}" type="datetime1">
              <a:rPr lang="fr-CH" noProof="0" smtClean="0"/>
              <a:t>25.02.2026</a:t>
            </a:fld>
            <a:endParaRPr lang="fr-CH" noProof="0" dirty="0"/>
          </a:p>
        </p:txBody>
      </p:sp>
      <p:sp>
        <p:nvSpPr>
          <p:cNvPr id="5" name="Fußzeilenplatzhalter 4">
            <a:extLst>
              <a:ext uri="{FF2B5EF4-FFF2-40B4-BE49-F238E27FC236}">
                <a16:creationId xmlns:a16="http://schemas.microsoft.com/office/drawing/2014/main" id="{0CD008E7-41F0-B85A-B53A-3CFD9E7F165E}"/>
              </a:ext>
            </a:extLst>
          </p:cNvPr>
          <p:cNvSpPr>
            <a:spLocks noGrp="1"/>
          </p:cNvSpPr>
          <p:nvPr>
            <p:ph type="ftr" sz="quarter" idx="11"/>
          </p:nvPr>
        </p:nvSpPr>
        <p:spPr/>
        <p:txBody>
          <a:bodyPr/>
          <a:lstStyle/>
          <a:p>
            <a:r>
              <a:rPr lang="fr-CH" noProof="0" dirty="0" err="1"/>
              <a:t>suisseenergie.ch</a:t>
            </a:r>
            <a:endParaRPr lang="fr-CH" noProof="0" dirty="0"/>
          </a:p>
        </p:txBody>
      </p:sp>
      <p:sp>
        <p:nvSpPr>
          <p:cNvPr id="6" name="Foliennummernplatzhalter 5">
            <a:extLst>
              <a:ext uri="{FF2B5EF4-FFF2-40B4-BE49-F238E27FC236}">
                <a16:creationId xmlns:a16="http://schemas.microsoft.com/office/drawing/2014/main" id="{C4F8593A-D421-DE6A-0EF9-F921BE6919E6}"/>
              </a:ext>
            </a:extLst>
          </p:cNvPr>
          <p:cNvSpPr>
            <a:spLocks noGrp="1"/>
          </p:cNvSpPr>
          <p:nvPr>
            <p:ph type="sldNum" sz="quarter" idx="12"/>
          </p:nvPr>
        </p:nvSpPr>
        <p:spPr/>
        <p:txBody>
          <a:bodyPr/>
          <a:lstStyle/>
          <a:p>
            <a:fld id="{442AD375-037F-43D0-B059-5172DA06796A}" type="slidenum">
              <a:rPr lang="fr-CH" noProof="0" smtClean="0"/>
              <a:pPr/>
              <a:t>30</a:t>
            </a:fld>
            <a:endParaRPr lang="fr-CH" noProof="0" dirty="0"/>
          </a:p>
        </p:txBody>
      </p:sp>
      <p:sp>
        <p:nvSpPr>
          <p:cNvPr id="18" name="Textfeld 17">
            <a:extLst>
              <a:ext uri="{FF2B5EF4-FFF2-40B4-BE49-F238E27FC236}">
                <a16:creationId xmlns:a16="http://schemas.microsoft.com/office/drawing/2014/main" id="{0C026322-9301-F8BE-9806-698682D21DD0}"/>
              </a:ext>
            </a:extLst>
          </p:cNvPr>
          <p:cNvSpPr txBox="1"/>
          <p:nvPr/>
        </p:nvSpPr>
        <p:spPr>
          <a:xfrm>
            <a:off x="1595478" y="2712979"/>
            <a:ext cx="2374478" cy="1077218"/>
          </a:xfrm>
          <a:prstGeom prst="rect">
            <a:avLst/>
          </a:prstGeom>
          <a:noFill/>
        </p:spPr>
        <p:txBody>
          <a:bodyPr wrap="square" lIns="0" tIns="0" rIns="0" bIns="0" rtlCol="0">
            <a:spAutoFit/>
          </a:bodyPr>
          <a:lstStyle>
            <a:defPPr>
              <a:defRPr lang="de-DE"/>
            </a:defPPr>
            <a:lvl1pPr marL="182563" indent="-182563">
              <a:spcAft>
                <a:spcPts val="0"/>
              </a:spcAft>
              <a:buClr>
                <a:schemeClr val="accent3"/>
              </a:buClr>
              <a:buFont typeface="Symbol" pitchFamily="2" charset="2"/>
              <a:buChar char="-"/>
              <a:defRPr sz="1400">
                <a:solidFill>
                  <a:schemeClr val="accent1"/>
                </a:solidFill>
              </a:defRPr>
            </a:lvl1pPr>
          </a:lstStyle>
          <a:p>
            <a:r>
              <a:rPr lang="fr-CH" noProof="0" dirty="0"/>
              <a:t>Chauffage à pellets (granulés)</a:t>
            </a:r>
          </a:p>
          <a:p>
            <a:r>
              <a:rPr lang="fr-CH" noProof="0" dirty="0"/>
              <a:t>Chauffage à bûches</a:t>
            </a:r>
          </a:p>
          <a:p>
            <a:r>
              <a:rPr lang="fr-CH" noProof="0" dirty="0"/>
              <a:t>Chauffage à copeaux de bois</a:t>
            </a:r>
          </a:p>
        </p:txBody>
      </p:sp>
      <p:sp>
        <p:nvSpPr>
          <p:cNvPr id="19" name="Textfeld 18">
            <a:extLst>
              <a:ext uri="{FF2B5EF4-FFF2-40B4-BE49-F238E27FC236}">
                <a16:creationId xmlns:a16="http://schemas.microsoft.com/office/drawing/2014/main" id="{1516C921-B4D1-CAA3-95C8-DEA0B1AF2029}"/>
              </a:ext>
            </a:extLst>
          </p:cNvPr>
          <p:cNvSpPr txBox="1"/>
          <p:nvPr/>
        </p:nvSpPr>
        <p:spPr>
          <a:xfrm>
            <a:off x="4164943" y="2712979"/>
            <a:ext cx="2374478" cy="3231654"/>
          </a:xfrm>
          <a:prstGeom prst="rect">
            <a:avLst/>
          </a:prstGeom>
          <a:noFill/>
        </p:spPr>
        <p:txBody>
          <a:bodyPr wrap="square" lIns="0" tIns="0" rIns="0" bIns="0" rtlCol="0">
            <a:spAutoFit/>
          </a:bodyPr>
          <a:lstStyle>
            <a:defPPr>
              <a:defRPr lang="de-DE"/>
            </a:defPPr>
            <a:lvl1pPr marL="230188" indent="-230188">
              <a:spcAft>
                <a:spcPts val="400"/>
              </a:spcAft>
              <a:buClr>
                <a:schemeClr val="accent3"/>
              </a:buClr>
              <a:buFont typeface="Symbol" pitchFamily="2" charset="2"/>
              <a:buChar char="-"/>
              <a:defRPr sz="1400">
                <a:solidFill>
                  <a:schemeClr val="accent1"/>
                </a:solidFill>
              </a:defRPr>
            </a:lvl1pPr>
          </a:lstStyle>
          <a:p>
            <a:pPr marL="182563" indent="-182563">
              <a:spcAft>
                <a:spcPts val="0"/>
              </a:spcAft>
            </a:pPr>
            <a:r>
              <a:rPr lang="fr-CH" noProof="0" dirty="0"/>
              <a:t>Coûts énergétiques faibles par rapport au mazout et au gaz naturel</a:t>
            </a:r>
          </a:p>
          <a:p>
            <a:pPr marL="182563" indent="-182563">
              <a:spcAft>
                <a:spcPts val="0"/>
              </a:spcAft>
            </a:pPr>
            <a:r>
              <a:rPr lang="fr-CH" noProof="0" dirty="0"/>
              <a:t>Neutre en CO</a:t>
            </a:r>
            <a:r>
              <a:rPr lang="fr-CH" baseline="-25000" noProof="0" dirty="0"/>
              <a:t>2</a:t>
            </a:r>
            <a:r>
              <a:rPr lang="fr-CH" noProof="0" dirty="0"/>
              <a:t>, renouvelable et indigène (local)</a:t>
            </a:r>
          </a:p>
          <a:p>
            <a:pPr marL="182563" indent="-182563">
              <a:spcAft>
                <a:spcPts val="0"/>
              </a:spcAft>
            </a:pPr>
            <a:r>
              <a:rPr lang="fr-CH" noProof="0" dirty="0"/>
              <a:t>Les chauffages à pellets fonctionnent de manière entièrement automatique.  Les frais liés à l’exploitation sont minimes </a:t>
            </a:r>
          </a:p>
          <a:p>
            <a:pPr marL="182563" indent="-182563">
              <a:spcAft>
                <a:spcPts val="0"/>
              </a:spcAft>
            </a:pPr>
            <a:r>
              <a:rPr lang="fr-CH" noProof="0" dirty="0"/>
              <a:t>L’ancien local abritant la citerne est généralement assez grand pour servir de silo à pellets</a:t>
            </a:r>
          </a:p>
        </p:txBody>
      </p:sp>
      <p:sp>
        <p:nvSpPr>
          <p:cNvPr id="21" name="Textfeld 20">
            <a:extLst>
              <a:ext uri="{FF2B5EF4-FFF2-40B4-BE49-F238E27FC236}">
                <a16:creationId xmlns:a16="http://schemas.microsoft.com/office/drawing/2014/main" id="{D5B5B310-D036-1C3E-4EBF-5F35D79B579E}"/>
              </a:ext>
            </a:extLst>
          </p:cNvPr>
          <p:cNvSpPr txBox="1"/>
          <p:nvPr/>
        </p:nvSpPr>
        <p:spPr>
          <a:xfrm>
            <a:off x="9303871" y="2712979"/>
            <a:ext cx="2372192" cy="646331"/>
          </a:xfrm>
          <a:prstGeom prst="rect">
            <a:avLst/>
          </a:prstGeom>
          <a:noFill/>
        </p:spPr>
        <p:txBody>
          <a:bodyPr wrap="square" lIns="0" tIns="0" rIns="0" bIns="0" rtlCol="0">
            <a:spAutoFit/>
          </a:bodyPr>
          <a:lstStyle>
            <a:defPPr>
              <a:defRPr lang="de-DE"/>
            </a:defPPr>
            <a:lvl1pPr marL="230188" indent="-230188">
              <a:spcAft>
                <a:spcPts val="0"/>
              </a:spcAft>
              <a:buClr>
                <a:schemeClr val="accent3"/>
              </a:buClr>
              <a:buFont typeface="Symbol" pitchFamily="2" charset="2"/>
              <a:buChar char="-"/>
              <a:defRPr sz="1400">
                <a:solidFill>
                  <a:schemeClr val="accent1"/>
                </a:solidFill>
              </a:defRPr>
            </a:lvl1pPr>
          </a:lstStyle>
          <a:p>
            <a:pPr marL="182563" indent="-182563"/>
            <a:r>
              <a:rPr lang="fr-CH" noProof="0" dirty="0"/>
              <a:t>Capteurs solaires thermiques pour la production d’eau chaude </a:t>
            </a:r>
          </a:p>
        </p:txBody>
      </p:sp>
      <p:pic>
        <p:nvPicPr>
          <p:cNvPr id="7" name="Grafik 6">
            <a:extLst>
              <a:ext uri="{FF2B5EF4-FFF2-40B4-BE49-F238E27FC236}">
                <a16:creationId xmlns:a16="http://schemas.microsoft.com/office/drawing/2014/main" id="{70005BD3-FE29-21FA-C997-BAF87B1861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2979" y="1760479"/>
            <a:ext cx="952500" cy="952500"/>
          </a:xfrm>
          <a:prstGeom prst="rect">
            <a:avLst/>
          </a:prstGeom>
        </p:spPr>
      </p:pic>
      <p:sp>
        <p:nvSpPr>
          <p:cNvPr id="3" name="Textfeld 2">
            <a:extLst>
              <a:ext uri="{FF2B5EF4-FFF2-40B4-BE49-F238E27FC236}">
                <a16:creationId xmlns:a16="http://schemas.microsoft.com/office/drawing/2014/main" id="{87DFC8CD-E178-BA4E-5564-D63EACD30DE9}"/>
              </a:ext>
            </a:extLst>
          </p:cNvPr>
          <p:cNvSpPr txBox="1"/>
          <p:nvPr/>
        </p:nvSpPr>
        <p:spPr>
          <a:xfrm>
            <a:off x="6734407" y="2712979"/>
            <a:ext cx="2374478" cy="3231654"/>
          </a:xfrm>
          <a:prstGeom prst="rect">
            <a:avLst/>
          </a:prstGeom>
          <a:noFill/>
        </p:spPr>
        <p:txBody>
          <a:bodyPr wrap="square" lIns="0" tIns="0" rIns="0" bIns="0" rtlCol="0">
            <a:spAutoFit/>
          </a:bodyPr>
          <a:lstStyle>
            <a:defPPr>
              <a:defRPr lang="de-DE"/>
            </a:defPPr>
            <a:lvl1pPr marL="230188" indent="-230188">
              <a:spcAft>
                <a:spcPts val="0"/>
              </a:spcAft>
              <a:buClr>
                <a:schemeClr val="accent3"/>
              </a:buClr>
              <a:buFont typeface="Symbol" pitchFamily="2" charset="2"/>
              <a:buChar char="-"/>
              <a:defRPr sz="1400">
                <a:solidFill>
                  <a:schemeClr val="accent1"/>
                </a:solidFill>
              </a:defRPr>
            </a:lvl1pPr>
          </a:lstStyle>
          <a:p>
            <a:pPr marL="182563" indent="-182563"/>
            <a:r>
              <a:rPr lang="fr-CH" noProof="0" dirty="0"/>
              <a:t>Espace nécessaire pour le combustible</a:t>
            </a:r>
          </a:p>
          <a:p>
            <a:pPr marL="182563" indent="-182563"/>
            <a:r>
              <a:rPr lang="fr-CH" noProof="0" dirty="0"/>
              <a:t>Coûts d’investissement*</a:t>
            </a:r>
          </a:p>
          <a:p>
            <a:pPr marL="182563" indent="-182563"/>
            <a:endParaRPr lang="fr-CH" noProof="0" dirty="0"/>
          </a:p>
          <a:p>
            <a:pPr marL="182563" indent="-182563"/>
            <a:endParaRPr lang="fr-CH" noProof="0" dirty="0"/>
          </a:p>
          <a:p>
            <a:pPr marL="182563" indent="-182563"/>
            <a:endParaRPr lang="fr-CH" noProof="0" dirty="0"/>
          </a:p>
          <a:p>
            <a:pPr marL="182563" indent="-182563"/>
            <a:endParaRPr lang="fr-CH" noProof="0" dirty="0"/>
          </a:p>
          <a:p>
            <a:pPr marL="182563" indent="-182563"/>
            <a:endParaRPr lang="fr-CH" noProof="0" dirty="0"/>
          </a:p>
          <a:p>
            <a:pPr marL="182563" indent="-182563"/>
            <a:endParaRPr lang="fr-CH" noProof="0" dirty="0"/>
          </a:p>
          <a:p>
            <a:pPr marL="182563" indent="-182563"/>
            <a:endParaRPr lang="fr-CH" noProof="0" dirty="0"/>
          </a:p>
          <a:p>
            <a:pPr marL="182563" indent="-182563"/>
            <a:endParaRPr lang="fr-CH" noProof="0" dirty="0"/>
          </a:p>
          <a:p>
            <a:pPr marL="182563" indent="-182563"/>
            <a:endParaRPr lang="fr-CH" noProof="0" dirty="0"/>
          </a:p>
          <a:p>
            <a:pPr marL="182563" indent="-182563">
              <a:buNone/>
            </a:pPr>
            <a:r>
              <a:rPr lang="fr-CH" b="1" noProof="0" dirty="0"/>
              <a:t>*	Important! </a:t>
            </a:r>
            <a:r>
              <a:rPr lang="fr-CH" noProof="0" dirty="0"/>
              <a:t>Utiliser les différentes possibilités de soutien et de financement</a:t>
            </a:r>
          </a:p>
        </p:txBody>
      </p:sp>
      <p:sp>
        <p:nvSpPr>
          <p:cNvPr id="8" name="Rechteck 7">
            <a:extLst>
              <a:ext uri="{FF2B5EF4-FFF2-40B4-BE49-F238E27FC236}">
                <a16:creationId xmlns:a16="http://schemas.microsoft.com/office/drawing/2014/main" id="{5748B2CA-BFCF-D6D1-97E5-6EAE206C2664}"/>
              </a:ext>
            </a:extLst>
          </p:cNvPr>
          <p:cNvSpPr/>
          <p:nvPr/>
        </p:nvSpPr>
        <p:spPr>
          <a:xfrm>
            <a:off x="1595479" y="1910540"/>
            <a:ext cx="2374480" cy="52054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b="1" noProof="0" dirty="0">
                <a:solidFill>
                  <a:schemeClr val="accent1"/>
                </a:solidFill>
              </a:rPr>
              <a:t>Technique de chauffage</a:t>
            </a:r>
          </a:p>
        </p:txBody>
      </p:sp>
      <p:sp>
        <p:nvSpPr>
          <p:cNvPr id="9" name="Rechteck 8">
            <a:extLst>
              <a:ext uri="{FF2B5EF4-FFF2-40B4-BE49-F238E27FC236}">
                <a16:creationId xmlns:a16="http://schemas.microsoft.com/office/drawing/2014/main" id="{EDD45A35-C854-E4CB-6B92-199B52A80795}"/>
              </a:ext>
            </a:extLst>
          </p:cNvPr>
          <p:cNvSpPr/>
          <p:nvPr/>
        </p:nvSpPr>
        <p:spPr>
          <a:xfrm>
            <a:off x="4164943" y="1910540"/>
            <a:ext cx="2374480" cy="52054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b="1" noProof="0" dirty="0">
                <a:solidFill>
                  <a:schemeClr val="accent1"/>
                </a:solidFill>
              </a:rPr>
              <a:t>Avantages</a:t>
            </a:r>
          </a:p>
        </p:txBody>
      </p:sp>
      <p:sp>
        <p:nvSpPr>
          <p:cNvPr id="10" name="Rechteck 9">
            <a:extLst>
              <a:ext uri="{FF2B5EF4-FFF2-40B4-BE49-F238E27FC236}">
                <a16:creationId xmlns:a16="http://schemas.microsoft.com/office/drawing/2014/main" id="{C963EF01-4B2B-2AD2-3485-09891A9C6662}"/>
              </a:ext>
            </a:extLst>
          </p:cNvPr>
          <p:cNvSpPr/>
          <p:nvPr/>
        </p:nvSpPr>
        <p:spPr>
          <a:xfrm>
            <a:off x="6734407" y="1910540"/>
            <a:ext cx="2374480" cy="52054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b="1" noProof="0" dirty="0">
                <a:solidFill>
                  <a:schemeClr val="accent1"/>
                </a:solidFill>
              </a:rPr>
              <a:t>Inconvénients</a:t>
            </a:r>
          </a:p>
        </p:txBody>
      </p:sp>
      <p:sp>
        <p:nvSpPr>
          <p:cNvPr id="11" name="Rechteck 10">
            <a:extLst>
              <a:ext uri="{FF2B5EF4-FFF2-40B4-BE49-F238E27FC236}">
                <a16:creationId xmlns:a16="http://schemas.microsoft.com/office/drawing/2014/main" id="{78EB3512-9BE8-611F-9B77-00DE93E6E9C6}"/>
              </a:ext>
            </a:extLst>
          </p:cNvPr>
          <p:cNvSpPr/>
          <p:nvPr/>
        </p:nvSpPr>
        <p:spPr>
          <a:xfrm>
            <a:off x="9303871" y="1910540"/>
            <a:ext cx="2374480" cy="52054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b="1" noProof="0" dirty="0">
                <a:solidFill>
                  <a:schemeClr val="accent1"/>
                </a:solidFill>
              </a:rPr>
              <a:t>Combinaisons</a:t>
            </a:r>
          </a:p>
        </p:txBody>
      </p:sp>
    </p:spTree>
    <p:extLst>
      <p:ext uri="{BB962C8B-B14F-4D97-AF65-F5344CB8AC3E}">
        <p14:creationId xmlns:p14="http://schemas.microsoft.com/office/powerpoint/2010/main" val="23820589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52689-896C-B451-F484-46BD3E76477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7BD8458-250D-A29A-5CB5-618F0BCEC576}"/>
              </a:ext>
            </a:extLst>
          </p:cNvPr>
          <p:cNvSpPr>
            <a:spLocks noGrp="1"/>
          </p:cNvSpPr>
          <p:nvPr>
            <p:ph type="title"/>
          </p:nvPr>
        </p:nvSpPr>
        <p:spPr/>
        <p:txBody>
          <a:bodyPr vert="horz" lIns="0" tIns="0" rIns="0" bIns="0" rtlCol="0" anchor="t">
            <a:noAutofit/>
          </a:bodyPr>
          <a:lstStyle/>
          <a:p>
            <a:r>
              <a:rPr lang="fr-CH" noProof="0" dirty="0"/>
              <a:t>Chauffage à pellets</a:t>
            </a:r>
          </a:p>
        </p:txBody>
      </p:sp>
      <p:sp>
        <p:nvSpPr>
          <p:cNvPr id="4" name="Datumsplatzhalter 3">
            <a:extLst>
              <a:ext uri="{FF2B5EF4-FFF2-40B4-BE49-F238E27FC236}">
                <a16:creationId xmlns:a16="http://schemas.microsoft.com/office/drawing/2014/main" id="{2C0D0410-2649-61D8-933C-E815DEE04862}"/>
              </a:ext>
            </a:extLst>
          </p:cNvPr>
          <p:cNvSpPr>
            <a:spLocks noGrp="1"/>
          </p:cNvSpPr>
          <p:nvPr>
            <p:ph type="dt" sz="half" idx="10"/>
          </p:nvPr>
        </p:nvSpPr>
        <p:spPr/>
        <p:txBody>
          <a:bodyPr/>
          <a:lstStyle/>
          <a:p>
            <a:fld id="{5864047B-F490-BA44-8ABC-5FE098BEF496}" type="datetime1">
              <a:rPr lang="fr-CH" noProof="0" smtClean="0"/>
              <a:t>25.02.2026</a:t>
            </a:fld>
            <a:endParaRPr lang="fr-CH" noProof="0" dirty="0"/>
          </a:p>
        </p:txBody>
      </p:sp>
      <p:sp>
        <p:nvSpPr>
          <p:cNvPr id="5" name="Fußzeilenplatzhalter 4">
            <a:extLst>
              <a:ext uri="{FF2B5EF4-FFF2-40B4-BE49-F238E27FC236}">
                <a16:creationId xmlns:a16="http://schemas.microsoft.com/office/drawing/2014/main" id="{FD61F05A-3D22-325C-D0A8-F0D05875054D}"/>
              </a:ext>
            </a:extLst>
          </p:cNvPr>
          <p:cNvSpPr>
            <a:spLocks noGrp="1"/>
          </p:cNvSpPr>
          <p:nvPr>
            <p:ph type="ftr" sz="quarter" idx="11"/>
          </p:nvPr>
        </p:nvSpPr>
        <p:spPr/>
        <p:txBody>
          <a:bodyPr/>
          <a:lstStyle/>
          <a:p>
            <a:r>
              <a:rPr lang="fr-CH" noProof="0" dirty="0" err="1"/>
              <a:t>suisseenergie.ch</a:t>
            </a:r>
            <a:endParaRPr lang="fr-CH" noProof="0" dirty="0"/>
          </a:p>
        </p:txBody>
      </p:sp>
      <p:sp>
        <p:nvSpPr>
          <p:cNvPr id="6" name="Foliennummernplatzhalter 5">
            <a:extLst>
              <a:ext uri="{FF2B5EF4-FFF2-40B4-BE49-F238E27FC236}">
                <a16:creationId xmlns:a16="http://schemas.microsoft.com/office/drawing/2014/main" id="{9F0B141A-2D9E-6000-A710-139B8A23A190}"/>
              </a:ext>
            </a:extLst>
          </p:cNvPr>
          <p:cNvSpPr>
            <a:spLocks noGrp="1"/>
          </p:cNvSpPr>
          <p:nvPr>
            <p:ph type="sldNum" sz="quarter" idx="12"/>
          </p:nvPr>
        </p:nvSpPr>
        <p:spPr/>
        <p:txBody>
          <a:bodyPr/>
          <a:lstStyle/>
          <a:p>
            <a:fld id="{442AD375-037F-43D0-B059-5172DA06796A}" type="slidenum">
              <a:rPr lang="fr-CH" noProof="0" smtClean="0"/>
              <a:pPr/>
              <a:t>31</a:t>
            </a:fld>
            <a:endParaRPr lang="fr-CH" noProof="0" dirty="0"/>
          </a:p>
        </p:txBody>
      </p:sp>
      <p:pic>
        <p:nvPicPr>
          <p:cNvPr id="9" name="Grafik 8">
            <a:hlinkClick r:id="rId3"/>
            <a:extLst>
              <a:ext uri="{FF2B5EF4-FFF2-40B4-BE49-F238E27FC236}">
                <a16:creationId xmlns:a16="http://schemas.microsoft.com/office/drawing/2014/main" id="{23BE476F-9850-1E0C-D2B9-7C3A80E6C1CA}"/>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r="3857" b="2149"/>
          <a:stretch/>
        </p:blipFill>
        <p:spPr>
          <a:xfrm>
            <a:off x="515379" y="1082375"/>
            <a:ext cx="8345333" cy="5091668"/>
          </a:xfrm>
          <a:prstGeom prst="rect">
            <a:avLst/>
          </a:prstGeom>
        </p:spPr>
      </p:pic>
      <p:sp>
        <p:nvSpPr>
          <p:cNvPr id="10" name="Textfeld 9">
            <a:extLst>
              <a:ext uri="{FF2B5EF4-FFF2-40B4-BE49-F238E27FC236}">
                <a16:creationId xmlns:a16="http://schemas.microsoft.com/office/drawing/2014/main" id="{B5FCC485-8E5E-CDBD-F168-88ED8F27145D}"/>
              </a:ext>
            </a:extLst>
          </p:cNvPr>
          <p:cNvSpPr txBox="1"/>
          <p:nvPr/>
        </p:nvSpPr>
        <p:spPr>
          <a:xfrm>
            <a:off x="9011768" y="1099149"/>
            <a:ext cx="2664295" cy="1723549"/>
          </a:xfrm>
          <a:prstGeom prst="rect">
            <a:avLst/>
          </a:prstGeom>
          <a:noFill/>
        </p:spPr>
        <p:txBody>
          <a:bodyPr wrap="square" lIns="0" tIns="0" rIns="0" bIns="0" rtlCol="0">
            <a:spAutoFit/>
          </a:bodyPr>
          <a:lstStyle>
            <a:defPPr>
              <a:defRPr lang="de-DE"/>
            </a:defPPr>
            <a:lvl1pPr marL="182563" indent="-182563">
              <a:buClr>
                <a:schemeClr val="accent3"/>
              </a:buClr>
              <a:buFont typeface="Symbol" pitchFamily="2" charset="2"/>
              <a:buChar char="-"/>
              <a:defRPr sz="1400">
                <a:solidFill>
                  <a:schemeClr val="accent1"/>
                </a:solidFill>
              </a:defRPr>
            </a:lvl1pPr>
          </a:lstStyle>
          <a:p>
            <a:r>
              <a:rPr lang="fr-CH" noProof="0" dirty="0"/>
              <a:t>Neutre en CO</a:t>
            </a:r>
            <a:r>
              <a:rPr lang="fr-CH" baseline="-25000" noProof="0" dirty="0"/>
              <a:t>2</a:t>
            </a:r>
          </a:p>
          <a:p>
            <a:r>
              <a:rPr lang="fr-CH" noProof="0" dirty="0"/>
              <a:t>Transition simple du mazout aux pellets </a:t>
            </a:r>
          </a:p>
          <a:p>
            <a:r>
              <a:rPr lang="fr-CH" noProof="0" dirty="0"/>
              <a:t>Pollution due aux particules fines/ ordonnance sur la protection de l’air</a:t>
            </a:r>
          </a:p>
          <a:p>
            <a:r>
              <a:rPr lang="fr-CH" noProof="0" dirty="0"/>
              <a:t>Les cendres doivent être éliminées régulièrement</a:t>
            </a:r>
          </a:p>
        </p:txBody>
      </p:sp>
    </p:spTree>
    <p:extLst>
      <p:ext uri="{BB962C8B-B14F-4D97-AF65-F5344CB8AC3E}">
        <p14:creationId xmlns:p14="http://schemas.microsoft.com/office/powerpoint/2010/main" val="1840732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4820C-11B5-4A91-87C9-FEFFB0E63E9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89761B3-4290-484C-3BF2-97CEA385EB88}"/>
              </a:ext>
            </a:extLst>
          </p:cNvPr>
          <p:cNvSpPr>
            <a:spLocks noGrp="1"/>
          </p:cNvSpPr>
          <p:nvPr>
            <p:ph type="title"/>
          </p:nvPr>
        </p:nvSpPr>
        <p:spPr/>
        <p:txBody>
          <a:bodyPr vert="horz" lIns="0" tIns="0" rIns="0" bIns="0" rtlCol="0" anchor="t">
            <a:noAutofit/>
          </a:bodyPr>
          <a:lstStyle/>
          <a:p>
            <a:r>
              <a:rPr lang="fr-CH" noProof="0" dirty="0"/>
              <a:t>Chaleur à distance/réseau de chaleur</a:t>
            </a:r>
          </a:p>
        </p:txBody>
      </p:sp>
      <p:sp>
        <p:nvSpPr>
          <p:cNvPr id="4" name="Datumsplatzhalter 3">
            <a:extLst>
              <a:ext uri="{FF2B5EF4-FFF2-40B4-BE49-F238E27FC236}">
                <a16:creationId xmlns:a16="http://schemas.microsoft.com/office/drawing/2014/main" id="{28A773CA-953A-B5A9-E2C2-BD3591F1D2BB}"/>
              </a:ext>
            </a:extLst>
          </p:cNvPr>
          <p:cNvSpPr>
            <a:spLocks noGrp="1"/>
          </p:cNvSpPr>
          <p:nvPr>
            <p:ph type="dt" sz="half" idx="10"/>
          </p:nvPr>
        </p:nvSpPr>
        <p:spPr/>
        <p:txBody>
          <a:bodyPr/>
          <a:lstStyle/>
          <a:p>
            <a:fld id="{853D106F-0810-D947-91E2-A8344966A697}" type="datetime1">
              <a:rPr lang="fr-CH" noProof="0" smtClean="0"/>
              <a:t>25.02.2026</a:t>
            </a:fld>
            <a:endParaRPr lang="fr-CH" noProof="0" dirty="0"/>
          </a:p>
        </p:txBody>
      </p:sp>
      <p:sp>
        <p:nvSpPr>
          <p:cNvPr id="5" name="Fußzeilenplatzhalter 4">
            <a:extLst>
              <a:ext uri="{FF2B5EF4-FFF2-40B4-BE49-F238E27FC236}">
                <a16:creationId xmlns:a16="http://schemas.microsoft.com/office/drawing/2014/main" id="{0CD008E7-41F0-B85A-B53A-3CFD9E7F165E}"/>
              </a:ext>
            </a:extLst>
          </p:cNvPr>
          <p:cNvSpPr>
            <a:spLocks noGrp="1"/>
          </p:cNvSpPr>
          <p:nvPr>
            <p:ph type="ftr" sz="quarter" idx="11"/>
          </p:nvPr>
        </p:nvSpPr>
        <p:spPr/>
        <p:txBody>
          <a:bodyPr/>
          <a:lstStyle/>
          <a:p>
            <a:r>
              <a:rPr lang="fr-CH" noProof="0" dirty="0" err="1"/>
              <a:t>suisseenergie.ch</a:t>
            </a:r>
            <a:endParaRPr lang="fr-CH" noProof="0" dirty="0"/>
          </a:p>
        </p:txBody>
      </p:sp>
      <p:sp>
        <p:nvSpPr>
          <p:cNvPr id="6" name="Foliennummernplatzhalter 5">
            <a:extLst>
              <a:ext uri="{FF2B5EF4-FFF2-40B4-BE49-F238E27FC236}">
                <a16:creationId xmlns:a16="http://schemas.microsoft.com/office/drawing/2014/main" id="{C4F8593A-D421-DE6A-0EF9-F921BE6919E6}"/>
              </a:ext>
            </a:extLst>
          </p:cNvPr>
          <p:cNvSpPr>
            <a:spLocks noGrp="1"/>
          </p:cNvSpPr>
          <p:nvPr>
            <p:ph type="sldNum" sz="quarter" idx="12"/>
          </p:nvPr>
        </p:nvSpPr>
        <p:spPr/>
        <p:txBody>
          <a:bodyPr/>
          <a:lstStyle/>
          <a:p>
            <a:fld id="{442AD375-037F-43D0-B059-5172DA06796A}" type="slidenum">
              <a:rPr lang="fr-CH" noProof="0" smtClean="0"/>
              <a:pPr/>
              <a:t>32</a:t>
            </a:fld>
            <a:endParaRPr lang="fr-CH" noProof="0" dirty="0"/>
          </a:p>
        </p:txBody>
      </p:sp>
      <p:sp>
        <p:nvSpPr>
          <p:cNvPr id="18" name="Textfeld 17">
            <a:extLst>
              <a:ext uri="{FF2B5EF4-FFF2-40B4-BE49-F238E27FC236}">
                <a16:creationId xmlns:a16="http://schemas.microsoft.com/office/drawing/2014/main" id="{0C026322-9301-F8BE-9806-698682D21DD0}"/>
              </a:ext>
            </a:extLst>
          </p:cNvPr>
          <p:cNvSpPr txBox="1"/>
          <p:nvPr/>
        </p:nvSpPr>
        <p:spPr>
          <a:xfrm>
            <a:off x="1595478" y="2712979"/>
            <a:ext cx="2374478" cy="2369880"/>
          </a:xfrm>
          <a:prstGeom prst="rect">
            <a:avLst/>
          </a:prstGeom>
          <a:noFill/>
        </p:spPr>
        <p:txBody>
          <a:bodyPr wrap="square" lIns="0" tIns="0" rIns="0" bIns="0" rtlCol="0">
            <a:spAutoFit/>
          </a:bodyPr>
          <a:lstStyle>
            <a:defPPr>
              <a:defRPr lang="de-DE"/>
            </a:defPPr>
            <a:lvl1pPr marL="182563" indent="-182563">
              <a:spcAft>
                <a:spcPts val="0"/>
              </a:spcAft>
              <a:buClr>
                <a:schemeClr val="accent3"/>
              </a:buClr>
              <a:buFont typeface="Symbol" pitchFamily="2" charset="2"/>
              <a:buChar char="-"/>
              <a:defRPr sz="1400">
                <a:solidFill>
                  <a:schemeClr val="accent1"/>
                </a:solidFill>
              </a:defRPr>
            </a:lvl1pPr>
          </a:lstStyle>
          <a:p>
            <a:r>
              <a:rPr lang="fr-CH" noProof="0" dirty="0"/>
              <a:t>Préparation de chaleur provenant des eaux du lac, des eaux souterraines et des eaux usées ainsi que du bois, de la géothermie et de l’énergie solaire thermique ou des rejets de chaleurs de l’usine d’incinération des ordures ménagères (UIOM) et de l’industrie</a:t>
            </a:r>
          </a:p>
        </p:txBody>
      </p:sp>
      <p:sp>
        <p:nvSpPr>
          <p:cNvPr id="19" name="Textfeld 18">
            <a:extLst>
              <a:ext uri="{FF2B5EF4-FFF2-40B4-BE49-F238E27FC236}">
                <a16:creationId xmlns:a16="http://schemas.microsoft.com/office/drawing/2014/main" id="{1516C921-B4D1-CAA3-95C8-DEA0B1AF2029}"/>
              </a:ext>
            </a:extLst>
          </p:cNvPr>
          <p:cNvSpPr txBox="1"/>
          <p:nvPr/>
        </p:nvSpPr>
        <p:spPr>
          <a:xfrm>
            <a:off x="4164943" y="2712979"/>
            <a:ext cx="2374478" cy="1077218"/>
          </a:xfrm>
          <a:prstGeom prst="rect">
            <a:avLst/>
          </a:prstGeom>
          <a:noFill/>
        </p:spPr>
        <p:txBody>
          <a:bodyPr wrap="square" lIns="0" tIns="0" rIns="0" bIns="0" rtlCol="0">
            <a:spAutoFit/>
          </a:bodyPr>
          <a:lstStyle>
            <a:defPPr>
              <a:defRPr lang="de-DE"/>
            </a:defPPr>
            <a:lvl1pPr marL="182563" indent="-182563">
              <a:spcAft>
                <a:spcPts val="0"/>
              </a:spcAft>
              <a:buClr>
                <a:schemeClr val="accent3"/>
              </a:buClr>
              <a:buFont typeface="Symbol" pitchFamily="2" charset="2"/>
              <a:buChar char="-"/>
              <a:defRPr sz="1400">
                <a:solidFill>
                  <a:schemeClr val="accent1"/>
                </a:solidFill>
              </a:defRPr>
            </a:lvl1pPr>
          </a:lstStyle>
          <a:p>
            <a:r>
              <a:rPr lang="fr-CH" noProof="0" dirty="0"/>
              <a:t>Neutre en CO</a:t>
            </a:r>
            <a:r>
              <a:rPr lang="fr-CH" baseline="-25000" noProof="0" dirty="0"/>
              <a:t>2</a:t>
            </a:r>
            <a:r>
              <a:rPr lang="fr-CH" noProof="0" dirty="0"/>
              <a:t>, indigène</a:t>
            </a:r>
          </a:p>
          <a:p>
            <a:r>
              <a:rPr lang="fr-CH" noProof="0" dirty="0"/>
              <a:t>Exploitation simple et peu onéreuse</a:t>
            </a:r>
          </a:p>
          <a:p>
            <a:r>
              <a:rPr lang="fr-CH" noProof="0" dirty="0"/>
              <a:t>Tarifs énergétiques fixes</a:t>
            </a:r>
          </a:p>
          <a:p>
            <a:r>
              <a:rPr lang="fr-CH" noProof="0" dirty="0"/>
              <a:t>Peu d’espace requis</a:t>
            </a:r>
          </a:p>
        </p:txBody>
      </p:sp>
      <p:sp>
        <p:nvSpPr>
          <p:cNvPr id="20" name="Textfeld 19">
            <a:extLst>
              <a:ext uri="{FF2B5EF4-FFF2-40B4-BE49-F238E27FC236}">
                <a16:creationId xmlns:a16="http://schemas.microsoft.com/office/drawing/2014/main" id="{1637D4D5-EEE5-1BAF-213A-561ED8075961}"/>
              </a:ext>
            </a:extLst>
          </p:cNvPr>
          <p:cNvSpPr txBox="1"/>
          <p:nvPr/>
        </p:nvSpPr>
        <p:spPr>
          <a:xfrm>
            <a:off x="6734407" y="2712979"/>
            <a:ext cx="2374478" cy="430887"/>
          </a:xfrm>
          <a:prstGeom prst="rect">
            <a:avLst/>
          </a:prstGeom>
          <a:noFill/>
        </p:spPr>
        <p:txBody>
          <a:bodyPr wrap="square" lIns="0" tIns="0" rIns="0" bIns="0" rtlCol="0">
            <a:spAutoFit/>
          </a:bodyPr>
          <a:lstStyle>
            <a:defPPr>
              <a:defRPr lang="de-DE"/>
            </a:defPPr>
            <a:lvl1pPr marL="182563" indent="-182563">
              <a:spcAft>
                <a:spcPts val="0"/>
              </a:spcAft>
              <a:buClr>
                <a:schemeClr val="accent3"/>
              </a:buClr>
              <a:buFont typeface="Symbol" pitchFamily="2" charset="2"/>
              <a:buChar char="-"/>
              <a:defRPr sz="1400">
                <a:solidFill>
                  <a:schemeClr val="accent1"/>
                </a:solidFill>
              </a:defRPr>
            </a:lvl1pPr>
          </a:lstStyle>
          <a:p>
            <a:r>
              <a:rPr lang="fr-CH" noProof="0" dirty="0"/>
              <a:t>Présence nécessaire d’un réseau de chaleur</a:t>
            </a:r>
          </a:p>
        </p:txBody>
      </p:sp>
      <p:sp>
        <p:nvSpPr>
          <p:cNvPr id="21" name="Textfeld 20">
            <a:extLst>
              <a:ext uri="{FF2B5EF4-FFF2-40B4-BE49-F238E27FC236}">
                <a16:creationId xmlns:a16="http://schemas.microsoft.com/office/drawing/2014/main" id="{D5B5B310-D036-1C3E-4EBF-5F35D79B579E}"/>
              </a:ext>
            </a:extLst>
          </p:cNvPr>
          <p:cNvSpPr txBox="1"/>
          <p:nvPr/>
        </p:nvSpPr>
        <p:spPr>
          <a:xfrm>
            <a:off x="9303871" y="2712979"/>
            <a:ext cx="2372192" cy="1292662"/>
          </a:xfrm>
          <a:prstGeom prst="rect">
            <a:avLst/>
          </a:prstGeom>
          <a:noFill/>
        </p:spPr>
        <p:txBody>
          <a:bodyPr wrap="square" lIns="0" tIns="0" rIns="0" bIns="0" rtlCol="0">
            <a:spAutoFit/>
          </a:bodyPr>
          <a:lstStyle>
            <a:defPPr>
              <a:defRPr lang="de-DE"/>
            </a:defPPr>
            <a:lvl1pPr marL="182563" indent="-182563">
              <a:spcAft>
                <a:spcPts val="0"/>
              </a:spcAft>
              <a:buClr>
                <a:schemeClr val="accent3"/>
              </a:buClr>
              <a:buFont typeface="Symbol" pitchFamily="2" charset="2"/>
              <a:buChar char="-"/>
              <a:defRPr sz="1400">
                <a:solidFill>
                  <a:schemeClr val="accent1"/>
                </a:solidFill>
              </a:defRPr>
            </a:lvl1pPr>
          </a:lstStyle>
          <a:p>
            <a:r>
              <a:rPr lang="fr-CH" noProof="0" dirty="0"/>
              <a:t>Électricité solaire/ photovoltaïque (un regroupement dans le cadre de la consommation propre est également possible).</a:t>
            </a:r>
          </a:p>
        </p:txBody>
      </p:sp>
      <p:pic>
        <p:nvPicPr>
          <p:cNvPr id="8" name="Grafik 7">
            <a:extLst>
              <a:ext uri="{FF2B5EF4-FFF2-40B4-BE49-F238E27FC236}">
                <a16:creationId xmlns:a16="http://schemas.microsoft.com/office/drawing/2014/main" id="{21753505-CDFE-E30E-13E0-0710376CE7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2979" y="1760479"/>
            <a:ext cx="952500" cy="952500"/>
          </a:xfrm>
          <a:prstGeom prst="rect">
            <a:avLst/>
          </a:prstGeom>
        </p:spPr>
      </p:pic>
      <p:sp>
        <p:nvSpPr>
          <p:cNvPr id="7" name="Rechteck 6">
            <a:extLst>
              <a:ext uri="{FF2B5EF4-FFF2-40B4-BE49-F238E27FC236}">
                <a16:creationId xmlns:a16="http://schemas.microsoft.com/office/drawing/2014/main" id="{E7B3AE96-4061-6457-A141-0FF84160C1EF}"/>
              </a:ext>
            </a:extLst>
          </p:cNvPr>
          <p:cNvSpPr/>
          <p:nvPr/>
        </p:nvSpPr>
        <p:spPr>
          <a:xfrm>
            <a:off x="1595479" y="1910540"/>
            <a:ext cx="2374480" cy="52054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b="1" noProof="0" dirty="0">
                <a:solidFill>
                  <a:schemeClr val="accent1"/>
                </a:solidFill>
              </a:rPr>
              <a:t>Technique de chauffage</a:t>
            </a:r>
          </a:p>
        </p:txBody>
      </p:sp>
      <p:sp>
        <p:nvSpPr>
          <p:cNvPr id="9" name="Rechteck 8">
            <a:extLst>
              <a:ext uri="{FF2B5EF4-FFF2-40B4-BE49-F238E27FC236}">
                <a16:creationId xmlns:a16="http://schemas.microsoft.com/office/drawing/2014/main" id="{A3F947E2-4F75-36FF-D7FC-7AF808690251}"/>
              </a:ext>
            </a:extLst>
          </p:cNvPr>
          <p:cNvSpPr/>
          <p:nvPr/>
        </p:nvSpPr>
        <p:spPr>
          <a:xfrm>
            <a:off x="4164943" y="1910540"/>
            <a:ext cx="2374480" cy="52054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b="1" noProof="0" dirty="0">
                <a:solidFill>
                  <a:schemeClr val="accent1"/>
                </a:solidFill>
              </a:rPr>
              <a:t>Avantages</a:t>
            </a:r>
          </a:p>
        </p:txBody>
      </p:sp>
      <p:sp>
        <p:nvSpPr>
          <p:cNvPr id="10" name="Rechteck 9">
            <a:extLst>
              <a:ext uri="{FF2B5EF4-FFF2-40B4-BE49-F238E27FC236}">
                <a16:creationId xmlns:a16="http://schemas.microsoft.com/office/drawing/2014/main" id="{06027779-5663-AC66-B4B9-AB8B712EFE50}"/>
              </a:ext>
            </a:extLst>
          </p:cNvPr>
          <p:cNvSpPr/>
          <p:nvPr/>
        </p:nvSpPr>
        <p:spPr>
          <a:xfrm>
            <a:off x="6734407" y="1910540"/>
            <a:ext cx="2374480" cy="52054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b="1" noProof="0" dirty="0">
                <a:solidFill>
                  <a:schemeClr val="accent1"/>
                </a:solidFill>
              </a:rPr>
              <a:t>Inconvénients</a:t>
            </a:r>
          </a:p>
        </p:txBody>
      </p:sp>
      <p:sp>
        <p:nvSpPr>
          <p:cNvPr id="11" name="Rechteck 10">
            <a:extLst>
              <a:ext uri="{FF2B5EF4-FFF2-40B4-BE49-F238E27FC236}">
                <a16:creationId xmlns:a16="http://schemas.microsoft.com/office/drawing/2014/main" id="{4B300889-1F34-FD0A-19F3-3622314DB936}"/>
              </a:ext>
            </a:extLst>
          </p:cNvPr>
          <p:cNvSpPr/>
          <p:nvPr/>
        </p:nvSpPr>
        <p:spPr>
          <a:xfrm>
            <a:off x="9303871" y="1910540"/>
            <a:ext cx="2374480" cy="52054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b="1" noProof="0" dirty="0">
                <a:solidFill>
                  <a:schemeClr val="accent1"/>
                </a:solidFill>
              </a:rPr>
              <a:t>Combinaisons</a:t>
            </a:r>
          </a:p>
        </p:txBody>
      </p:sp>
    </p:spTree>
    <p:extLst>
      <p:ext uri="{BB962C8B-B14F-4D97-AF65-F5344CB8AC3E}">
        <p14:creationId xmlns:p14="http://schemas.microsoft.com/office/powerpoint/2010/main" val="23277367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52689-896C-B451-F484-46BD3E76477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7BD8458-250D-A29A-5CB5-618F0BCEC576}"/>
              </a:ext>
            </a:extLst>
          </p:cNvPr>
          <p:cNvSpPr>
            <a:spLocks noGrp="1"/>
          </p:cNvSpPr>
          <p:nvPr>
            <p:ph type="title"/>
          </p:nvPr>
        </p:nvSpPr>
        <p:spPr/>
        <p:txBody>
          <a:bodyPr vert="horz" lIns="0" tIns="0" rIns="0" bIns="0" rtlCol="0" anchor="t">
            <a:noAutofit/>
          </a:bodyPr>
          <a:lstStyle/>
          <a:p>
            <a:r>
              <a:rPr lang="fr-CH" noProof="0" dirty="0"/>
              <a:t>Chaleur à distance/réseau de chaleur</a:t>
            </a:r>
          </a:p>
        </p:txBody>
      </p:sp>
      <p:sp>
        <p:nvSpPr>
          <p:cNvPr id="4" name="Datumsplatzhalter 3">
            <a:extLst>
              <a:ext uri="{FF2B5EF4-FFF2-40B4-BE49-F238E27FC236}">
                <a16:creationId xmlns:a16="http://schemas.microsoft.com/office/drawing/2014/main" id="{2C0D0410-2649-61D8-933C-E815DEE04862}"/>
              </a:ext>
            </a:extLst>
          </p:cNvPr>
          <p:cNvSpPr>
            <a:spLocks noGrp="1"/>
          </p:cNvSpPr>
          <p:nvPr>
            <p:ph type="dt" sz="half" idx="10"/>
          </p:nvPr>
        </p:nvSpPr>
        <p:spPr/>
        <p:txBody>
          <a:bodyPr/>
          <a:lstStyle/>
          <a:p>
            <a:fld id="{A587A6FB-1082-C14D-9DA8-F84A92A18595}" type="datetime1">
              <a:rPr lang="fr-CH" noProof="0" smtClean="0"/>
              <a:t>25.02.2026</a:t>
            </a:fld>
            <a:endParaRPr lang="fr-CH" noProof="0" dirty="0"/>
          </a:p>
        </p:txBody>
      </p:sp>
      <p:sp>
        <p:nvSpPr>
          <p:cNvPr id="5" name="Fußzeilenplatzhalter 4">
            <a:extLst>
              <a:ext uri="{FF2B5EF4-FFF2-40B4-BE49-F238E27FC236}">
                <a16:creationId xmlns:a16="http://schemas.microsoft.com/office/drawing/2014/main" id="{FD61F05A-3D22-325C-D0A8-F0D05875054D}"/>
              </a:ext>
            </a:extLst>
          </p:cNvPr>
          <p:cNvSpPr>
            <a:spLocks noGrp="1"/>
          </p:cNvSpPr>
          <p:nvPr>
            <p:ph type="ftr" sz="quarter" idx="11"/>
          </p:nvPr>
        </p:nvSpPr>
        <p:spPr/>
        <p:txBody>
          <a:bodyPr/>
          <a:lstStyle/>
          <a:p>
            <a:r>
              <a:rPr lang="fr-CH" noProof="0" dirty="0" err="1"/>
              <a:t>suisseenergie.ch</a:t>
            </a:r>
            <a:endParaRPr lang="fr-CH" noProof="0" dirty="0"/>
          </a:p>
        </p:txBody>
      </p:sp>
      <p:sp>
        <p:nvSpPr>
          <p:cNvPr id="6" name="Foliennummernplatzhalter 5">
            <a:extLst>
              <a:ext uri="{FF2B5EF4-FFF2-40B4-BE49-F238E27FC236}">
                <a16:creationId xmlns:a16="http://schemas.microsoft.com/office/drawing/2014/main" id="{9F0B141A-2D9E-6000-A710-139B8A23A190}"/>
              </a:ext>
            </a:extLst>
          </p:cNvPr>
          <p:cNvSpPr>
            <a:spLocks noGrp="1"/>
          </p:cNvSpPr>
          <p:nvPr>
            <p:ph type="sldNum" sz="quarter" idx="12"/>
          </p:nvPr>
        </p:nvSpPr>
        <p:spPr/>
        <p:txBody>
          <a:bodyPr/>
          <a:lstStyle/>
          <a:p>
            <a:fld id="{442AD375-037F-43D0-B059-5172DA06796A}" type="slidenum">
              <a:rPr lang="fr-CH" noProof="0" smtClean="0"/>
              <a:pPr/>
              <a:t>33</a:t>
            </a:fld>
            <a:endParaRPr lang="fr-CH" noProof="0" dirty="0"/>
          </a:p>
        </p:txBody>
      </p:sp>
      <p:pic>
        <p:nvPicPr>
          <p:cNvPr id="3" name="Grafik 2">
            <a:extLst>
              <a:ext uri="{FF2B5EF4-FFF2-40B4-BE49-F238E27FC236}">
                <a16:creationId xmlns:a16="http://schemas.microsoft.com/office/drawing/2014/main" id="{7B058A41-A071-7BFD-0C23-BE8D39C325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5379" y="1082375"/>
            <a:ext cx="7123971" cy="5123527"/>
          </a:xfrm>
          <a:prstGeom prst="rect">
            <a:avLst/>
          </a:prstGeom>
        </p:spPr>
      </p:pic>
      <p:sp>
        <p:nvSpPr>
          <p:cNvPr id="7" name="Textfeld 6">
            <a:extLst>
              <a:ext uri="{FF2B5EF4-FFF2-40B4-BE49-F238E27FC236}">
                <a16:creationId xmlns:a16="http://schemas.microsoft.com/office/drawing/2014/main" id="{7586CA18-9C04-A70B-29DB-FCD572077B9F}"/>
              </a:ext>
            </a:extLst>
          </p:cNvPr>
          <p:cNvSpPr txBox="1"/>
          <p:nvPr/>
        </p:nvSpPr>
        <p:spPr>
          <a:xfrm>
            <a:off x="7735824" y="1099149"/>
            <a:ext cx="3940239" cy="2585323"/>
          </a:xfrm>
          <a:prstGeom prst="rect">
            <a:avLst/>
          </a:prstGeom>
          <a:noFill/>
        </p:spPr>
        <p:txBody>
          <a:bodyPr wrap="square" lIns="0" tIns="0" rIns="0" bIns="0" rtlCol="0">
            <a:spAutoFit/>
          </a:bodyPr>
          <a:lstStyle>
            <a:defPPr>
              <a:defRPr lang="de-DE"/>
            </a:defPPr>
            <a:lvl1pPr marL="182563" indent="-182563">
              <a:buClr>
                <a:schemeClr val="accent3"/>
              </a:buClr>
              <a:buFont typeface="Symbol" pitchFamily="2" charset="2"/>
              <a:buChar char="-"/>
              <a:defRPr sz="1400">
                <a:solidFill>
                  <a:schemeClr val="accent1"/>
                </a:solidFill>
              </a:defRPr>
            </a:lvl1pPr>
          </a:lstStyle>
          <a:p>
            <a:r>
              <a:rPr lang="fr-CH" noProof="0" dirty="0"/>
              <a:t>Énergie de chauffage provenant de sources renouvelables et de rejets de chaleur</a:t>
            </a:r>
          </a:p>
          <a:p>
            <a:r>
              <a:rPr lang="fr-CH" noProof="0" dirty="0"/>
              <a:t>Tarifs énergétiques en grande partie fixes</a:t>
            </a:r>
          </a:p>
          <a:p>
            <a:r>
              <a:rPr lang="fr-CH" noProof="0" dirty="0"/>
              <a:t>Sécurité de l’approvisionnement élevée</a:t>
            </a:r>
          </a:p>
          <a:p>
            <a:r>
              <a:rPr lang="fr-CH" noProof="0" dirty="0"/>
              <a:t>Peu d’espace requis, car ne nécessite pas de citerne à mazout</a:t>
            </a:r>
          </a:p>
          <a:p>
            <a:r>
              <a:rPr lang="fr-CH" noProof="0" dirty="0"/>
              <a:t>Le raccordement n’a presque pas besoin d’être entretenu</a:t>
            </a:r>
          </a:p>
          <a:p>
            <a:r>
              <a:rPr lang="fr-CH" noProof="0" dirty="0"/>
              <a:t>Transition simple: réutilisation des radiateurs et du chauffage au sol</a:t>
            </a:r>
          </a:p>
          <a:p>
            <a:r>
              <a:rPr lang="fr-CH" noProof="0" dirty="0"/>
              <a:t>Sans bruit ni odeur</a:t>
            </a:r>
          </a:p>
          <a:p>
            <a:r>
              <a:rPr lang="fr-CH" noProof="0" dirty="0"/>
              <a:t>Durée de vie des réseaux de 60 à 100 ans</a:t>
            </a:r>
          </a:p>
        </p:txBody>
      </p:sp>
    </p:spTree>
    <p:extLst>
      <p:ext uri="{BB962C8B-B14F-4D97-AF65-F5344CB8AC3E}">
        <p14:creationId xmlns:p14="http://schemas.microsoft.com/office/powerpoint/2010/main" val="32514485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52689-896C-B451-F484-46BD3E76477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7BD8458-250D-A29A-5CB5-618F0BCEC576}"/>
              </a:ext>
            </a:extLst>
          </p:cNvPr>
          <p:cNvSpPr>
            <a:spLocks noGrp="1"/>
          </p:cNvSpPr>
          <p:nvPr>
            <p:ph type="title"/>
          </p:nvPr>
        </p:nvSpPr>
        <p:spPr/>
        <p:txBody>
          <a:bodyPr vert="horz" lIns="0" tIns="0" rIns="0" bIns="0" rtlCol="0" anchor="t">
            <a:noAutofit/>
          </a:bodyPr>
          <a:lstStyle/>
          <a:p>
            <a:r>
              <a:rPr lang="fr-CH" noProof="0" dirty="0"/>
              <a:t>Réseaux de chaleur avec pompes à chaleur décentralisées</a:t>
            </a:r>
          </a:p>
        </p:txBody>
      </p:sp>
      <p:sp>
        <p:nvSpPr>
          <p:cNvPr id="4" name="Datumsplatzhalter 3">
            <a:extLst>
              <a:ext uri="{FF2B5EF4-FFF2-40B4-BE49-F238E27FC236}">
                <a16:creationId xmlns:a16="http://schemas.microsoft.com/office/drawing/2014/main" id="{2C0D0410-2649-61D8-933C-E815DEE04862}"/>
              </a:ext>
            </a:extLst>
          </p:cNvPr>
          <p:cNvSpPr>
            <a:spLocks noGrp="1"/>
          </p:cNvSpPr>
          <p:nvPr>
            <p:ph type="dt" sz="half" idx="10"/>
          </p:nvPr>
        </p:nvSpPr>
        <p:spPr/>
        <p:txBody>
          <a:bodyPr/>
          <a:lstStyle/>
          <a:p>
            <a:fld id="{7319F3B0-D036-F644-A7E5-084212E3DC46}" type="datetime1">
              <a:rPr lang="fr-CH" noProof="0" smtClean="0"/>
              <a:t>25.02.2026</a:t>
            </a:fld>
            <a:endParaRPr lang="fr-CH" noProof="0" dirty="0"/>
          </a:p>
        </p:txBody>
      </p:sp>
      <p:sp>
        <p:nvSpPr>
          <p:cNvPr id="5" name="Fußzeilenplatzhalter 4">
            <a:extLst>
              <a:ext uri="{FF2B5EF4-FFF2-40B4-BE49-F238E27FC236}">
                <a16:creationId xmlns:a16="http://schemas.microsoft.com/office/drawing/2014/main" id="{FD61F05A-3D22-325C-D0A8-F0D05875054D}"/>
              </a:ext>
            </a:extLst>
          </p:cNvPr>
          <p:cNvSpPr>
            <a:spLocks noGrp="1"/>
          </p:cNvSpPr>
          <p:nvPr>
            <p:ph type="ftr" sz="quarter" idx="11"/>
          </p:nvPr>
        </p:nvSpPr>
        <p:spPr/>
        <p:txBody>
          <a:bodyPr/>
          <a:lstStyle/>
          <a:p>
            <a:r>
              <a:rPr lang="fr-CH" noProof="0" dirty="0" err="1"/>
              <a:t>suisseenergie.ch</a:t>
            </a:r>
            <a:endParaRPr lang="fr-CH" noProof="0" dirty="0"/>
          </a:p>
        </p:txBody>
      </p:sp>
      <p:sp>
        <p:nvSpPr>
          <p:cNvPr id="6" name="Foliennummernplatzhalter 5">
            <a:extLst>
              <a:ext uri="{FF2B5EF4-FFF2-40B4-BE49-F238E27FC236}">
                <a16:creationId xmlns:a16="http://schemas.microsoft.com/office/drawing/2014/main" id="{9F0B141A-2D9E-6000-A710-139B8A23A190}"/>
              </a:ext>
            </a:extLst>
          </p:cNvPr>
          <p:cNvSpPr>
            <a:spLocks noGrp="1"/>
          </p:cNvSpPr>
          <p:nvPr>
            <p:ph type="sldNum" sz="quarter" idx="12"/>
          </p:nvPr>
        </p:nvSpPr>
        <p:spPr/>
        <p:txBody>
          <a:bodyPr/>
          <a:lstStyle/>
          <a:p>
            <a:fld id="{442AD375-037F-43D0-B059-5172DA06796A}" type="slidenum">
              <a:rPr lang="fr-CH" noProof="0" smtClean="0"/>
              <a:pPr/>
              <a:t>34</a:t>
            </a:fld>
            <a:endParaRPr lang="fr-CH" noProof="0" dirty="0"/>
          </a:p>
        </p:txBody>
      </p:sp>
      <p:sp>
        <p:nvSpPr>
          <p:cNvPr id="10" name="Textfeld 9">
            <a:extLst>
              <a:ext uri="{FF2B5EF4-FFF2-40B4-BE49-F238E27FC236}">
                <a16:creationId xmlns:a16="http://schemas.microsoft.com/office/drawing/2014/main" id="{B5FCC485-8E5E-CDBD-F168-88ED8F27145D}"/>
              </a:ext>
            </a:extLst>
          </p:cNvPr>
          <p:cNvSpPr txBox="1"/>
          <p:nvPr/>
        </p:nvSpPr>
        <p:spPr>
          <a:xfrm>
            <a:off x="7781544" y="1099149"/>
            <a:ext cx="3894519" cy="1723549"/>
          </a:xfrm>
          <a:prstGeom prst="rect">
            <a:avLst/>
          </a:prstGeom>
          <a:noFill/>
        </p:spPr>
        <p:txBody>
          <a:bodyPr wrap="square" lIns="0" tIns="0" rIns="0" bIns="0" rtlCol="0">
            <a:spAutoFit/>
          </a:bodyPr>
          <a:lstStyle>
            <a:defPPr>
              <a:defRPr lang="de-DE"/>
            </a:defPPr>
            <a:lvl1pPr marL="182563" indent="-182563">
              <a:buClr>
                <a:schemeClr val="accent3"/>
              </a:buClr>
              <a:buFont typeface="Symbol" pitchFamily="2" charset="2"/>
              <a:buChar char="-"/>
              <a:defRPr sz="1400">
                <a:solidFill>
                  <a:schemeClr val="accent1"/>
                </a:solidFill>
              </a:defRPr>
            </a:lvl1pPr>
          </a:lstStyle>
          <a:p>
            <a:r>
              <a:rPr lang="fr-CH" noProof="0" dirty="0"/>
              <a:t>Énergie de chauffage provenant de sources renouvelables et de rejets de chaleur</a:t>
            </a:r>
          </a:p>
          <a:p>
            <a:r>
              <a:rPr lang="fr-CH" noProof="0" dirty="0"/>
              <a:t>Tarifs énergétiques en grande partie fixes</a:t>
            </a:r>
          </a:p>
          <a:p>
            <a:r>
              <a:rPr lang="fr-CH" noProof="0" dirty="0"/>
              <a:t>Sécurité de l’approvisionnement élevée</a:t>
            </a:r>
          </a:p>
          <a:p>
            <a:r>
              <a:rPr lang="fr-CH" noProof="0" dirty="0"/>
              <a:t>L’utilisation d’une source de chaleur partagée permet des synergies</a:t>
            </a:r>
          </a:p>
          <a:p>
            <a:r>
              <a:rPr lang="fr-CH" noProof="0" dirty="0"/>
              <a:t>Chauffage et refroidissement possibles </a:t>
            </a:r>
          </a:p>
          <a:p>
            <a:r>
              <a:rPr lang="fr-CH" noProof="0" dirty="0"/>
              <a:t>Durée de vie des réseaux de 60 à 100 ans</a:t>
            </a:r>
          </a:p>
        </p:txBody>
      </p:sp>
      <p:pic>
        <p:nvPicPr>
          <p:cNvPr id="3" name="Grafik 2">
            <a:extLst>
              <a:ext uri="{FF2B5EF4-FFF2-40B4-BE49-F238E27FC236}">
                <a16:creationId xmlns:a16="http://schemas.microsoft.com/office/drawing/2014/main" id="{F7CDA726-7CC3-5608-D417-308FE77B27A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303"/>
          <a:stretch/>
        </p:blipFill>
        <p:spPr>
          <a:xfrm>
            <a:off x="515379" y="1099149"/>
            <a:ext cx="7106896" cy="5129361"/>
          </a:xfrm>
          <a:prstGeom prst="rect">
            <a:avLst/>
          </a:prstGeom>
        </p:spPr>
      </p:pic>
    </p:spTree>
    <p:extLst>
      <p:ext uri="{BB962C8B-B14F-4D97-AF65-F5344CB8AC3E}">
        <p14:creationId xmlns:p14="http://schemas.microsoft.com/office/powerpoint/2010/main" val="16814378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52689-896C-B451-F484-46BD3E76477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7BD8458-250D-A29A-5CB5-618F0BCEC576}"/>
              </a:ext>
            </a:extLst>
          </p:cNvPr>
          <p:cNvSpPr>
            <a:spLocks noGrp="1"/>
          </p:cNvSpPr>
          <p:nvPr>
            <p:ph type="title"/>
          </p:nvPr>
        </p:nvSpPr>
        <p:spPr/>
        <p:txBody>
          <a:bodyPr vert="horz" lIns="0" tIns="0" rIns="0" bIns="0" rtlCol="0" anchor="t">
            <a:noAutofit/>
          </a:bodyPr>
          <a:lstStyle/>
          <a:p>
            <a:r>
              <a:rPr lang="fr-CH" noProof="0" dirty="0"/>
              <a:t>Combinaison avec l'énergie solaire</a:t>
            </a:r>
          </a:p>
        </p:txBody>
      </p:sp>
      <p:sp>
        <p:nvSpPr>
          <p:cNvPr id="4" name="Datumsplatzhalter 3">
            <a:extLst>
              <a:ext uri="{FF2B5EF4-FFF2-40B4-BE49-F238E27FC236}">
                <a16:creationId xmlns:a16="http://schemas.microsoft.com/office/drawing/2014/main" id="{2C0D0410-2649-61D8-933C-E815DEE04862}"/>
              </a:ext>
            </a:extLst>
          </p:cNvPr>
          <p:cNvSpPr>
            <a:spLocks noGrp="1"/>
          </p:cNvSpPr>
          <p:nvPr>
            <p:ph type="dt" sz="half" idx="10"/>
          </p:nvPr>
        </p:nvSpPr>
        <p:spPr/>
        <p:txBody>
          <a:bodyPr/>
          <a:lstStyle/>
          <a:p>
            <a:fld id="{B5016A0E-07C3-AA42-9ECB-FB77D2FE7FB5}" type="datetime1">
              <a:rPr lang="fr-CH" noProof="0" smtClean="0"/>
              <a:t>25.02.2026</a:t>
            </a:fld>
            <a:endParaRPr lang="fr-CH" noProof="0" dirty="0"/>
          </a:p>
        </p:txBody>
      </p:sp>
      <p:sp>
        <p:nvSpPr>
          <p:cNvPr id="5" name="Fußzeilenplatzhalter 4">
            <a:extLst>
              <a:ext uri="{FF2B5EF4-FFF2-40B4-BE49-F238E27FC236}">
                <a16:creationId xmlns:a16="http://schemas.microsoft.com/office/drawing/2014/main" id="{FD61F05A-3D22-325C-D0A8-F0D05875054D}"/>
              </a:ext>
            </a:extLst>
          </p:cNvPr>
          <p:cNvSpPr>
            <a:spLocks noGrp="1"/>
          </p:cNvSpPr>
          <p:nvPr>
            <p:ph type="ftr" sz="quarter" idx="11"/>
          </p:nvPr>
        </p:nvSpPr>
        <p:spPr/>
        <p:txBody>
          <a:bodyPr/>
          <a:lstStyle/>
          <a:p>
            <a:r>
              <a:rPr lang="fr-CH" noProof="0" dirty="0" err="1"/>
              <a:t>suisseenergie.ch</a:t>
            </a:r>
            <a:endParaRPr lang="fr-CH" noProof="0" dirty="0"/>
          </a:p>
        </p:txBody>
      </p:sp>
      <p:sp>
        <p:nvSpPr>
          <p:cNvPr id="6" name="Foliennummernplatzhalter 5">
            <a:extLst>
              <a:ext uri="{FF2B5EF4-FFF2-40B4-BE49-F238E27FC236}">
                <a16:creationId xmlns:a16="http://schemas.microsoft.com/office/drawing/2014/main" id="{9F0B141A-2D9E-6000-A710-139B8A23A190}"/>
              </a:ext>
            </a:extLst>
          </p:cNvPr>
          <p:cNvSpPr>
            <a:spLocks noGrp="1"/>
          </p:cNvSpPr>
          <p:nvPr>
            <p:ph type="sldNum" sz="quarter" idx="12"/>
          </p:nvPr>
        </p:nvSpPr>
        <p:spPr/>
        <p:txBody>
          <a:bodyPr/>
          <a:lstStyle/>
          <a:p>
            <a:fld id="{442AD375-037F-43D0-B059-5172DA06796A}" type="slidenum">
              <a:rPr lang="fr-CH" noProof="0" smtClean="0"/>
              <a:pPr/>
              <a:t>35</a:t>
            </a:fld>
            <a:endParaRPr lang="fr-CH" noProof="0" dirty="0"/>
          </a:p>
        </p:txBody>
      </p:sp>
      <p:sp>
        <p:nvSpPr>
          <p:cNvPr id="10" name="Textfeld 9">
            <a:extLst>
              <a:ext uri="{FF2B5EF4-FFF2-40B4-BE49-F238E27FC236}">
                <a16:creationId xmlns:a16="http://schemas.microsoft.com/office/drawing/2014/main" id="{B5FCC485-8E5E-CDBD-F168-88ED8F27145D}"/>
              </a:ext>
            </a:extLst>
          </p:cNvPr>
          <p:cNvSpPr txBox="1"/>
          <p:nvPr/>
        </p:nvSpPr>
        <p:spPr>
          <a:xfrm>
            <a:off x="9011768" y="1099149"/>
            <a:ext cx="2664295" cy="3447098"/>
          </a:xfrm>
          <a:prstGeom prst="rect">
            <a:avLst/>
          </a:prstGeom>
          <a:noFill/>
        </p:spPr>
        <p:txBody>
          <a:bodyPr wrap="square" lIns="0" tIns="0" rIns="0" bIns="0" rtlCol="0">
            <a:spAutoFit/>
          </a:bodyPr>
          <a:lstStyle>
            <a:defPPr>
              <a:defRPr lang="de-DE"/>
            </a:defPPr>
            <a:lvl1pPr marL="182563" indent="-182563">
              <a:buClr>
                <a:schemeClr val="accent3"/>
              </a:buClr>
              <a:buFont typeface="Symbol" pitchFamily="2" charset="2"/>
              <a:buChar char="-"/>
              <a:defRPr sz="1400">
                <a:solidFill>
                  <a:schemeClr val="accent1"/>
                </a:solidFill>
              </a:defRPr>
            </a:lvl1pPr>
          </a:lstStyle>
          <a:p>
            <a:pPr marL="0" indent="0">
              <a:buNone/>
            </a:pPr>
            <a:r>
              <a:rPr lang="fr-CH" noProof="0" dirty="0"/>
              <a:t>Photovoltaïque (PV)</a:t>
            </a:r>
          </a:p>
          <a:p>
            <a:r>
              <a:rPr lang="fr-CH" noProof="0" dirty="0"/>
              <a:t>Production d’électricité pour sa propre consommation</a:t>
            </a:r>
          </a:p>
          <a:p>
            <a:r>
              <a:rPr lang="fr-CH" noProof="0" dirty="0"/>
              <a:t>Combinaison avec une pompe à chaleur</a:t>
            </a:r>
          </a:p>
          <a:p>
            <a:endParaRPr lang="fr-CH" noProof="0" dirty="0"/>
          </a:p>
          <a:p>
            <a:pPr marL="0" indent="0">
              <a:buNone/>
            </a:pPr>
            <a:r>
              <a:rPr lang="fr-CH" noProof="0" dirty="0"/>
              <a:t>Solaire thermique (capteurs solaires)</a:t>
            </a:r>
          </a:p>
          <a:p>
            <a:r>
              <a:rPr lang="fr-CH" noProof="0" dirty="0"/>
              <a:t>Combinaison avec un chauffage au bois</a:t>
            </a:r>
          </a:p>
          <a:p>
            <a:r>
              <a:rPr lang="fr-CH" noProof="0" dirty="0"/>
              <a:t>Appoint pour le chauffage (production d’eau chaude)</a:t>
            </a:r>
          </a:p>
          <a:p>
            <a:r>
              <a:rPr lang="fr-CH" noProof="0" dirty="0"/>
              <a:t>Les besoins en eau chaude peuvent être couverts en été</a:t>
            </a:r>
          </a:p>
          <a:p>
            <a:r>
              <a:rPr lang="fr-CH" noProof="0" dirty="0"/>
              <a:t>La chaudière peut être arrêtée pendant les mois d’été</a:t>
            </a:r>
          </a:p>
        </p:txBody>
      </p:sp>
      <p:pic>
        <p:nvPicPr>
          <p:cNvPr id="11" name="Inhaltsplatzhalter 6">
            <a:hlinkClick r:id="rId3"/>
            <a:extLst>
              <a:ext uri="{FF2B5EF4-FFF2-40B4-BE49-F238E27FC236}">
                <a16:creationId xmlns:a16="http://schemas.microsoft.com/office/drawing/2014/main" id="{9010EF28-4BDD-416F-E2EE-088140DA94FD}"/>
              </a:ext>
            </a:extLst>
          </p:cNvPr>
          <p:cNvPicPr>
            <a:picLocks noGrp="1" noChangeAspect="1"/>
          </p:cNvPicPr>
          <p:nvPr>
            <p:ph idx="1"/>
          </p:nvPr>
        </p:nvPicPr>
        <p:blipFill rotWithShape="1">
          <a:blip r:embed="rId4" cstate="screen">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r="6143" b="2149"/>
          <a:stretch/>
        </p:blipFill>
        <p:spPr>
          <a:xfrm>
            <a:off x="515378" y="1099149"/>
            <a:ext cx="8345333" cy="5091668"/>
          </a:xfrm>
          <a:prstGeom prst="rect">
            <a:avLst/>
          </a:prstGeom>
        </p:spPr>
      </p:pic>
      <p:sp>
        <p:nvSpPr>
          <p:cNvPr id="12" name="Textfeld 11">
            <a:extLst>
              <a:ext uri="{FF2B5EF4-FFF2-40B4-BE49-F238E27FC236}">
                <a16:creationId xmlns:a16="http://schemas.microsoft.com/office/drawing/2014/main" id="{E8797FF8-8A12-4CEB-BA95-B2347649FE00}"/>
              </a:ext>
            </a:extLst>
          </p:cNvPr>
          <p:cNvSpPr txBox="1"/>
          <p:nvPr/>
        </p:nvSpPr>
        <p:spPr>
          <a:xfrm>
            <a:off x="4424978" y="1285850"/>
            <a:ext cx="2031062"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400" b="0" i="0" u="none" strike="noStrike" kern="1200" cap="none" spc="0" normalizeH="0" baseline="0" noProof="0" dirty="0">
                <a:ln>
                  <a:noFill/>
                </a:ln>
                <a:solidFill>
                  <a:schemeClr val="accent1"/>
                </a:solidFill>
                <a:effectLst/>
                <a:uLnTx/>
                <a:uFillTx/>
                <a:latin typeface="Arial" panose="020B0604020202020204"/>
                <a:ea typeface="+mn-ea"/>
                <a:cs typeface="+mn-cs"/>
              </a:rPr>
              <a:t>Modules PV (électricité)</a:t>
            </a:r>
          </a:p>
        </p:txBody>
      </p:sp>
      <p:sp>
        <p:nvSpPr>
          <p:cNvPr id="13" name="Textfeld 12">
            <a:extLst>
              <a:ext uri="{FF2B5EF4-FFF2-40B4-BE49-F238E27FC236}">
                <a16:creationId xmlns:a16="http://schemas.microsoft.com/office/drawing/2014/main" id="{7F5227A0-765F-2EE2-26EB-1D1098F69890}"/>
              </a:ext>
            </a:extLst>
          </p:cNvPr>
          <p:cNvSpPr txBox="1"/>
          <p:nvPr/>
        </p:nvSpPr>
        <p:spPr>
          <a:xfrm>
            <a:off x="6712664" y="2021748"/>
            <a:ext cx="1608376" cy="43088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CH" sz="1400" b="0" i="0" u="none" strike="noStrike" kern="1200" cap="none" spc="0" normalizeH="0" baseline="0" noProof="0" dirty="0">
                <a:ln>
                  <a:noFill/>
                </a:ln>
                <a:solidFill>
                  <a:schemeClr val="accent1"/>
                </a:solidFill>
                <a:effectLst/>
                <a:uLnTx/>
                <a:uFillTx/>
                <a:latin typeface="Arial" panose="020B0604020202020204"/>
                <a:ea typeface="+mn-ea"/>
                <a:cs typeface="+mn-cs"/>
              </a:rPr>
              <a:t>Capteurs solaires</a:t>
            </a:r>
            <a:br>
              <a:rPr kumimoji="0" lang="fr-CH" sz="1400" b="0" i="0" u="none" strike="noStrike" kern="1200" cap="none" spc="0" normalizeH="0" baseline="0" noProof="0" dirty="0">
                <a:ln>
                  <a:noFill/>
                </a:ln>
                <a:solidFill>
                  <a:schemeClr val="accent1"/>
                </a:solidFill>
                <a:effectLst/>
                <a:uLnTx/>
                <a:uFillTx/>
                <a:latin typeface="Arial" panose="020B0604020202020204"/>
                <a:ea typeface="+mn-ea"/>
                <a:cs typeface="+mn-cs"/>
              </a:rPr>
            </a:br>
            <a:r>
              <a:rPr kumimoji="0" lang="fr-CH" sz="1400" b="0" i="0" u="none" strike="noStrike" kern="1200" cap="none" spc="0" normalizeH="0" baseline="0" noProof="0" dirty="0">
                <a:ln>
                  <a:noFill/>
                </a:ln>
                <a:solidFill>
                  <a:schemeClr val="accent1"/>
                </a:solidFill>
                <a:effectLst/>
                <a:uLnTx/>
                <a:uFillTx/>
                <a:latin typeface="Arial" panose="020B0604020202020204"/>
                <a:ea typeface="+mn-ea"/>
                <a:cs typeface="+mn-cs"/>
              </a:rPr>
              <a:t>         (chaleur)</a:t>
            </a:r>
          </a:p>
        </p:txBody>
      </p:sp>
    </p:spTree>
    <p:extLst>
      <p:ext uri="{BB962C8B-B14F-4D97-AF65-F5344CB8AC3E}">
        <p14:creationId xmlns:p14="http://schemas.microsoft.com/office/powerpoint/2010/main" val="10253537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CF6191-1F11-9902-1A0E-2253923A6050}"/>
              </a:ext>
            </a:extLst>
          </p:cNvPr>
          <p:cNvSpPr>
            <a:spLocks noGrp="1"/>
          </p:cNvSpPr>
          <p:nvPr>
            <p:ph type="title"/>
          </p:nvPr>
        </p:nvSpPr>
        <p:spPr/>
        <p:txBody>
          <a:bodyPr/>
          <a:lstStyle/>
          <a:p>
            <a:r>
              <a:rPr lang="fr-CH" noProof="0" dirty="0"/>
              <a:t>Faites bien vos calculs – les coûts globaux</a:t>
            </a:r>
          </a:p>
        </p:txBody>
      </p:sp>
      <p:sp>
        <p:nvSpPr>
          <p:cNvPr id="3" name="Inhaltsplatzhalter 2">
            <a:extLst>
              <a:ext uri="{FF2B5EF4-FFF2-40B4-BE49-F238E27FC236}">
                <a16:creationId xmlns:a16="http://schemas.microsoft.com/office/drawing/2014/main" id="{0379A884-3649-8630-48DB-053349C8C9F2}"/>
              </a:ext>
            </a:extLst>
          </p:cNvPr>
          <p:cNvSpPr>
            <a:spLocks noGrp="1"/>
          </p:cNvSpPr>
          <p:nvPr>
            <p:ph idx="1"/>
          </p:nvPr>
        </p:nvSpPr>
        <p:spPr/>
        <p:txBody>
          <a:bodyPr/>
          <a:lstStyle/>
          <a:p>
            <a:pPr>
              <a:lnSpc>
                <a:spcPct val="113999"/>
              </a:lnSpc>
            </a:pPr>
            <a:r>
              <a:rPr lang="fr-CH" sz="2000" noProof="0" dirty="0"/>
              <a:t>À première vue, les coûts d’investissement pour des systèmes de chauffage respectueux de l’environnement peuvent sembler plus élevés que les coûts du remplacement à l’identique d’un système de chauffage fonctionnant au mazout ou au gaz. Mais le passage aux énergies renouvelables est directement rentable pour les propriétaires</a:t>
            </a:r>
            <a:r>
              <a:rPr lang="fr-CH" sz="2000" noProof="0" dirty="0">
                <a:ea typeface="+mn-lt"/>
                <a:cs typeface="+mn-lt"/>
              </a:rPr>
              <a:t>:</a:t>
            </a:r>
          </a:p>
          <a:p>
            <a:pPr lvl="1"/>
            <a:r>
              <a:rPr lang="fr-CH" sz="2000" noProof="0" dirty="0"/>
              <a:t>Suppression de la taxe sur le CO</a:t>
            </a:r>
            <a:r>
              <a:rPr lang="fr-CH" sz="2000" baseline="-25000" noProof="0" dirty="0"/>
              <a:t>2</a:t>
            </a:r>
            <a:r>
              <a:rPr lang="fr-CH" sz="2000" noProof="0" dirty="0"/>
              <a:t> lors d’utilisation d’énergies renouvelables,</a:t>
            </a:r>
          </a:p>
          <a:p>
            <a:pPr lvl="1"/>
            <a:r>
              <a:rPr lang="fr-CH" sz="2000" noProof="0" dirty="0"/>
              <a:t>coûts énergétiques et d’exploitation plus bas,</a:t>
            </a:r>
          </a:p>
          <a:p>
            <a:pPr lvl="1"/>
            <a:r>
              <a:rPr lang="fr-CH" sz="2000" noProof="0" dirty="0"/>
              <a:t>subventions et déductions fiscales,</a:t>
            </a:r>
          </a:p>
          <a:p>
            <a:pPr lvl="1"/>
            <a:r>
              <a:rPr lang="fr-CH" sz="2000" noProof="0" dirty="0"/>
              <a:t>une plus grande indépendance face aux fluctuations du prix de l’énergie grâce à l’utilisation de sources d’énergie renouvelable locale,</a:t>
            </a:r>
          </a:p>
          <a:p>
            <a:pPr lvl="1"/>
            <a:r>
              <a:rPr lang="fr-CH" sz="2000" noProof="0" dirty="0"/>
              <a:t>maintien ou augmentation de la valeur du bâtiment.</a:t>
            </a:r>
          </a:p>
          <a:p>
            <a:pPr lvl="1"/>
            <a:endParaRPr lang="fr-CH" sz="2000" noProof="0" dirty="0"/>
          </a:p>
        </p:txBody>
      </p:sp>
      <p:sp>
        <p:nvSpPr>
          <p:cNvPr id="4" name="Datumsplatzhalter 3">
            <a:extLst>
              <a:ext uri="{FF2B5EF4-FFF2-40B4-BE49-F238E27FC236}">
                <a16:creationId xmlns:a16="http://schemas.microsoft.com/office/drawing/2014/main" id="{F0C453B7-FA88-65C6-79ED-46F556E368A2}"/>
              </a:ext>
            </a:extLst>
          </p:cNvPr>
          <p:cNvSpPr>
            <a:spLocks noGrp="1"/>
          </p:cNvSpPr>
          <p:nvPr>
            <p:ph type="dt" sz="half" idx="10"/>
          </p:nvPr>
        </p:nvSpPr>
        <p:spPr/>
        <p:txBody>
          <a:bodyPr/>
          <a:lstStyle/>
          <a:p>
            <a:fld id="{977A2372-855E-3248-81DD-A9B6F511579C}" type="datetime1">
              <a:rPr lang="fr-CH" noProof="0" smtClean="0"/>
              <a:t>25.02.2026</a:t>
            </a:fld>
            <a:endParaRPr lang="fr-CH" noProof="0" dirty="0"/>
          </a:p>
        </p:txBody>
      </p:sp>
      <p:sp>
        <p:nvSpPr>
          <p:cNvPr id="5" name="Fußzeilenplatzhalter 4">
            <a:extLst>
              <a:ext uri="{FF2B5EF4-FFF2-40B4-BE49-F238E27FC236}">
                <a16:creationId xmlns:a16="http://schemas.microsoft.com/office/drawing/2014/main" id="{386DD3F1-CF10-C77C-E0FD-ABFBA8D6C3C2}"/>
              </a:ext>
            </a:extLst>
          </p:cNvPr>
          <p:cNvSpPr>
            <a:spLocks noGrp="1"/>
          </p:cNvSpPr>
          <p:nvPr>
            <p:ph type="ftr" sz="quarter" idx="11"/>
          </p:nvPr>
        </p:nvSpPr>
        <p:spPr/>
        <p:txBody>
          <a:bodyPr/>
          <a:lstStyle/>
          <a:p>
            <a:r>
              <a:rPr lang="fr-CH" noProof="0" dirty="0" err="1"/>
              <a:t>suisseenergie.ch</a:t>
            </a:r>
            <a:endParaRPr lang="fr-CH" noProof="0" dirty="0"/>
          </a:p>
        </p:txBody>
      </p:sp>
      <p:sp>
        <p:nvSpPr>
          <p:cNvPr id="6" name="Foliennummernplatzhalter 5">
            <a:extLst>
              <a:ext uri="{FF2B5EF4-FFF2-40B4-BE49-F238E27FC236}">
                <a16:creationId xmlns:a16="http://schemas.microsoft.com/office/drawing/2014/main" id="{472ECB66-0EB1-B17F-5010-8FEFB3FDBE6E}"/>
              </a:ext>
            </a:extLst>
          </p:cNvPr>
          <p:cNvSpPr>
            <a:spLocks noGrp="1"/>
          </p:cNvSpPr>
          <p:nvPr>
            <p:ph type="sldNum" sz="quarter" idx="12"/>
          </p:nvPr>
        </p:nvSpPr>
        <p:spPr/>
        <p:txBody>
          <a:bodyPr/>
          <a:lstStyle/>
          <a:p>
            <a:fld id="{442AD375-037F-43D0-B059-5172DA06796A}" type="slidenum">
              <a:rPr lang="fr-CH" noProof="0" smtClean="0"/>
              <a:pPr/>
              <a:t>36</a:t>
            </a:fld>
            <a:endParaRPr lang="fr-CH" noProof="0" dirty="0"/>
          </a:p>
        </p:txBody>
      </p:sp>
      <p:sp>
        <p:nvSpPr>
          <p:cNvPr id="7" name="Abgerundetes Rechteck 6">
            <a:extLst>
              <a:ext uri="{FF2B5EF4-FFF2-40B4-BE49-F238E27FC236}">
                <a16:creationId xmlns:a16="http://schemas.microsoft.com/office/drawing/2014/main" id="{E316DA95-8391-5ABC-8E62-E36AB4384E42}"/>
              </a:ext>
            </a:extLst>
          </p:cNvPr>
          <p:cNvSpPr/>
          <p:nvPr/>
        </p:nvSpPr>
        <p:spPr>
          <a:xfrm>
            <a:off x="1260342" y="5085184"/>
            <a:ext cx="10415721" cy="947669"/>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2000" noProof="0" dirty="0">
                <a:solidFill>
                  <a:schemeClr val="accent1"/>
                </a:solidFill>
              </a:rPr>
              <a:t>Seule une évaluation globale des coûts d’acquisition, d’énergie, d’exploitation et d’entretien d’un chauffage sur un cycle de vie de 20 ans est pertinente!</a:t>
            </a:r>
          </a:p>
        </p:txBody>
      </p:sp>
      <p:pic>
        <p:nvPicPr>
          <p:cNvPr id="9" name="Grafik 8">
            <a:extLst>
              <a:ext uri="{FF2B5EF4-FFF2-40B4-BE49-F238E27FC236}">
                <a16:creationId xmlns:a16="http://schemas.microsoft.com/office/drawing/2014/main" id="{961ECCA9-BD47-00FF-2A14-7DDE8FF697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7842" y="5073504"/>
            <a:ext cx="952500" cy="952500"/>
          </a:xfrm>
          <a:prstGeom prst="rect">
            <a:avLst/>
          </a:prstGeom>
        </p:spPr>
      </p:pic>
    </p:spTree>
    <p:extLst>
      <p:ext uri="{BB962C8B-B14F-4D97-AF65-F5344CB8AC3E}">
        <p14:creationId xmlns:p14="http://schemas.microsoft.com/office/powerpoint/2010/main" val="23598195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CF6191-1F11-9902-1A0E-2253923A6050}"/>
              </a:ext>
            </a:extLst>
          </p:cNvPr>
          <p:cNvSpPr>
            <a:spLocks noGrp="1"/>
          </p:cNvSpPr>
          <p:nvPr>
            <p:ph type="title"/>
          </p:nvPr>
        </p:nvSpPr>
        <p:spPr/>
        <p:txBody>
          <a:bodyPr/>
          <a:lstStyle/>
          <a:p>
            <a:r>
              <a:rPr lang="fr-CH" noProof="0" dirty="0"/>
              <a:t>Répartition des coûts</a:t>
            </a:r>
          </a:p>
        </p:txBody>
      </p:sp>
      <p:sp>
        <p:nvSpPr>
          <p:cNvPr id="6" name="Foliennummernplatzhalter 5">
            <a:extLst>
              <a:ext uri="{FF2B5EF4-FFF2-40B4-BE49-F238E27FC236}">
                <a16:creationId xmlns:a16="http://schemas.microsoft.com/office/drawing/2014/main" id="{472ECB66-0EB1-B17F-5010-8FEFB3FDBE6E}"/>
              </a:ext>
            </a:extLst>
          </p:cNvPr>
          <p:cNvSpPr>
            <a:spLocks noGrp="1"/>
          </p:cNvSpPr>
          <p:nvPr>
            <p:ph type="sldNum" sz="quarter" idx="12"/>
          </p:nvPr>
        </p:nvSpPr>
        <p:spPr/>
        <p:txBody>
          <a:bodyPr/>
          <a:lstStyle/>
          <a:p>
            <a:fld id="{442AD375-037F-43D0-B059-5172DA06796A}" type="slidenum">
              <a:rPr lang="fr-CH" noProof="0" smtClean="0"/>
              <a:pPr/>
              <a:t>37</a:t>
            </a:fld>
            <a:endParaRPr lang="fr-CH" noProof="0" dirty="0"/>
          </a:p>
        </p:txBody>
      </p:sp>
      <p:sp>
        <p:nvSpPr>
          <p:cNvPr id="4" name="Datumsplatzhalter 3">
            <a:extLst>
              <a:ext uri="{FF2B5EF4-FFF2-40B4-BE49-F238E27FC236}">
                <a16:creationId xmlns:a16="http://schemas.microsoft.com/office/drawing/2014/main" id="{F0C453B7-FA88-65C6-79ED-46F556E368A2}"/>
              </a:ext>
            </a:extLst>
          </p:cNvPr>
          <p:cNvSpPr>
            <a:spLocks noGrp="1"/>
          </p:cNvSpPr>
          <p:nvPr>
            <p:ph type="dt" sz="half" idx="10"/>
          </p:nvPr>
        </p:nvSpPr>
        <p:spPr/>
        <p:txBody>
          <a:bodyPr/>
          <a:lstStyle/>
          <a:p>
            <a:fld id="{DD982420-7ADA-144E-81F7-15F3E911F23E}" type="datetime1">
              <a:rPr lang="fr-CH" noProof="0" smtClean="0"/>
              <a:t>25.02.2026</a:t>
            </a:fld>
            <a:endParaRPr lang="fr-CH" noProof="0" dirty="0"/>
          </a:p>
        </p:txBody>
      </p:sp>
      <p:sp>
        <p:nvSpPr>
          <p:cNvPr id="5" name="Fußzeilenplatzhalter 4">
            <a:extLst>
              <a:ext uri="{FF2B5EF4-FFF2-40B4-BE49-F238E27FC236}">
                <a16:creationId xmlns:a16="http://schemas.microsoft.com/office/drawing/2014/main" id="{386DD3F1-CF10-C77C-E0FD-ABFBA8D6C3C2}"/>
              </a:ext>
            </a:extLst>
          </p:cNvPr>
          <p:cNvSpPr>
            <a:spLocks noGrp="1"/>
          </p:cNvSpPr>
          <p:nvPr>
            <p:ph type="ftr" sz="quarter" idx="11"/>
          </p:nvPr>
        </p:nvSpPr>
        <p:spPr/>
        <p:txBody>
          <a:bodyPr/>
          <a:lstStyle/>
          <a:p>
            <a:r>
              <a:rPr lang="fr-CH" noProof="0" dirty="0" err="1"/>
              <a:t>suisseenergie.ch</a:t>
            </a:r>
            <a:endParaRPr lang="fr-CH" noProof="0" dirty="0"/>
          </a:p>
        </p:txBody>
      </p:sp>
      <p:cxnSp>
        <p:nvCxnSpPr>
          <p:cNvPr id="15" name="Gerade Verbindung 14">
            <a:extLst>
              <a:ext uri="{FF2B5EF4-FFF2-40B4-BE49-F238E27FC236}">
                <a16:creationId xmlns:a16="http://schemas.microsoft.com/office/drawing/2014/main" id="{E63533C9-FCFA-A6E7-A916-AC07C0304EC9}"/>
              </a:ext>
            </a:extLst>
          </p:cNvPr>
          <p:cNvCxnSpPr>
            <a:cxnSpLocks/>
          </p:cNvCxnSpPr>
          <p:nvPr/>
        </p:nvCxnSpPr>
        <p:spPr>
          <a:xfrm>
            <a:off x="3902222" y="3543240"/>
            <a:ext cx="82180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Gerade Verbindung 15">
            <a:extLst>
              <a:ext uri="{FF2B5EF4-FFF2-40B4-BE49-F238E27FC236}">
                <a16:creationId xmlns:a16="http://schemas.microsoft.com/office/drawing/2014/main" id="{31A2BA58-A18A-8BC8-0310-21B597540428}"/>
              </a:ext>
            </a:extLst>
          </p:cNvPr>
          <p:cNvCxnSpPr>
            <a:cxnSpLocks/>
          </p:cNvCxnSpPr>
          <p:nvPr/>
        </p:nvCxnSpPr>
        <p:spPr>
          <a:xfrm>
            <a:off x="6960096" y="2337328"/>
            <a:ext cx="43061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Gerade Verbindung 16">
            <a:extLst>
              <a:ext uri="{FF2B5EF4-FFF2-40B4-BE49-F238E27FC236}">
                <a16:creationId xmlns:a16="http://schemas.microsoft.com/office/drawing/2014/main" id="{6A40037C-07E4-87DE-980E-4BC6F3AA44F8}"/>
              </a:ext>
            </a:extLst>
          </p:cNvPr>
          <p:cNvCxnSpPr>
            <a:cxnSpLocks/>
          </p:cNvCxnSpPr>
          <p:nvPr/>
        </p:nvCxnSpPr>
        <p:spPr>
          <a:xfrm flipH="1" flipV="1">
            <a:off x="5878806" y="4208107"/>
            <a:ext cx="2" cy="4320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feld 17">
            <a:extLst>
              <a:ext uri="{FF2B5EF4-FFF2-40B4-BE49-F238E27FC236}">
                <a16:creationId xmlns:a16="http://schemas.microsoft.com/office/drawing/2014/main" id="{55322FBB-786F-53D8-7707-034AFC886654}"/>
              </a:ext>
            </a:extLst>
          </p:cNvPr>
          <p:cNvSpPr txBox="1"/>
          <p:nvPr/>
        </p:nvSpPr>
        <p:spPr>
          <a:xfrm>
            <a:off x="7536160" y="2181140"/>
            <a:ext cx="4110613" cy="1384995"/>
          </a:xfrm>
          <a:prstGeom prst="rect">
            <a:avLst/>
          </a:prstGeom>
          <a:noFill/>
        </p:spPr>
        <p:txBody>
          <a:bodyPr wrap="square" lIns="0" tIns="0" rIns="0" bIns="0" rtlCol="0" anchor="t">
            <a:spAutoFit/>
          </a:bodyPr>
          <a:lstStyle/>
          <a:p>
            <a:r>
              <a:rPr lang="fr-CH" b="1" noProof="0" dirty="0">
                <a:solidFill>
                  <a:schemeClr val="accent1"/>
                </a:solidFill>
              </a:rPr>
              <a:t>Coûts énergétiques </a:t>
            </a:r>
          </a:p>
          <a:p>
            <a:r>
              <a:rPr lang="fr-CH" noProof="0" dirty="0">
                <a:solidFill>
                  <a:schemeClr val="accent1"/>
                </a:solidFill>
              </a:rPr>
              <a:t>pour le mazout, le gaz, l’électricité, etc.; déterminante pour les coûts globaux, cette part est toutefois souvent sous-estimée.</a:t>
            </a:r>
          </a:p>
        </p:txBody>
      </p:sp>
      <p:sp>
        <p:nvSpPr>
          <p:cNvPr id="19" name="Textfeld 18">
            <a:extLst>
              <a:ext uri="{FF2B5EF4-FFF2-40B4-BE49-F238E27FC236}">
                <a16:creationId xmlns:a16="http://schemas.microsoft.com/office/drawing/2014/main" id="{5507B47E-6157-302C-7041-97B6B29BB8D3}"/>
              </a:ext>
            </a:extLst>
          </p:cNvPr>
          <p:cNvSpPr txBox="1"/>
          <p:nvPr/>
        </p:nvSpPr>
        <p:spPr>
          <a:xfrm>
            <a:off x="1239586" y="3378181"/>
            <a:ext cx="3240341" cy="1384995"/>
          </a:xfrm>
          <a:prstGeom prst="rect">
            <a:avLst/>
          </a:prstGeom>
          <a:noFill/>
        </p:spPr>
        <p:txBody>
          <a:bodyPr wrap="square" lIns="0" tIns="0" rIns="0" bIns="0" rtlCol="0" anchor="t">
            <a:spAutoFit/>
          </a:bodyPr>
          <a:lstStyle/>
          <a:p>
            <a:r>
              <a:rPr lang="fr-CH" b="1" noProof="0" dirty="0">
                <a:solidFill>
                  <a:schemeClr val="accent1"/>
                </a:solidFill>
              </a:rPr>
              <a:t>Coûts d’investissement </a:t>
            </a:r>
          </a:p>
          <a:p>
            <a:r>
              <a:rPr lang="fr-CH" noProof="0" dirty="0">
                <a:solidFill>
                  <a:schemeClr val="accent1"/>
                </a:solidFill>
              </a:rPr>
              <a:t>Montant unique pour l’achat du système de chauffage, frais de montage compris; leur part est souvent surestimée.</a:t>
            </a:r>
          </a:p>
        </p:txBody>
      </p:sp>
      <p:sp>
        <p:nvSpPr>
          <p:cNvPr id="20" name="Textfeld 19">
            <a:extLst>
              <a:ext uri="{FF2B5EF4-FFF2-40B4-BE49-F238E27FC236}">
                <a16:creationId xmlns:a16="http://schemas.microsoft.com/office/drawing/2014/main" id="{EFD52D8A-78F2-788E-B1E8-3FFDB1F01B2B}"/>
              </a:ext>
            </a:extLst>
          </p:cNvPr>
          <p:cNvSpPr txBox="1"/>
          <p:nvPr/>
        </p:nvSpPr>
        <p:spPr>
          <a:xfrm>
            <a:off x="5807968" y="4675965"/>
            <a:ext cx="4464490" cy="1384995"/>
          </a:xfrm>
          <a:prstGeom prst="rect">
            <a:avLst/>
          </a:prstGeom>
          <a:noFill/>
        </p:spPr>
        <p:txBody>
          <a:bodyPr wrap="square" lIns="0" tIns="0" rIns="0" bIns="0" rtlCol="0" anchor="t">
            <a:spAutoFit/>
          </a:bodyPr>
          <a:lstStyle/>
          <a:p>
            <a:r>
              <a:rPr lang="fr-CH" b="1" noProof="0" dirty="0">
                <a:solidFill>
                  <a:schemeClr val="accent1"/>
                </a:solidFill>
              </a:rPr>
              <a:t>Coûts d’exploitation et frais d’entretien </a:t>
            </a:r>
          </a:p>
          <a:p>
            <a:r>
              <a:rPr lang="fr-CH" noProof="0" dirty="0">
                <a:solidFill>
                  <a:schemeClr val="accent1"/>
                </a:solidFill>
              </a:rPr>
              <a:t>pour les réparations, l’entretien, le contrôle et le nettoyage de la cheminée; c’est la plus petite part des coûts globaux, mais qui ne doit pas être sous-estimée.</a:t>
            </a:r>
          </a:p>
        </p:txBody>
      </p:sp>
      <p:sp>
        <p:nvSpPr>
          <p:cNvPr id="21" name="Textfeld 20">
            <a:extLst>
              <a:ext uri="{FF2B5EF4-FFF2-40B4-BE49-F238E27FC236}">
                <a16:creationId xmlns:a16="http://schemas.microsoft.com/office/drawing/2014/main" id="{3D9F8884-A86F-5CD8-BC42-2A4121CA2093}"/>
              </a:ext>
            </a:extLst>
          </p:cNvPr>
          <p:cNvSpPr txBox="1"/>
          <p:nvPr/>
        </p:nvSpPr>
        <p:spPr>
          <a:xfrm>
            <a:off x="2232783" y="1429144"/>
            <a:ext cx="2912212" cy="738664"/>
          </a:xfrm>
          <a:prstGeom prst="rect">
            <a:avLst/>
          </a:prstGeom>
          <a:noFill/>
        </p:spPr>
        <p:txBody>
          <a:bodyPr wrap="square" lIns="0" tIns="0" rIns="0" bIns="0" rtlCol="0">
            <a:spAutoFit/>
          </a:bodyPr>
          <a:lstStyle/>
          <a:p>
            <a:r>
              <a:rPr lang="fr-CH" sz="1600" noProof="0" dirty="0">
                <a:solidFill>
                  <a:schemeClr val="accent1"/>
                </a:solidFill>
              </a:rPr>
              <a:t>Représentation schématique des coûts globaux sur le cycle de vie d’un chauffage</a:t>
            </a:r>
          </a:p>
        </p:txBody>
      </p:sp>
      <p:grpSp>
        <p:nvGrpSpPr>
          <p:cNvPr id="8" name="Gruppieren 7">
            <a:extLst>
              <a:ext uri="{FF2B5EF4-FFF2-40B4-BE49-F238E27FC236}">
                <a16:creationId xmlns:a16="http://schemas.microsoft.com/office/drawing/2014/main" id="{638884EF-D46B-0F2D-AB3C-AB511F354D08}"/>
              </a:ext>
            </a:extLst>
          </p:cNvPr>
          <p:cNvGrpSpPr/>
          <p:nvPr/>
        </p:nvGrpSpPr>
        <p:grpSpPr>
          <a:xfrm>
            <a:off x="4751818" y="1862807"/>
            <a:ext cx="2253975" cy="2253973"/>
            <a:chOff x="4893028" y="2194998"/>
            <a:chExt cx="1944216" cy="1944216"/>
          </a:xfrm>
        </p:grpSpPr>
        <p:sp>
          <p:nvSpPr>
            <p:cNvPr id="9" name="Bogen 8">
              <a:extLst>
                <a:ext uri="{FF2B5EF4-FFF2-40B4-BE49-F238E27FC236}">
                  <a16:creationId xmlns:a16="http://schemas.microsoft.com/office/drawing/2014/main" id="{BAF48C78-DABD-E6F0-043C-CC860EC227D1}"/>
                </a:ext>
              </a:extLst>
            </p:cNvPr>
            <p:cNvSpPr/>
            <p:nvPr/>
          </p:nvSpPr>
          <p:spPr>
            <a:xfrm rot="7777123">
              <a:off x="4893028" y="2194998"/>
              <a:ext cx="1944216" cy="1944216"/>
            </a:xfrm>
            <a:prstGeom prst="arc">
              <a:avLst>
                <a:gd name="adj1" fmla="val 18196319"/>
                <a:gd name="adj2" fmla="val 20176985"/>
              </a:avLst>
            </a:prstGeom>
            <a:solidFill>
              <a:schemeClr val="accent6"/>
            </a:solid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noProof="0" dirty="0"/>
            </a:p>
          </p:txBody>
        </p:sp>
        <p:sp>
          <p:nvSpPr>
            <p:cNvPr id="10" name="Bogen 9">
              <a:extLst>
                <a:ext uri="{FF2B5EF4-FFF2-40B4-BE49-F238E27FC236}">
                  <a16:creationId xmlns:a16="http://schemas.microsoft.com/office/drawing/2014/main" id="{A0D9DB7E-D3DF-C7A5-8497-D6861AD76F0B}"/>
                </a:ext>
              </a:extLst>
            </p:cNvPr>
            <p:cNvSpPr/>
            <p:nvPr/>
          </p:nvSpPr>
          <p:spPr>
            <a:xfrm rot="7777123">
              <a:off x="4893028" y="2194998"/>
              <a:ext cx="1944216" cy="1944216"/>
            </a:xfrm>
            <a:prstGeom prst="arc">
              <a:avLst>
                <a:gd name="adj1" fmla="val 20179432"/>
                <a:gd name="adj2" fmla="val 4797979"/>
              </a:avLst>
            </a:prstGeom>
            <a:solidFill>
              <a:schemeClr val="accent5"/>
            </a:solid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noProof="0" dirty="0"/>
            </a:p>
          </p:txBody>
        </p:sp>
        <p:sp>
          <p:nvSpPr>
            <p:cNvPr id="25" name="Bogen 24">
              <a:extLst>
                <a:ext uri="{FF2B5EF4-FFF2-40B4-BE49-F238E27FC236}">
                  <a16:creationId xmlns:a16="http://schemas.microsoft.com/office/drawing/2014/main" id="{CE56C594-AC73-99E5-D591-402C804BE4BF}"/>
                </a:ext>
              </a:extLst>
            </p:cNvPr>
            <p:cNvSpPr/>
            <p:nvPr/>
          </p:nvSpPr>
          <p:spPr>
            <a:xfrm rot="7777123">
              <a:off x="4893028" y="2194998"/>
              <a:ext cx="1944216" cy="1944216"/>
            </a:xfrm>
            <a:prstGeom prst="arc">
              <a:avLst>
                <a:gd name="adj1" fmla="val 4769738"/>
                <a:gd name="adj2" fmla="val 18214204"/>
              </a:avLst>
            </a:prstGeom>
            <a:solidFill>
              <a:schemeClr val="accent4"/>
            </a:solid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noProof="0" dirty="0"/>
            </a:p>
          </p:txBody>
        </p:sp>
      </p:grpSp>
    </p:spTree>
    <p:extLst>
      <p:ext uri="{BB962C8B-B14F-4D97-AF65-F5344CB8AC3E}">
        <p14:creationId xmlns:p14="http://schemas.microsoft.com/office/powerpoint/2010/main" val="17068411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B94C33A9-7940-F8C4-6ED6-84739F2050F1}"/>
              </a:ext>
            </a:extLst>
          </p:cNvPr>
          <p:cNvPicPr>
            <a:picLocks noChangeAspect="1"/>
          </p:cNvPicPr>
          <p:nvPr/>
        </p:nvPicPr>
        <p:blipFill>
          <a:blip r:embed="rId3"/>
          <a:stretch>
            <a:fillRect/>
          </a:stretch>
        </p:blipFill>
        <p:spPr>
          <a:xfrm>
            <a:off x="2388838" y="1152536"/>
            <a:ext cx="7699142" cy="4752229"/>
          </a:xfrm>
          <a:prstGeom prst="rect">
            <a:avLst/>
          </a:prstGeom>
        </p:spPr>
      </p:pic>
      <p:sp>
        <p:nvSpPr>
          <p:cNvPr id="2" name="Titel 1">
            <a:extLst>
              <a:ext uri="{FF2B5EF4-FFF2-40B4-BE49-F238E27FC236}">
                <a16:creationId xmlns:a16="http://schemas.microsoft.com/office/drawing/2014/main" id="{02CF6191-1F11-9902-1A0E-2253923A6050}"/>
              </a:ext>
            </a:extLst>
          </p:cNvPr>
          <p:cNvSpPr>
            <a:spLocks noGrp="1"/>
          </p:cNvSpPr>
          <p:nvPr>
            <p:ph type="title"/>
          </p:nvPr>
        </p:nvSpPr>
        <p:spPr/>
        <p:txBody>
          <a:bodyPr/>
          <a:lstStyle/>
          <a:p>
            <a:r>
              <a:rPr lang="fr-CH" noProof="0" dirty="0"/>
              <a:t>Comparaison annuelle des systèmes de chauffage de maisons individuelles</a:t>
            </a:r>
          </a:p>
        </p:txBody>
      </p:sp>
      <p:sp>
        <p:nvSpPr>
          <p:cNvPr id="4" name="Datumsplatzhalter 3">
            <a:extLst>
              <a:ext uri="{FF2B5EF4-FFF2-40B4-BE49-F238E27FC236}">
                <a16:creationId xmlns:a16="http://schemas.microsoft.com/office/drawing/2014/main" id="{F0C453B7-FA88-65C6-79ED-46F556E368A2}"/>
              </a:ext>
            </a:extLst>
          </p:cNvPr>
          <p:cNvSpPr>
            <a:spLocks noGrp="1"/>
          </p:cNvSpPr>
          <p:nvPr>
            <p:ph type="dt" sz="half" idx="10"/>
          </p:nvPr>
        </p:nvSpPr>
        <p:spPr/>
        <p:txBody>
          <a:bodyPr/>
          <a:lstStyle/>
          <a:p>
            <a:fld id="{F0C16A5A-1906-494D-89E8-33A2E5636651}" type="datetime1">
              <a:rPr lang="fr-CH" noProof="0" smtClean="0"/>
              <a:t>25.02.2026</a:t>
            </a:fld>
            <a:endParaRPr lang="fr-CH" noProof="0" dirty="0"/>
          </a:p>
        </p:txBody>
      </p:sp>
      <p:sp>
        <p:nvSpPr>
          <p:cNvPr id="5" name="Fußzeilenplatzhalter 4">
            <a:extLst>
              <a:ext uri="{FF2B5EF4-FFF2-40B4-BE49-F238E27FC236}">
                <a16:creationId xmlns:a16="http://schemas.microsoft.com/office/drawing/2014/main" id="{386DD3F1-CF10-C77C-E0FD-ABFBA8D6C3C2}"/>
              </a:ext>
            </a:extLst>
          </p:cNvPr>
          <p:cNvSpPr>
            <a:spLocks noGrp="1"/>
          </p:cNvSpPr>
          <p:nvPr>
            <p:ph type="ftr" sz="quarter" idx="11"/>
          </p:nvPr>
        </p:nvSpPr>
        <p:spPr/>
        <p:txBody>
          <a:bodyPr/>
          <a:lstStyle/>
          <a:p>
            <a:r>
              <a:rPr lang="fr-CH" noProof="0" dirty="0" err="1"/>
              <a:t>suisseenergie.ch</a:t>
            </a:r>
            <a:endParaRPr lang="fr-CH" noProof="0" dirty="0"/>
          </a:p>
        </p:txBody>
      </p:sp>
      <p:sp>
        <p:nvSpPr>
          <p:cNvPr id="6" name="Foliennummernplatzhalter 5">
            <a:extLst>
              <a:ext uri="{FF2B5EF4-FFF2-40B4-BE49-F238E27FC236}">
                <a16:creationId xmlns:a16="http://schemas.microsoft.com/office/drawing/2014/main" id="{472ECB66-0EB1-B17F-5010-8FEFB3FDBE6E}"/>
              </a:ext>
            </a:extLst>
          </p:cNvPr>
          <p:cNvSpPr>
            <a:spLocks noGrp="1"/>
          </p:cNvSpPr>
          <p:nvPr>
            <p:ph type="sldNum" sz="quarter" idx="12"/>
          </p:nvPr>
        </p:nvSpPr>
        <p:spPr/>
        <p:txBody>
          <a:bodyPr/>
          <a:lstStyle/>
          <a:p>
            <a:fld id="{442AD375-037F-43D0-B059-5172DA06796A}" type="slidenum">
              <a:rPr lang="fr-CH" noProof="0" smtClean="0"/>
              <a:pPr/>
              <a:t>38</a:t>
            </a:fld>
            <a:endParaRPr lang="fr-CH" noProof="0" dirty="0"/>
          </a:p>
        </p:txBody>
      </p:sp>
      <p:sp>
        <p:nvSpPr>
          <p:cNvPr id="3" name="Textfeld 2">
            <a:extLst>
              <a:ext uri="{FF2B5EF4-FFF2-40B4-BE49-F238E27FC236}">
                <a16:creationId xmlns:a16="http://schemas.microsoft.com/office/drawing/2014/main" id="{9D7C6688-42BE-6EF4-247E-C4D86A53D0CB}"/>
              </a:ext>
            </a:extLst>
          </p:cNvPr>
          <p:cNvSpPr txBox="1"/>
          <p:nvPr/>
        </p:nvSpPr>
        <p:spPr>
          <a:xfrm>
            <a:off x="599850" y="1283843"/>
            <a:ext cx="1607717" cy="984885"/>
          </a:xfrm>
          <a:prstGeom prst="rect">
            <a:avLst/>
          </a:prstGeom>
          <a:noFill/>
        </p:spPr>
        <p:txBody>
          <a:bodyPr wrap="square" lIns="0" tIns="0" rIns="0" bIns="0" rtlCol="0">
            <a:spAutoFit/>
          </a:bodyPr>
          <a:lstStyle>
            <a:defPPr>
              <a:defRPr lang="de-DE"/>
            </a:defPPr>
            <a:lvl1pPr>
              <a:defRPr sz="1600" b="1">
                <a:solidFill>
                  <a:schemeClr val="accent1"/>
                </a:solidFill>
              </a:defRPr>
            </a:lvl1pPr>
          </a:lstStyle>
          <a:p>
            <a:r>
              <a:rPr lang="fr-CH" b="0" noProof="0" dirty="0"/>
              <a:t>Exemple avec consommation de 3000 litres de mazout</a:t>
            </a:r>
          </a:p>
        </p:txBody>
      </p:sp>
      <p:sp>
        <p:nvSpPr>
          <p:cNvPr id="8" name="Rechteck 7">
            <a:extLst>
              <a:ext uri="{FF2B5EF4-FFF2-40B4-BE49-F238E27FC236}">
                <a16:creationId xmlns:a16="http://schemas.microsoft.com/office/drawing/2014/main" id="{E6F218C5-EF0C-8EE9-F98F-48A31FCA2E43}"/>
              </a:ext>
            </a:extLst>
          </p:cNvPr>
          <p:cNvSpPr/>
          <p:nvPr/>
        </p:nvSpPr>
        <p:spPr>
          <a:xfrm>
            <a:off x="2315580" y="4453128"/>
            <a:ext cx="3886200" cy="1581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noProof="0" dirty="0"/>
          </a:p>
        </p:txBody>
      </p:sp>
      <p:sp>
        <p:nvSpPr>
          <p:cNvPr id="9" name="Textfeld 8">
            <a:extLst>
              <a:ext uri="{FF2B5EF4-FFF2-40B4-BE49-F238E27FC236}">
                <a16:creationId xmlns:a16="http://schemas.microsoft.com/office/drawing/2014/main" id="{FF14CB16-6367-76E9-6BF4-6A7E78065C57}"/>
              </a:ext>
            </a:extLst>
          </p:cNvPr>
          <p:cNvSpPr txBox="1"/>
          <p:nvPr/>
        </p:nvSpPr>
        <p:spPr>
          <a:xfrm>
            <a:off x="1162811" y="5712614"/>
            <a:ext cx="6289549" cy="523220"/>
          </a:xfrm>
          <a:prstGeom prst="rect">
            <a:avLst/>
          </a:prstGeom>
          <a:noFill/>
        </p:spPr>
        <p:txBody>
          <a:bodyPr wrap="square">
            <a:spAutoFit/>
          </a:bodyPr>
          <a:lstStyle/>
          <a:p>
            <a:r>
              <a:rPr lang="fr-CH" sz="1400" noProof="0" dirty="0">
                <a:solidFill>
                  <a:schemeClr val="accent1"/>
                </a:solidFill>
              </a:rPr>
              <a:t>Calculateur des coûts de chauffage et plus d’informations sur </a:t>
            </a:r>
            <a:r>
              <a:rPr lang="fr-CH" sz="1400" u="sng" noProof="0" dirty="0" err="1">
                <a:solidFill>
                  <a:schemeClr val="accent1"/>
                </a:solidFill>
              </a:rPr>
              <a:t>www.suisseenergie.ch</a:t>
            </a:r>
            <a:r>
              <a:rPr lang="fr-CH" sz="1400" u="sng" noProof="0" dirty="0">
                <a:solidFill>
                  <a:schemeClr val="accent1"/>
                </a:solidFill>
              </a:rPr>
              <a:t>/</a:t>
            </a:r>
            <a:r>
              <a:rPr lang="fr-CH" sz="1400" u="sng" noProof="0" dirty="0" err="1">
                <a:solidFill>
                  <a:schemeClr val="accent1"/>
                </a:solidFill>
              </a:rPr>
              <a:t>renover</a:t>
            </a:r>
            <a:r>
              <a:rPr lang="fr-CH" sz="1400" u="sng" noProof="0" dirty="0">
                <a:solidFill>
                  <a:schemeClr val="accent1"/>
                </a:solidFill>
              </a:rPr>
              <a:t>/calculateurs-des-couts-de-chauffage/</a:t>
            </a:r>
          </a:p>
        </p:txBody>
      </p:sp>
      <p:pic>
        <p:nvPicPr>
          <p:cNvPr id="10" name="Grafik 9">
            <a:extLst>
              <a:ext uri="{FF2B5EF4-FFF2-40B4-BE49-F238E27FC236}">
                <a16:creationId xmlns:a16="http://schemas.microsoft.com/office/drawing/2014/main" id="{B3D0BECD-8C51-9141-D856-D87AB97FD7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0943" y="5551913"/>
            <a:ext cx="788187" cy="788187"/>
          </a:xfrm>
          <a:prstGeom prst="rect">
            <a:avLst/>
          </a:prstGeom>
        </p:spPr>
      </p:pic>
    </p:spTree>
    <p:extLst>
      <p:ext uri="{BB962C8B-B14F-4D97-AF65-F5344CB8AC3E}">
        <p14:creationId xmlns:p14="http://schemas.microsoft.com/office/powerpoint/2010/main" val="10552121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0A4545-1F24-C8E4-AB5D-AB3D2B8FA44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C0A2743-6CED-78D0-A124-E7F8564B245E}"/>
              </a:ext>
            </a:extLst>
          </p:cNvPr>
          <p:cNvSpPr>
            <a:spLocks noGrp="1"/>
          </p:cNvSpPr>
          <p:nvPr>
            <p:ph type="title"/>
          </p:nvPr>
        </p:nvSpPr>
        <p:spPr/>
        <p:txBody>
          <a:bodyPr vert="horz" lIns="0" tIns="0" rIns="0" bIns="0" rtlCol="0" anchor="t">
            <a:noAutofit/>
          </a:bodyPr>
          <a:lstStyle/>
          <a:p>
            <a:r>
              <a:rPr lang="it-IT" noProof="0" dirty="0" err="1"/>
              <a:t>Conclusion</a:t>
            </a:r>
            <a:endParaRPr lang="it-IT" noProof="0" dirty="0"/>
          </a:p>
        </p:txBody>
      </p:sp>
      <p:sp>
        <p:nvSpPr>
          <p:cNvPr id="3" name="Inhaltsplatzhalter 2">
            <a:extLst>
              <a:ext uri="{FF2B5EF4-FFF2-40B4-BE49-F238E27FC236}">
                <a16:creationId xmlns:a16="http://schemas.microsoft.com/office/drawing/2014/main" id="{FAFC122F-4BB0-883F-2BB5-7B54B71560F3}"/>
              </a:ext>
            </a:extLst>
          </p:cNvPr>
          <p:cNvSpPr>
            <a:spLocks noGrp="1"/>
          </p:cNvSpPr>
          <p:nvPr>
            <p:ph idx="1"/>
          </p:nvPr>
        </p:nvSpPr>
        <p:spPr/>
        <p:txBody>
          <a:bodyPr/>
          <a:lstStyle/>
          <a:p>
            <a:r>
              <a:rPr lang="fr-CH" sz="4000" dirty="0"/>
              <a:t>Les systèmes de chauffage à énergie renouvelable sont plus avantageux d'un point de vue économique et écologique que les systèmes de chauffage à énergie fossile et les systèmes de chauffage électrique direct, et ce dès le premier jour !</a:t>
            </a:r>
            <a:endParaRPr lang="it-IT" sz="4000" noProof="0" dirty="0"/>
          </a:p>
        </p:txBody>
      </p:sp>
      <p:sp>
        <p:nvSpPr>
          <p:cNvPr id="4" name="Datumsplatzhalter 3">
            <a:extLst>
              <a:ext uri="{FF2B5EF4-FFF2-40B4-BE49-F238E27FC236}">
                <a16:creationId xmlns:a16="http://schemas.microsoft.com/office/drawing/2014/main" id="{8235C387-F92E-D58F-FB9C-77A41B215F3A}"/>
              </a:ext>
            </a:extLst>
          </p:cNvPr>
          <p:cNvSpPr>
            <a:spLocks noGrp="1"/>
          </p:cNvSpPr>
          <p:nvPr>
            <p:ph type="dt" sz="half" idx="10"/>
          </p:nvPr>
        </p:nvSpPr>
        <p:spPr/>
        <p:txBody>
          <a:bodyPr/>
          <a:lstStyle/>
          <a:p>
            <a:fld id="{C7921335-969A-E449-822D-29F39F4ADC89}" type="datetime1">
              <a:rPr lang="it-IT" noProof="0" smtClean="0"/>
              <a:t>25/02/2026</a:t>
            </a:fld>
            <a:endParaRPr lang="it-IT" noProof="0" dirty="0"/>
          </a:p>
        </p:txBody>
      </p:sp>
      <p:sp>
        <p:nvSpPr>
          <p:cNvPr id="5" name="Fußzeilenplatzhalter 4">
            <a:extLst>
              <a:ext uri="{FF2B5EF4-FFF2-40B4-BE49-F238E27FC236}">
                <a16:creationId xmlns:a16="http://schemas.microsoft.com/office/drawing/2014/main" id="{EC79F8C4-F17B-7AAE-77E7-77843C3F35C8}"/>
              </a:ext>
            </a:extLst>
          </p:cNvPr>
          <p:cNvSpPr>
            <a:spLocks noGrp="1"/>
          </p:cNvSpPr>
          <p:nvPr>
            <p:ph type="ftr" sz="quarter" idx="11"/>
          </p:nvPr>
        </p:nvSpPr>
        <p:spPr/>
        <p:txBody>
          <a:bodyPr/>
          <a:lstStyle/>
          <a:p>
            <a:r>
              <a:rPr lang="it-IT" noProof="0" dirty="0" err="1"/>
              <a:t>svizzeraenergia.ch</a:t>
            </a:r>
            <a:endParaRPr lang="it-IT" noProof="0" dirty="0"/>
          </a:p>
        </p:txBody>
      </p:sp>
      <p:sp>
        <p:nvSpPr>
          <p:cNvPr id="6" name="Foliennummernplatzhalter 5">
            <a:extLst>
              <a:ext uri="{FF2B5EF4-FFF2-40B4-BE49-F238E27FC236}">
                <a16:creationId xmlns:a16="http://schemas.microsoft.com/office/drawing/2014/main" id="{1521D95E-086A-543F-A1EA-EFB0A8C36F1D}"/>
              </a:ext>
            </a:extLst>
          </p:cNvPr>
          <p:cNvSpPr>
            <a:spLocks noGrp="1"/>
          </p:cNvSpPr>
          <p:nvPr>
            <p:ph type="sldNum" sz="quarter" idx="12"/>
          </p:nvPr>
        </p:nvSpPr>
        <p:spPr/>
        <p:txBody>
          <a:bodyPr/>
          <a:lstStyle/>
          <a:p>
            <a:fld id="{442AD375-037F-43D0-B059-5172DA06796A}" type="slidenum">
              <a:rPr lang="it-IT" noProof="0" smtClean="0"/>
              <a:pPr/>
              <a:t>39</a:t>
            </a:fld>
            <a:endParaRPr lang="it-IT" noProof="0" dirty="0"/>
          </a:p>
        </p:txBody>
      </p:sp>
    </p:spTree>
    <p:extLst>
      <p:ext uri="{BB962C8B-B14F-4D97-AF65-F5344CB8AC3E}">
        <p14:creationId xmlns:p14="http://schemas.microsoft.com/office/powerpoint/2010/main" val="20528705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descr="Ein Bild, das Schrift, Grafiken, Logo, Text enthält.&#10;&#10;KI-generierte Inhalte können fehlerhaft sein.">
            <a:extLst>
              <a:ext uri="{FF2B5EF4-FFF2-40B4-BE49-F238E27FC236}">
                <a16:creationId xmlns:a16="http://schemas.microsoft.com/office/drawing/2014/main" id="{6BE1A6F1-A576-BAA9-4672-C0C84B598F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2417" y="304467"/>
            <a:ext cx="4945832" cy="1629440"/>
          </a:xfrm>
          <a:prstGeom prst="rect">
            <a:avLst/>
          </a:prstGeom>
        </p:spPr>
      </p:pic>
      <p:sp>
        <p:nvSpPr>
          <p:cNvPr id="44" name="Inhaltsplatzhalter 43">
            <a:extLst>
              <a:ext uri="{FF2B5EF4-FFF2-40B4-BE49-F238E27FC236}">
                <a16:creationId xmlns:a16="http://schemas.microsoft.com/office/drawing/2014/main" id="{A4B10D08-B17C-014F-0371-E4194429AC7E}"/>
              </a:ext>
            </a:extLst>
          </p:cNvPr>
          <p:cNvSpPr>
            <a:spLocks noGrp="1"/>
          </p:cNvSpPr>
          <p:nvPr>
            <p:ph idx="1"/>
          </p:nvPr>
        </p:nvSpPr>
        <p:spPr>
          <a:xfrm>
            <a:off x="515379" y="1858912"/>
            <a:ext cx="10796787" cy="3681505"/>
          </a:xfrm>
        </p:spPr>
        <p:txBody>
          <a:bodyPr/>
          <a:lstStyle/>
          <a:p>
            <a:pPr marL="342900" indent="-342900">
              <a:buClr>
                <a:schemeClr val="accent3"/>
              </a:buClr>
              <a:buFont typeface="Symbol" pitchFamily="2" charset="2"/>
              <a:buChar char="-"/>
            </a:pPr>
            <a:r>
              <a:rPr lang="fr-CH" noProof="0" dirty="0"/>
              <a:t>est le </a:t>
            </a:r>
            <a:r>
              <a:rPr lang="fr-CH" b="1" noProof="0" dirty="0"/>
              <a:t>programme du Conseil fédéral </a:t>
            </a:r>
            <a:r>
              <a:rPr lang="fr-CH" noProof="0" dirty="0"/>
              <a:t>visant à </a:t>
            </a:r>
            <a:r>
              <a:rPr lang="fr-CH" b="1" noProof="0" dirty="0"/>
              <a:t>soutenir les mesures volontaires</a:t>
            </a:r>
            <a:r>
              <a:rPr lang="fr-CH" noProof="0" dirty="0"/>
              <a:t> d’amélioration de </a:t>
            </a:r>
            <a:r>
              <a:rPr lang="fr-CH" b="1" noProof="0" dirty="0"/>
              <a:t>l’efficacité énergétique </a:t>
            </a:r>
            <a:r>
              <a:rPr lang="fr-CH" noProof="0" dirty="0"/>
              <a:t>et de promotion des </a:t>
            </a:r>
            <a:r>
              <a:rPr lang="fr-CH" b="1" noProof="0" dirty="0"/>
              <a:t>énergies renouvelables</a:t>
            </a:r>
            <a:r>
              <a:rPr lang="fr-CH" noProof="0" dirty="0"/>
              <a:t>, </a:t>
            </a:r>
          </a:p>
          <a:p>
            <a:pPr marL="342900" indent="-342900">
              <a:buClr>
                <a:schemeClr val="accent3"/>
              </a:buClr>
              <a:buFont typeface="Symbol" pitchFamily="2" charset="2"/>
              <a:buChar char="-"/>
            </a:pPr>
            <a:r>
              <a:rPr lang="fr-CH" noProof="0" dirty="0"/>
              <a:t>soutient des projets, mène des </a:t>
            </a:r>
            <a:r>
              <a:rPr lang="fr-CH" b="1" noProof="0" dirty="0"/>
              <a:t>campagnes d’information </a:t>
            </a:r>
            <a:r>
              <a:rPr lang="fr-CH" noProof="0" dirty="0"/>
              <a:t>auprès de la population et de groupes cibles spécifiques et propose une vaste palette d’offres dans les domaines du </a:t>
            </a:r>
            <a:r>
              <a:rPr lang="fr-CH" b="1" noProof="0" dirty="0"/>
              <a:t>conseil</a:t>
            </a:r>
            <a:r>
              <a:rPr lang="fr-CH" noProof="0" dirty="0"/>
              <a:t> et de l’assurance qualité,</a:t>
            </a:r>
          </a:p>
          <a:p>
            <a:pPr marL="342900" indent="-342900">
              <a:buClr>
                <a:schemeClr val="accent3"/>
              </a:buClr>
              <a:buFont typeface="Symbol" pitchFamily="2" charset="2"/>
              <a:buChar char="-"/>
            </a:pPr>
            <a:r>
              <a:rPr lang="fr-CH" noProof="0" dirty="0"/>
              <a:t>apporte également une contribution importante à la </a:t>
            </a:r>
            <a:r>
              <a:rPr lang="fr-CH" b="1" noProof="0" dirty="0"/>
              <a:t>formation et au perfectionnement des professionnels</a:t>
            </a:r>
            <a:r>
              <a:rPr lang="fr-CH" noProof="0" dirty="0"/>
              <a:t> nécessaires aujourd’hui et demain à la transformation de l’approvisionnement énergétique de la Suisse.</a:t>
            </a:r>
          </a:p>
        </p:txBody>
      </p:sp>
      <p:sp>
        <p:nvSpPr>
          <p:cNvPr id="4" name="Date Placeholder 3">
            <a:extLst>
              <a:ext uri="{FF2B5EF4-FFF2-40B4-BE49-F238E27FC236}">
                <a16:creationId xmlns:a16="http://schemas.microsoft.com/office/drawing/2014/main" id="{4C0AF401-7D45-1F8A-2ED8-D2007E2E364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19713-8E84-834F-AD39-333215D99D9D}" type="datetime1">
              <a:rPr kumimoji="0" lang="fr-CH" sz="800" b="0" i="0" u="none" strike="noStrike" kern="1200" cap="none" spc="0" normalizeH="0" baseline="0" noProof="0" smtClean="0">
                <a:ln>
                  <a:noFill/>
                </a:ln>
                <a:solidFill>
                  <a:srgbClr val="EA5B0C"/>
                </a:solidFill>
                <a:effectLst/>
                <a:uLnTx/>
                <a:uFillTx/>
                <a:latin typeface="Arial" panose="020B0604020202020204"/>
                <a:ea typeface="+mn-ea"/>
                <a:cs typeface="+mn-cs"/>
              </a:rPr>
              <a:t>25.02.2026</a:t>
            </a:fld>
            <a:endParaRPr kumimoji="0" lang="fr-CH" sz="800" b="0" i="0" u="none" strike="noStrike" kern="1200" cap="none" spc="0" normalizeH="0" baseline="0" noProof="0" dirty="0">
              <a:ln>
                <a:noFill/>
              </a:ln>
              <a:solidFill>
                <a:srgbClr val="EA5B0C"/>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C3FF6769-ECA2-2AC4-9B04-EA1E909867B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800" b="0" i="0" u="none" strike="noStrike" kern="1200" cap="none" spc="0" normalizeH="0" baseline="0" noProof="0" dirty="0" err="1">
                <a:ln>
                  <a:noFill/>
                </a:ln>
                <a:solidFill>
                  <a:srgbClr val="EA5B0C"/>
                </a:solidFill>
                <a:effectLst/>
                <a:uLnTx/>
                <a:uFillTx/>
                <a:latin typeface="Arial" panose="020B0604020202020204"/>
                <a:ea typeface="+mn-ea"/>
                <a:cs typeface="+mn-cs"/>
              </a:rPr>
              <a:t>suisseenergie.ch</a:t>
            </a:r>
            <a:endParaRPr kumimoji="0" lang="fr-CH" sz="800" b="0" i="0" u="none" strike="noStrike" kern="1200" cap="none" spc="0" normalizeH="0" baseline="0" noProof="0" dirty="0">
              <a:ln>
                <a:noFill/>
              </a:ln>
              <a:solidFill>
                <a:srgbClr val="EA5B0C"/>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E4C8B444-B769-E1BD-9AF0-4E2E546058F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2AD375-037F-43D0-B059-5172DA06796A}" type="slidenum">
              <a:rPr kumimoji="0" lang="fr-CH" sz="800" b="0" i="0" u="none" strike="noStrike" kern="1200" cap="none" spc="0" normalizeH="0" baseline="0" noProof="0" smtClean="0">
                <a:ln>
                  <a:noFill/>
                </a:ln>
                <a:solidFill>
                  <a:srgbClr val="EA5B0C"/>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CH" sz="800" b="0" i="0" u="none" strike="noStrike" kern="1200" cap="none" spc="0" normalizeH="0" baseline="0" noProof="0" dirty="0">
              <a:ln>
                <a:noFill/>
              </a:ln>
              <a:solidFill>
                <a:srgbClr val="EA5B0C"/>
              </a:solidFill>
              <a:effectLst/>
              <a:uLnTx/>
              <a:uFillTx/>
              <a:latin typeface="Arial" panose="020B0604020202020204"/>
              <a:ea typeface="+mn-ea"/>
              <a:cs typeface="+mn-cs"/>
            </a:endParaRPr>
          </a:p>
        </p:txBody>
      </p:sp>
      <p:sp>
        <p:nvSpPr>
          <p:cNvPr id="11" name="Textfeld 10">
            <a:extLst>
              <a:ext uri="{FF2B5EF4-FFF2-40B4-BE49-F238E27FC236}">
                <a16:creationId xmlns:a16="http://schemas.microsoft.com/office/drawing/2014/main" id="{DAED5002-2E43-6EAA-3B56-11C9D38E6B81}"/>
              </a:ext>
            </a:extLst>
          </p:cNvPr>
          <p:cNvSpPr txBox="1"/>
          <p:nvPr/>
        </p:nvSpPr>
        <p:spPr>
          <a:xfrm>
            <a:off x="1271464" y="5780623"/>
            <a:ext cx="7403083" cy="307777"/>
          </a:xfrm>
          <a:prstGeom prst="rect">
            <a:avLst/>
          </a:prstGeom>
          <a:noFill/>
        </p:spPr>
        <p:txBody>
          <a:bodyPr wrap="square">
            <a:spAutoFit/>
          </a:bodyPr>
          <a:lstStyle/>
          <a:p>
            <a:r>
              <a:rPr lang="fr-CH" sz="1400" noProof="0" dirty="0">
                <a:solidFill>
                  <a:schemeClr val="accent1"/>
                </a:solidFill>
              </a:rPr>
              <a:t>Plus d’informations sur </a:t>
            </a:r>
            <a:r>
              <a:rPr lang="fr-CH" sz="1400" u="sng" noProof="0" dirty="0">
                <a:solidFill>
                  <a:schemeClr val="accent1"/>
                </a:solidFill>
                <a:hlinkClick r:id="rId4">
                  <a:extLst>
                    <a:ext uri="{A12FA001-AC4F-418D-AE19-62706E023703}">
                      <ahyp:hlinkClr xmlns:ahyp="http://schemas.microsoft.com/office/drawing/2018/hyperlinkcolor" val="tx"/>
                    </a:ext>
                  </a:extLst>
                </a:hlinkClick>
              </a:rPr>
              <a:t>www.suisseenergie.ch</a:t>
            </a:r>
            <a:endParaRPr lang="fr-CH" sz="1400" u="sng" noProof="0" dirty="0">
              <a:solidFill>
                <a:schemeClr val="accent1"/>
              </a:solidFill>
            </a:endParaRPr>
          </a:p>
        </p:txBody>
      </p:sp>
      <p:pic>
        <p:nvPicPr>
          <p:cNvPr id="12" name="Grafik 11">
            <a:extLst>
              <a:ext uri="{FF2B5EF4-FFF2-40B4-BE49-F238E27FC236}">
                <a16:creationId xmlns:a16="http://schemas.microsoft.com/office/drawing/2014/main" id="{E60AC0C1-9A2C-EB70-6277-3D64ADB35FA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8600" y="5540417"/>
            <a:ext cx="788187" cy="788187"/>
          </a:xfrm>
          <a:prstGeom prst="rect">
            <a:avLst/>
          </a:prstGeom>
        </p:spPr>
      </p:pic>
    </p:spTree>
    <p:extLst>
      <p:ext uri="{BB962C8B-B14F-4D97-AF65-F5344CB8AC3E}">
        <p14:creationId xmlns:p14="http://schemas.microsoft.com/office/powerpoint/2010/main" val="41956871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CF6191-1F11-9902-1A0E-2253923A6050}"/>
              </a:ext>
            </a:extLst>
          </p:cNvPr>
          <p:cNvSpPr>
            <a:spLocks noGrp="1"/>
          </p:cNvSpPr>
          <p:nvPr>
            <p:ph type="title"/>
          </p:nvPr>
        </p:nvSpPr>
        <p:spPr/>
        <p:txBody>
          <a:bodyPr/>
          <a:lstStyle/>
          <a:p>
            <a:r>
              <a:rPr lang="fr-CH" noProof="0" dirty="0"/>
              <a:t>Remplacer le système de chauffage en 7 étapes</a:t>
            </a:r>
          </a:p>
        </p:txBody>
      </p:sp>
      <p:sp>
        <p:nvSpPr>
          <p:cNvPr id="3" name="Inhaltsplatzhalter 2">
            <a:extLst>
              <a:ext uri="{FF2B5EF4-FFF2-40B4-BE49-F238E27FC236}">
                <a16:creationId xmlns:a16="http://schemas.microsoft.com/office/drawing/2014/main" id="{0379A884-3649-8630-48DB-053349C8C9F2}"/>
              </a:ext>
            </a:extLst>
          </p:cNvPr>
          <p:cNvSpPr>
            <a:spLocks noGrp="1"/>
          </p:cNvSpPr>
          <p:nvPr>
            <p:ph idx="1"/>
          </p:nvPr>
        </p:nvSpPr>
        <p:spPr/>
        <p:txBody>
          <a:bodyPr vert="horz" lIns="0" tIns="0" rIns="0" bIns="0" rtlCol="0">
            <a:noAutofit/>
          </a:bodyPr>
          <a:lstStyle/>
          <a:p>
            <a:pPr marL="757238">
              <a:lnSpc>
                <a:spcPct val="100000"/>
              </a:lnSpc>
              <a:spcAft>
                <a:spcPts val="600"/>
              </a:spcAft>
            </a:pPr>
            <a:r>
              <a:rPr lang="fr-CH" sz="1800" b="1" noProof="0" dirty="0"/>
              <a:t>Soyez prévoyant et planifiez ce changement!</a:t>
            </a:r>
          </a:p>
          <a:p>
            <a:pPr marL="757238">
              <a:lnSpc>
                <a:spcPct val="100000"/>
              </a:lnSpc>
              <a:spcAft>
                <a:spcPts val="600"/>
              </a:spcAft>
            </a:pPr>
            <a:r>
              <a:rPr lang="fr-CH" sz="1800" noProof="0" dirty="0"/>
              <a:t>Si votre chauffage a dix ans ou plus, vous devriez d’ores et déjà penser à le changer. </a:t>
            </a:r>
          </a:p>
          <a:p>
            <a:pPr marL="757238">
              <a:lnSpc>
                <a:spcPct val="100000"/>
              </a:lnSpc>
              <a:spcAft>
                <a:spcPts val="600"/>
              </a:spcAft>
            </a:pPr>
            <a:r>
              <a:rPr lang="fr-CH" sz="1800" b="1" noProof="0" dirty="0"/>
              <a:t>Impliquez une ou un prestataire de conseil incitatif</a:t>
            </a:r>
          </a:p>
          <a:p>
            <a:pPr marL="757238">
              <a:lnSpc>
                <a:spcPct val="100000"/>
              </a:lnSpc>
              <a:spcAft>
                <a:spcPts val="600"/>
              </a:spcAft>
            </a:pPr>
            <a:r>
              <a:rPr lang="fr-CH" sz="1800" noProof="0" dirty="0"/>
              <a:t>Faites-vous conseiller par votre prestataire de conseil incitatif sur le système de chauffage renouvelable le plus adapté à votre habitat et combien cela coûte.</a:t>
            </a:r>
          </a:p>
          <a:p>
            <a:pPr marL="757238">
              <a:lnSpc>
                <a:spcPct val="100000"/>
              </a:lnSpc>
              <a:spcAft>
                <a:spcPts val="600"/>
              </a:spcAft>
            </a:pPr>
            <a:r>
              <a:rPr lang="fr-CH" sz="1800" b="1" noProof="0" dirty="0"/>
              <a:t>Faites le bon calcul!</a:t>
            </a:r>
          </a:p>
          <a:p>
            <a:pPr marL="757238">
              <a:lnSpc>
                <a:spcPct val="100000"/>
              </a:lnSpc>
              <a:spcAft>
                <a:spcPts val="600"/>
              </a:spcAft>
            </a:pPr>
            <a:r>
              <a:rPr lang="fr-CH" sz="1800" noProof="0" dirty="0"/>
              <a:t>Tenez compte non seulement des coûts d’investissement qui surviennent une seule fois, mais également des coûts d’exploitation à prévoir sur l’ensemble de la durée de vie de l’équipement, à savoir en moyenne 20 ans, et des subventions. Il faut également intégrer les éventuelles déductions fiscales.</a:t>
            </a:r>
          </a:p>
          <a:p>
            <a:pPr marL="757238">
              <a:lnSpc>
                <a:spcPct val="100000"/>
              </a:lnSpc>
              <a:spcAft>
                <a:spcPts val="600"/>
              </a:spcAft>
            </a:pPr>
            <a:r>
              <a:rPr lang="fr-CH" sz="1800" b="1" noProof="0" dirty="0"/>
              <a:t>Demandez des offres et comparez</a:t>
            </a:r>
          </a:p>
          <a:p>
            <a:pPr marL="757238">
              <a:lnSpc>
                <a:spcPct val="100000"/>
              </a:lnSpc>
              <a:spcAft>
                <a:spcPts val="600"/>
              </a:spcAft>
            </a:pPr>
            <a:r>
              <a:rPr lang="fr-CH" sz="1800" noProof="0" dirty="0"/>
              <a:t>Demandez deux à trois offres pour ce système de chauffage en vous adressant à plusieurs installateurs de chauffage.</a:t>
            </a:r>
          </a:p>
          <a:p>
            <a:pPr marL="757238">
              <a:spcAft>
                <a:spcPts val="600"/>
              </a:spcAft>
            </a:pPr>
            <a:endParaRPr lang="fr-CH" sz="1800" noProof="0" dirty="0"/>
          </a:p>
        </p:txBody>
      </p:sp>
      <p:sp>
        <p:nvSpPr>
          <p:cNvPr id="4" name="Datumsplatzhalter 3">
            <a:extLst>
              <a:ext uri="{FF2B5EF4-FFF2-40B4-BE49-F238E27FC236}">
                <a16:creationId xmlns:a16="http://schemas.microsoft.com/office/drawing/2014/main" id="{F0C453B7-FA88-65C6-79ED-46F556E368A2}"/>
              </a:ext>
            </a:extLst>
          </p:cNvPr>
          <p:cNvSpPr>
            <a:spLocks noGrp="1"/>
          </p:cNvSpPr>
          <p:nvPr>
            <p:ph type="dt" sz="half" idx="10"/>
          </p:nvPr>
        </p:nvSpPr>
        <p:spPr/>
        <p:txBody>
          <a:bodyPr/>
          <a:lstStyle/>
          <a:p>
            <a:fld id="{41E8D835-9EB4-5C42-A967-DF56B8E13878}" type="datetime1">
              <a:rPr lang="fr-CH" noProof="0" smtClean="0"/>
              <a:t>25.02.2026</a:t>
            </a:fld>
            <a:endParaRPr lang="fr-CH" noProof="0" dirty="0"/>
          </a:p>
        </p:txBody>
      </p:sp>
      <p:sp>
        <p:nvSpPr>
          <p:cNvPr id="5" name="Fußzeilenplatzhalter 4">
            <a:extLst>
              <a:ext uri="{FF2B5EF4-FFF2-40B4-BE49-F238E27FC236}">
                <a16:creationId xmlns:a16="http://schemas.microsoft.com/office/drawing/2014/main" id="{386DD3F1-CF10-C77C-E0FD-ABFBA8D6C3C2}"/>
              </a:ext>
            </a:extLst>
          </p:cNvPr>
          <p:cNvSpPr>
            <a:spLocks noGrp="1"/>
          </p:cNvSpPr>
          <p:nvPr>
            <p:ph type="ftr" sz="quarter" idx="11"/>
          </p:nvPr>
        </p:nvSpPr>
        <p:spPr/>
        <p:txBody>
          <a:bodyPr/>
          <a:lstStyle/>
          <a:p>
            <a:r>
              <a:rPr lang="fr-CH" noProof="0" dirty="0" err="1"/>
              <a:t>suisseenergie.ch</a:t>
            </a:r>
            <a:endParaRPr lang="fr-CH" noProof="0" dirty="0"/>
          </a:p>
        </p:txBody>
      </p:sp>
      <p:sp>
        <p:nvSpPr>
          <p:cNvPr id="6" name="Foliennummernplatzhalter 5">
            <a:extLst>
              <a:ext uri="{FF2B5EF4-FFF2-40B4-BE49-F238E27FC236}">
                <a16:creationId xmlns:a16="http://schemas.microsoft.com/office/drawing/2014/main" id="{472ECB66-0EB1-B17F-5010-8FEFB3FDBE6E}"/>
              </a:ext>
            </a:extLst>
          </p:cNvPr>
          <p:cNvSpPr>
            <a:spLocks noGrp="1"/>
          </p:cNvSpPr>
          <p:nvPr>
            <p:ph type="sldNum" sz="quarter" idx="12"/>
          </p:nvPr>
        </p:nvSpPr>
        <p:spPr/>
        <p:txBody>
          <a:bodyPr/>
          <a:lstStyle/>
          <a:p>
            <a:fld id="{442AD375-037F-43D0-B059-5172DA06796A}" type="slidenum">
              <a:rPr lang="fr-CH" noProof="0" smtClean="0"/>
              <a:pPr/>
              <a:t>40</a:t>
            </a:fld>
            <a:endParaRPr lang="fr-CH" noProof="0" dirty="0"/>
          </a:p>
        </p:txBody>
      </p:sp>
      <p:sp>
        <p:nvSpPr>
          <p:cNvPr id="7" name="Oval 6">
            <a:extLst>
              <a:ext uri="{FF2B5EF4-FFF2-40B4-BE49-F238E27FC236}">
                <a16:creationId xmlns:a16="http://schemas.microsoft.com/office/drawing/2014/main" id="{B1A9B59A-7A48-0ABE-EA3F-28A4B126B4F5}"/>
              </a:ext>
            </a:extLst>
          </p:cNvPr>
          <p:cNvSpPr/>
          <p:nvPr/>
        </p:nvSpPr>
        <p:spPr>
          <a:xfrm>
            <a:off x="515379" y="1509130"/>
            <a:ext cx="537739" cy="537739"/>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noProof="0" dirty="0">
                <a:solidFill>
                  <a:schemeClr val="accent3"/>
                </a:solidFill>
              </a:rPr>
              <a:t>1</a:t>
            </a:r>
          </a:p>
        </p:txBody>
      </p:sp>
      <p:sp>
        <p:nvSpPr>
          <p:cNvPr id="8" name="Oval 7">
            <a:extLst>
              <a:ext uri="{FF2B5EF4-FFF2-40B4-BE49-F238E27FC236}">
                <a16:creationId xmlns:a16="http://schemas.microsoft.com/office/drawing/2014/main" id="{EAD48C3E-F907-B307-A8C9-F197CED250F8}"/>
              </a:ext>
            </a:extLst>
          </p:cNvPr>
          <p:cNvSpPr/>
          <p:nvPr/>
        </p:nvSpPr>
        <p:spPr>
          <a:xfrm>
            <a:off x="515379" y="2181264"/>
            <a:ext cx="537739" cy="537739"/>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noProof="0" dirty="0">
                <a:solidFill>
                  <a:schemeClr val="accent3"/>
                </a:solidFill>
              </a:rPr>
              <a:t>2</a:t>
            </a:r>
          </a:p>
        </p:txBody>
      </p:sp>
      <p:sp>
        <p:nvSpPr>
          <p:cNvPr id="9" name="Oval 8">
            <a:extLst>
              <a:ext uri="{FF2B5EF4-FFF2-40B4-BE49-F238E27FC236}">
                <a16:creationId xmlns:a16="http://schemas.microsoft.com/office/drawing/2014/main" id="{84039C24-FD04-99AF-A3A2-BB27B321AF10}"/>
              </a:ext>
            </a:extLst>
          </p:cNvPr>
          <p:cNvSpPr/>
          <p:nvPr/>
        </p:nvSpPr>
        <p:spPr>
          <a:xfrm>
            <a:off x="515379" y="3160130"/>
            <a:ext cx="537739" cy="537739"/>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noProof="0" dirty="0">
                <a:solidFill>
                  <a:schemeClr val="accent3"/>
                </a:solidFill>
              </a:rPr>
              <a:t>3</a:t>
            </a:r>
          </a:p>
        </p:txBody>
      </p:sp>
      <p:sp>
        <p:nvSpPr>
          <p:cNvPr id="10" name="Oval 9">
            <a:extLst>
              <a:ext uri="{FF2B5EF4-FFF2-40B4-BE49-F238E27FC236}">
                <a16:creationId xmlns:a16="http://schemas.microsoft.com/office/drawing/2014/main" id="{11B020C3-5AF3-3482-6189-79EA1D7AC8D3}"/>
              </a:ext>
            </a:extLst>
          </p:cNvPr>
          <p:cNvSpPr/>
          <p:nvPr/>
        </p:nvSpPr>
        <p:spPr>
          <a:xfrm>
            <a:off x="515379" y="4668546"/>
            <a:ext cx="537739" cy="537739"/>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noProof="0" dirty="0">
                <a:solidFill>
                  <a:schemeClr val="accent3"/>
                </a:solidFill>
              </a:rPr>
              <a:t>4</a:t>
            </a:r>
          </a:p>
        </p:txBody>
      </p:sp>
    </p:spTree>
    <p:extLst>
      <p:ext uri="{BB962C8B-B14F-4D97-AF65-F5344CB8AC3E}">
        <p14:creationId xmlns:p14="http://schemas.microsoft.com/office/powerpoint/2010/main" val="7919770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CF6191-1F11-9902-1A0E-2253923A6050}"/>
              </a:ext>
            </a:extLst>
          </p:cNvPr>
          <p:cNvSpPr>
            <a:spLocks noGrp="1"/>
          </p:cNvSpPr>
          <p:nvPr>
            <p:ph type="title"/>
          </p:nvPr>
        </p:nvSpPr>
        <p:spPr/>
        <p:txBody>
          <a:bodyPr/>
          <a:lstStyle/>
          <a:p>
            <a:r>
              <a:rPr lang="fr-CH" noProof="0" dirty="0"/>
              <a:t>Remplacer le système de chauffage en 7 étapes</a:t>
            </a:r>
          </a:p>
        </p:txBody>
      </p:sp>
      <p:sp>
        <p:nvSpPr>
          <p:cNvPr id="3" name="Inhaltsplatzhalter 2">
            <a:extLst>
              <a:ext uri="{FF2B5EF4-FFF2-40B4-BE49-F238E27FC236}">
                <a16:creationId xmlns:a16="http://schemas.microsoft.com/office/drawing/2014/main" id="{0379A884-3649-8630-48DB-053349C8C9F2}"/>
              </a:ext>
            </a:extLst>
          </p:cNvPr>
          <p:cNvSpPr>
            <a:spLocks noGrp="1"/>
          </p:cNvSpPr>
          <p:nvPr>
            <p:ph idx="1"/>
          </p:nvPr>
        </p:nvSpPr>
        <p:spPr/>
        <p:txBody>
          <a:bodyPr vert="horz" lIns="0" tIns="0" rIns="0" bIns="0" rtlCol="0">
            <a:noAutofit/>
          </a:bodyPr>
          <a:lstStyle/>
          <a:p>
            <a:pPr marL="757238">
              <a:lnSpc>
                <a:spcPct val="100000"/>
              </a:lnSpc>
              <a:spcAft>
                <a:spcPts val="600"/>
              </a:spcAft>
            </a:pPr>
            <a:r>
              <a:rPr lang="fr-CH" sz="1800" b="1" noProof="0" dirty="0"/>
              <a:t>Informez les autorités</a:t>
            </a:r>
          </a:p>
          <a:p>
            <a:pPr marL="757238">
              <a:lnSpc>
                <a:spcPct val="100000"/>
              </a:lnSpc>
              <a:spcAft>
                <a:spcPts val="600"/>
              </a:spcAft>
            </a:pPr>
            <a:r>
              <a:rPr lang="fr-CH" sz="1800" noProof="0" dirty="0"/>
              <a:t>Le remplacement du chauffage requiert souvent – en fonction de la technologie et de l’emplacement – l’obtention d’une autorisation de construire de la part de la commune.</a:t>
            </a:r>
          </a:p>
          <a:p>
            <a:pPr marL="757238">
              <a:lnSpc>
                <a:spcPct val="100000"/>
              </a:lnSpc>
              <a:spcAft>
                <a:spcPts val="600"/>
              </a:spcAft>
            </a:pPr>
            <a:r>
              <a:rPr lang="fr-CH" sz="1800" b="1" noProof="0" dirty="0"/>
              <a:t>Demandez des subventions</a:t>
            </a:r>
          </a:p>
          <a:p>
            <a:pPr marL="757238">
              <a:lnSpc>
                <a:spcPct val="100000"/>
              </a:lnSpc>
              <a:spcAft>
                <a:spcPts val="600"/>
              </a:spcAft>
            </a:pPr>
            <a:r>
              <a:rPr lang="fr-CH" sz="1800" noProof="0" dirty="0"/>
              <a:t>Demandez les subventions sans tarder – dans tous les cas avant le début des travaux – et attendez leur confirmation.</a:t>
            </a:r>
          </a:p>
          <a:p>
            <a:pPr marL="757238">
              <a:lnSpc>
                <a:spcPct val="100000"/>
              </a:lnSpc>
              <a:spcAft>
                <a:spcPts val="600"/>
              </a:spcAft>
            </a:pPr>
            <a:r>
              <a:rPr lang="fr-CH" sz="1800" b="1" noProof="0" dirty="0"/>
              <a:t>Remplacez votre chauffage</a:t>
            </a:r>
          </a:p>
          <a:p>
            <a:pPr marL="1022350" indent="-265113">
              <a:lnSpc>
                <a:spcPct val="100000"/>
              </a:lnSpc>
              <a:spcAft>
                <a:spcPts val="600"/>
              </a:spcAft>
              <a:buClr>
                <a:schemeClr val="accent3"/>
              </a:buClr>
              <a:buFont typeface="Symbol" pitchFamily="2" charset="2"/>
              <a:buChar char="-"/>
              <a:tabLst>
                <a:tab pos="307975" algn="l"/>
              </a:tabLst>
            </a:pPr>
            <a:r>
              <a:rPr lang="fr-CH" sz="1800" noProof="0" dirty="0"/>
              <a:t>Après avoir réglé les détails contractuels avec l’artisan, les travaux peuvent commencer.</a:t>
            </a:r>
          </a:p>
          <a:p>
            <a:pPr marL="1022350" indent="-265113">
              <a:lnSpc>
                <a:spcPct val="100000"/>
              </a:lnSpc>
              <a:spcAft>
                <a:spcPts val="600"/>
              </a:spcAft>
              <a:buClr>
                <a:schemeClr val="accent3"/>
              </a:buClr>
              <a:buFont typeface="Symbol" pitchFamily="2" charset="2"/>
              <a:buChar char="-"/>
              <a:tabLst>
                <a:tab pos="307975" algn="l"/>
              </a:tabLst>
            </a:pPr>
            <a:r>
              <a:rPr lang="fr-CH" sz="1800" noProof="0" dirty="0"/>
              <a:t>En principe, quelques semaines suffisent selon l’ampleur des travaux. Un chauffage auxiliaire peut fournir chauffage et eau chaude pendant le remplacement du système de production de chaleur. </a:t>
            </a:r>
          </a:p>
          <a:p>
            <a:pPr marL="1022350" indent="-265113">
              <a:lnSpc>
                <a:spcPct val="100000"/>
              </a:lnSpc>
              <a:spcAft>
                <a:spcPts val="600"/>
              </a:spcAft>
              <a:buClr>
                <a:schemeClr val="accent3"/>
              </a:buClr>
              <a:buFont typeface="Symbol" pitchFamily="2" charset="2"/>
              <a:buChar char="-"/>
              <a:tabLst>
                <a:tab pos="307975" algn="l"/>
              </a:tabLst>
            </a:pPr>
            <a:r>
              <a:rPr lang="fr-CH" sz="1800" noProof="0" dirty="0"/>
              <a:t>Une fois les travaux terminés, vous pouvez demander le versement des subventions aux autorités cantonales.</a:t>
            </a:r>
          </a:p>
          <a:p>
            <a:pPr marL="757238">
              <a:lnSpc>
                <a:spcPct val="100000"/>
              </a:lnSpc>
              <a:spcAft>
                <a:spcPts val="600"/>
              </a:spcAft>
            </a:pPr>
            <a:endParaRPr lang="fr-CH" sz="1800" b="1" noProof="0" dirty="0"/>
          </a:p>
        </p:txBody>
      </p:sp>
      <p:sp>
        <p:nvSpPr>
          <p:cNvPr id="4" name="Datumsplatzhalter 3">
            <a:extLst>
              <a:ext uri="{FF2B5EF4-FFF2-40B4-BE49-F238E27FC236}">
                <a16:creationId xmlns:a16="http://schemas.microsoft.com/office/drawing/2014/main" id="{F0C453B7-FA88-65C6-79ED-46F556E368A2}"/>
              </a:ext>
            </a:extLst>
          </p:cNvPr>
          <p:cNvSpPr>
            <a:spLocks noGrp="1"/>
          </p:cNvSpPr>
          <p:nvPr>
            <p:ph type="dt" sz="half" idx="10"/>
          </p:nvPr>
        </p:nvSpPr>
        <p:spPr/>
        <p:txBody>
          <a:bodyPr/>
          <a:lstStyle/>
          <a:p>
            <a:fld id="{37155E75-0A6E-5643-9A99-2AD1DEF44120}" type="datetime1">
              <a:rPr lang="fr-CH" noProof="0" smtClean="0"/>
              <a:t>25.02.2026</a:t>
            </a:fld>
            <a:endParaRPr lang="fr-CH" noProof="0" dirty="0"/>
          </a:p>
        </p:txBody>
      </p:sp>
      <p:sp>
        <p:nvSpPr>
          <p:cNvPr id="5" name="Fußzeilenplatzhalter 4">
            <a:extLst>
              <a:ext uri="{FF2B5EF4-FFF2-40B4-BE49-F238E27FC236}">
                <a16:creationId xmlns:a16="http://schemas.microsoft.com/office/drawing/2014/main" id="{386DD3F1-CF10-C77C-E0FD-ABFBA8D6C3C2}"/>
              </a:ext>
            </a:extLst>
          </p:cNvPr>
          <p:cNvSpPr>
            <a:spLocks noGrp="1"/>
          </p:cNvSpPr>
          <p:nvPr>
            <p:ph type="ftr" sz="quarter" idx="11"/>
          </p:nvPr>
        </p:nvSpPr>
        <p:spPr/>
        <p:txBody>
          <a:bodyPr/>
          <a:lstStyle/>
          <a:p>
            <a:r>
              <a:rPr lang="fr-CH" noProof="0" dirty="0" err="1"/>
              <a:t>suisseenergie.ch</a:t>
            </a:r>
            <a:endParaRPr lang="fr-CH" noProof="0" dirty="0"/>
          </a:p>
        </p:txBody>
      </p:sp>
      <p:sp>
        <p:nvSpPr>
          <p:cNvPr id="6" name="Foliennummernplatzhalter 5">
            <a:extLst>
              <a:ext uri="{FF2B5EF4-FFF2-40B4-BE49-F238E27FC236}">
                <a16:creationId xmlns:a16="http://schemas.microsoft.com/office/drawing/2014/main" id="{472ECB66-0EB1-B17F-5010-8FEFB3FDBE6E}"/>
              </a:ext>
            </a:extLst>
          </p:cNvPr>
          <p:cNvSpPr>
            <a:spLocks noGrp="1"/>
          </p:cNvSpPr>
          <p:nvPr>
            <p:ph type="sldNum" sz="quarter" idx="12"/>
          </p:nvPr>
        </p:nvSpPr>
        <p:spPr/>
        <p:txBody>
          <a:bodyPr/>
          <a:lstStyle/>
          <a:p>
            <a:fld id="{442AD375-037F-43D0-B059-5172DA06796A}" type="slidenum">
              <a:rPr lang="fr-CH" noProof="0" smtClean="0"/>
              <a:pPr/>
              <a:t>41</a:t>
            </a:fld>
            <a:endParaRPr lang="fr-CH" noProof="0" dirty="0"/>
          </a:p>
        </p:txBody>
      </p:sp>
      <p:sp>
        <p:nvSpPr>
          <p:cNvPr id="7" name="Oval 6">
            <a:extLst>
              <a:ext uri="{FF2B5EF4-FFF2-40B4-BE49-F238E27FC236}">
                <a16:creationId xmlns:a16="http://schemas.microsoft.com/office/drawing/2014/main" id="{B1A9B59A-7A48-0ABE-EA3F-28A4B126B4F5}"/>
              </a:ext>
            </a:extLst>
          </p:cNvPr>
          <p:cNvSpPr/>
          <p:nvPr/>
        </p:nvSpPr>
        <p:spPr>
          <a:xfrm>
            <a:off x="515379" y="1509130"/>
            <a:ext cx="537739" cy="537739"/>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noProof="0" dirty="0">
                <a:solidFill>
                  <a:schemeClr val="accent3"/>
                </a:solidFill>
              </a:rPr>
              <a:t>5</a:t>
            </a:r>
          </a:p>
        </p:txBody>
      </p:sp>
      <p:sp>
        <p:nvSpPr>
          <p:cNvPr id="8" name="Oval 7">
            <a:extLst>
              <a:ext uri="{FF2B5EF4-FFF2-40B4-BE49-F238E27FC236}">
                <a16:creationId xmlns:a16="http://schemas.microsoft.com/office/drawing/2014/main" id="{EAD48C3E-F907-B307-A8C9-F197CED250F8}"/>
              </a:ext>
            </a:extLst>
          </p:cNvPr>
          <p:cNvSpPr/>
          <p:nvPr/>
        </p:nvSpPr>
        <p:spPr>
          <a:xfrm>
            <a:off x="515379" y="2446407"/>
            <a:ext cx="537739" cy="537739"/>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noProof="0" dirty="0">
                <a:solidFill>
                  <a:schemeClr val="accent3"/>
                </a:solidFill>
              </a:rPr>
              <a:t>6</a:t>
            </a:r>
          </a:p>
        </p:txBody>
      </p:sp>
      <p:sp>
        <p:nvSpPr>
          <p:cNvPr id="9" name="Oval 8">
            <a:extLst>
              <a:ext uri="{FF2B5EF4-FFF2-40B4-BE49-F238E27FC236}">
                <a16:creationId xmlns:a16="http://schemas.microsoft.com/office/drawing/2014/main" id="{84039C24-FD04-99AF-A3A2-BB27B321AF10}"/>
              </a:ext>
            </a:extLst>
          </p:cNvPr>
          <p:cNvSpPr/>
          <p:nvPr/>
        </p:nvSpPr>
        <p:spPr>
          <a:xfrm>
            <a:off x="515379" y="3392101"/>
            <a:ext cx="537739" cy="537739"/>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noProof="0" dirty="0">
                <a:solidFill>
                  <a:schemeClr val="accent3"/>
                </a:solidFill>
              </a:rPr>
              <a:t>7</a:t>
            </a:r>
          </a:p>
        </p:txBody>
      </p:sp>
      <p:sp>
        <p:nvSpPr>
          <p:cNvPr id="12" name="Textfeld 11">
            <a:extLst>
              <a:ext uri="{FF2B5EF4-FFF2-40B4-BE49-F238E27FC236}">
                <a16:creationId xmlns:a16="http://schemas.microsoft.com/office/drawing/2014/main" id="{39509C58-DA2E-B1B0-BFC9-720DF8A01DEE}"/>
              </a:ext>
            </a:extLst>
          </p:cNvPr>
          <p:cNvSpPr txBox="1"/>
          <p:nvPr/>
        </p:nvSpPr>
        <p:spPr>
          <a:xfrm>
            <a:off x="1162811" y="5792119"/>
            <a:ext cx="7403083" cy="307777"/>
          </a:xfrm>
          <a:prstGeom prst="rect">
            <a:avLst/>
          </a:prstGeom>
          <a:noFill/>
        </p:spPr>
        <p:txBody>
          <a:bodyPr wrap="square">
            <a:spAutoFit/>
          </a:bodyPr>
          <a:lstStyle/>
          <a:p>
            <a:r>
              <a:rPr lang="fr-CH" sz="1400" noProof="0" dirty="0">
                <a:solidFill>
                  <a:schemeClr val="accent1"/>
                </a:solidFill>
              </a:rPr>
              <a:t>Plus d’informations sur </a:t>
            </a:r>
            <a:r>
              <a:rPr lang="fr-CH" sz="1400" u="sng" noProof="0" dirty="0" err="1">
                <a:solidFill>
                  <a:schemeClr val="accent1"/>
                </a:solidFill>
              </a:rPr>
              <a:t>www.suisseenergie.ch</a:t>
            </a:r>
            <a:r>
              <a:rPr lang="fr-CH" sz="1400" u="sng" noProof="0" dirty="0">
                <a:solidFill>
                  <a:schemeClr val="accent1"/>
                </a:solidFill>
              </a:rPr>
              <a:t>/</a:t>
            </a:r>
            <a:r>
              <a:rPr lang="fr-CH" sz="1400" u="sng" noProof="0" dirty="0" err="1">
                <a:solidFill>
                  <a:schemeClr val="accent1"/>
                </a:solidFill>
              </a:rPr>
              <a:t>renover</a:t>
            </a:r>
            <a:r>
              <a:rPr lang="fr-CH" sz="1400" u="sng" noProof="0" dirty="0">
                <a:solidFill>
                  <a:schemeClr val="accent1"/>
                </a:solidFill>
              </a:rPr>
              <a:t>/remplacement-du-chauffage/</a:t>
            </a:r>
          </a:p>
        </p:txBody>
      </p:sp>
      <p:pic>
        <p:nvPicPr>
          <p:cNvPr id="13" name="Grafik 12">
            <a:extLst>
              <a:ext uri="{FF2B5EF4-FFF2-40B4-BE49-F238E27FC236}">
                <a16:creationId xmlns:a16="http://schemas.microsoft.com/office/drawing/2014/main" id="{F9DF5587-269B-7E94-9A9B-763BFE02DE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0943" y="5551913"/>
            <a:ext cx="788187" cy="788187"/>
          </a:xfrm>
          <a:prstGeom prst="rect">
            <a:avLst/>
          </a:prstGeom>
        </p:spPr>
      </p:pic>
    </p:spTree>
    <p:extLst>
      <p:ext uri="{BB962C8B-B14F-4D97-AF65-F5344CB8AC3E}">
        <p14:creationId xmlns:p14="http://schemas.microsoft.com/office/powerpoint/2010/main" val="34285169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646753" y="1542973"/>
            <a:ext cx="10938216" cy="4452465"/>
          </a:xfrm>
        </p:spPr>
        <p:txBody>
          <a:bodyPr vert="horz" lIns="0" tIns="0" rIns="0" bIns="0" rtlCol="0" anchor="t">
            <a:noAutofit/>
          </a:bodyPr>
          <a:lstStyle/>
          <a:p>
            <a:pPr>
              <a:lnSpc>
                <a:spcPct val="113000"/>
              </a:lnSpc>
            </a:pPr>
            <a:r>
              <a:rPr lang="fr-CH" sz="1800" b="1" noProof="0" dirty="0"/>
              <a:t>Financement du remplacement du système de production de chaleur dans les grands immeubles locatifs</a:t>
            </a:r>
            <a:br>
              <a:rPr lang="fr-CH" sz="1800" b="1" noProof="0" dirty="0"/>
            </a:br>
            <a:r>
              <a:rPr lang="fr-CH" sz="1800" noProof="0" dirty="0"/>
              <a:t>Les possibilités de financement suivantes s’offrent en principe aux propriétaires d’objets loués:</a:t>
            </a:r>
          </a:p>
          <a:p>
            <a:pPr marL="269875" lvl="1" indent="-263525">
              <a:lnSpc>
                <a:spcPct val="113000"/>
              </a:lnSpc>
              <a:buClr>
                <a:schemeClr val="accent2"/>
              </a:buClr>
              <a:buFont typeface="Arial" panose="020B0604020202020204" pitchFamily="34" charset="0"/>
              <a:buChar char="•"/>
            </a:pPr>
            <a:r>
              <a:rPr lang="fr-CH" sz="1800" noProof="0" dirty="0"/>
              <a:t>Augmentation de l’hypothèque ou du crédit de construction (part minimale de fonds propres)</a:t>
            </a:r>
          </a:p>
          <a:p>
            <a:pPr marL="269875" lvl="1" indent="-263525">
              <a:lnSpc>
                <a:spcPct val="113000"/>
              </a:lnSpc>
              <a:buClr>
                <a:schemeClr val="accent2"/>
              </a:buClr>
              <a:buFont typeface="Arial" panose="020B0604020202020204" pitchFamily="34" charset="0"/>
              <a:buChar char="•"/>
            </a:pPr>
            <a:r>
              <a:rPr lang="fr-CH" sz="1800" noProof="0" dirty="0"/>
              <a:t>Capital propre (argent économisé) → cas classique!</a:t>
            </a:r>
          </a:p>
          <a:p>
            <a:pPr marL="269875" lvl="1" indent="-263525">
              <a:lnSpc>
                <a:spcPct val="113000"/>
              </a:lnSpc>
              <a:buClr>
                <a:schemeClr val="accent2"/>
              </a:buClr>
              <a:buFont typeface="Arial" panose="020B0604020202020204" pitchFamily="34" charset="0"/>
              <a:buChar char="•"/>
            </a:pPr>
            <a:r>
              <a:rPr lang="fr-CH" sz="1800" noProof="0" dirty="0"/>
              <a:t>Contrat de performance énergétique (investissement par l’entrepreneur, remboursement par les charges)</a:t>
            </a:r>
          </a:p>
          <a:p>
            <a:endParaRPr lang="fr-CH" sz="1800" b="1" noProof="0" dirty="0"/>
          </a:p>
          <a:p>
            <a:r>
              <a:rPr lang="fr-CH" sz="1800" b="1" noProof="0" dirty="0"/>
              <a:t>Économie d’impôts: </a:t>
            </a:r>
            <a:r>
              <a:rPr lang="fr-CH" sz="1800" noProof="0" dirty="0"/>
              <a:t>pour les biens immobiliers faisant partie du patrimoine privé, ces investissements peuvent être directement déduits des impôts</a:t>
            </a:r>
          </a:p>
          <a:p>
            <a:r>
              <a:rPr lang="fr-CH" sz="1800" b="1" noProof="0" dirty="0"/>
              <a:t>Augmentation des revenus locatifs: </a:t>
            </a:r>
            <a:r>
              <a:rPr lang="fr-CH" sz="1800" noProof="0" dirty="0"/>
              <a:t>50 à 70% des investissements créant des plus-values peuvent être répercutés sur les loyers</a:t>
            </a:r>
          </a:p>
          <a:p>
            <a:r>
              <a:rPr lang="fr-CH" sz="1800" b="1" noProof="0" dirty="0"/>
              <a:t>Répercussion positive </a:t>
            </a:r>
            <a:r>
              <a:rPr lang="fr-CH" sz="1800" noProof="0" dirty="0"/>
              <a:t>sur la </a:t>
            </a:r>
            <a:r>
              <a:rPr lang="fr-CH" sz="1800" b="1" noProof="0" dirty="0"/>
              <a:t>valeur de revente du bien immobilier</a:t>
            </a:r>
            <a:r>
              <a:rPr lang="fr-CH" sz="1800" noProof="0" dirty="0"/>
              <a:t> </a:t>
            </a:r>
          </a:p>
        </p:txBody>
      </p:sp>
      <p:sp>
        <p:nvSpPr>
          <p:cNvPr id="3" name="Foliennummernplatzhalter 2"/>
          <p:cNvSpPr>
            <a:spLocks noGrp="1"/>
          </p:cNvSpPr>
          <p:nvPr>
            <p:ph type="sldNum" sz="quarter" idx="12"/>
          </p:nvPr>
        </p:nvSpPr>
        <p:spPr/>
        <p:txBody>
          <a:bodyPr/>
          <a:lstStyle/>
          <a:p>
            <a:fld id="{442AD375-037F-43D0-B059-5172DA06796A}" type="slidenum">
              <a:rPr lang="fr-CH" noProof="0" smtClean="0"/>
              <a:pPr/>
              <a:t>42</a:t>
            </a:fld>
            <a:endParaRPr lang="fr-CH" noProof="0" dirty="0"/>
          </a:p>
        </p:txBody>
      </p:sp>
      <p:sp>
        <p:nvSpPr>
          <p:cNvPr id="4" name="Titel 3"/>
          <p:cNvSpPr>
            <a:spLocks noGrp="1"/>
          </p:cNvSpPr>
          <p:nvPr>
            <p:ph type="title"/>
          </p:nvPr>
        </p:nvSpPr>
        <p:spPr>
          <a:xfrm>
            <a:off x="630392" y="636438"/>
            <a:ext cx="10706392" cy="416589"/>
          </a:xfrm>
        </p:spPr>
        <p:txBody>
          <a:bodyPr/>
          <a:lstStyle/>
          <a:p>
            <a:r>
              <a:rPr lang="fr-CH" sz="2400" noProof="0" dirty="0"/>
              <a:t>Financement du remplacement du chauffage d’un objet loué</a:t>
            </a:r>
          </a:p>
        </p:txBody>
      </p:sp>
      <p:pic>
        <p:nvPicPr>
          <p:cNvPr id="5" name="Grafik 4">
            <a:extLst>
              <a:ext uri="{FF2B5EF4-FFF2-40B4-BE49-F238E27FC236}">
                <a16:creationId xmlns:a16="http://schemas.microsoft.com/office/drawing/2014/main" id="{D3593C59-B594-D14D-B1B3-323F353CEE1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6122" y="5661248"/>
            <a:ext cx="614435" cy="614435"/>
          </a:xfrm>
          <a:prstGeom prst="rect">
            <a:avLst/>
          </a:prstGeom>
        </p:spPr>
      </p:pic>
      <p:sp>
        <p:nvSpPr>
          <p:cNvPr id="6" name="Textfeld 5">
            <a:extLst>
              <a:ext uri="{FF2B5EF4-FFF2-40B4-BE49-F238E27FC236}">
                <a16:creationId xmlns:a16="http://schemas.microsoft.com/office/drawing/2014/main" id="{D8543285-B79F-654A-8602-C836792D8E0C}"/>
              </a:ext>
            </a:extLst>
          </p:cNvPr>
          <p:cNvSpPr txBox="1"/>
          <p:nvPr/>
        </p:nvSpPr>
        <p:spPr>
          <a:xfrm>
            <a:off x="1374896" y="5749216"/>
            <a:ext cx="7961464" cy="492443"/>
          </a:xfrm>
          <a:prstGeom prst="rect">
            <a:avLst/>
          </a:prstGeom>
          <a:noFill/>
        </p:spPr>
        <p:txBody>
          <a:bodyPr wrap="square" lIns="0" tIns="0" rIns="0" bIns="0" rtlCol="0">
            <a:spAutoFit/>
          </a:bodyPr>
          <a:lstStyle>
            <a:defPPr>
              <a:defRPr lang="de-DE"/>
            </a:defPPr>
            <a:lvl1pPr lvl="0">
              <a:defRPr sz="1400">
                <a:solidFill>
                  <a:prstClr val="black"/>
                </a:solidFill>
              </a:defRPr>
            </a:lvl1pPr>
            <a:lvl2pPr marL="174625" marR="0" indent="-174625" fontAlgn="auto">
              <a:lnSpc>
                <a:spcPct val="114000"/>
              </a:lnSpc>
              <a:spcBef>
                <a:spcPts val="0"/>
              </a:spcBef>
              <a:spcAft>
                <a:spcPts val="0"/>
              </a:spcAft>
              <a:buClrTx/>
              <a:buSzTx/>
              <a:buFont typeface="Segoe UI Symbol" panose="020B0502040204020203" pitchFamily="34" charset="0"/>
              <a:buChar char="╺"/>
              <a:tabLst/>
              <a:defRPr sz="2000" b="0"/>
            </a:lvl2pPr>
            <a:lvl3pPr marL="360363" marR="0" indent="-185738" fontAlgn="auto">
              <a:lnSpc>
                <a:spcPct val="114000"/>
              </a:lnSpc>
              <a:spcBef>
                <a:spcPts val="0"/>
              </a:spcBef>
              <a:spcAft>
                <a:spcPts val="0"/>
              </a:spcAft>
              <a:buClrTx/>
              <a:buSzTx/>
              <a:buFont typeface="Segoe UI Symbol" panose="020B0502040204020203" pitchFamily="34" charset="0"/>
              <a:buChar char="╺"/>
              <a:tabLst/>
              <a:defRPr sz="2000" b="0"/>
            </a:lvl3pPr>
            <a:lvl4pPr marL="534988" marR="0" indent="-174625" fontAlgn="auto">
              <a:lnSpc>
                <a:spcPct val="114000"/>
              </a:lnSpc>
              <a:spcBef>
                <a:spcPts val="0"/>
              </a:spcBef>
              <a:spcAft>
                <a:spcPts val="0"/>
              </a:spcAft>
              <a:buClrTx/>
              <a:buSzTx/>
              <a:buFont typeface="Segoe UI Symbol" panose="020B0502040204020203" pitchFamily="34" charset="0"/>
              <a:buChar char="╺"/>
              <a:tabLst/>
              <a:defRPr sz="2000" b="0"/>
            </a:lvl4pPr>
            <a:lvl5pPr marL="719138" marR="0" indent="-184150" fontAlgn="auto">
              <a:lnSpc>
                <a:spcPct val="114000"/>
              </a:lnSpc>
              <a:spcBef>
                <a:spcPts val="0"/>
              </a:spcBef>
              <a:spcAft>
                <a:spcPts val="0"/>
              </a:spcAft>
              <a:buClrTx/>
              <a:buSzTx/>
              <a:buFont typeface="Segoe UI Symbol" panose="020B0502040204020203" pitchFamily="34" charset="0"/>
              <a:buChar char="╺"/>
              <a:tabLst/>
              <a:defRPr sz="2000" b="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CH" sz="1600" noProof="0" dirty="0"/>
              <a:t>Fiche d’information de chauffez renouvelable: «</a:t>
            </a:r>
            <a:r>
              <a:rPr lang="fr-CH" sz="1600" noProof="0" dirty="0" err="1"/>
              <a:t>Financement_grands_immeubles_locatifs</a:t>
            </a:r>
            <a:r>
              <a:rPr lang="fr-CH" sz="1600" noProof="0" dirty="0"/>
              <a:t>»</a:t>
            </a:r>
          </a:p>
        </p:txBody>
      </p:sp>
      <p:sp>
        <p:nvSpPr>
          <p:cNvPr id="7" name="Datumsplatzhalter 6">
            <a:extLst>
              <a:ext uri="{FF2B5EF4-FFF2-40B4-BE49-F238E27FC236}">
                <a16:creationId xmlns:a16="http://schemas.microsoft.com/office/drawing/2014/main" id="{03E051B0-9EED-F831-21E7-C29A26469FDA}"/>
              </a:ext>
            </a:extLst>
          </p:cNvPr>
          <p:cNvSpPr>
            <a:spLocks noGrp="1"/>
          </p:cNvSpPr>
          <p:nvPr>
            <p:ph type="dt" sz="half" idx="10"/>
          </p:nvPr>
        </p:nvSpPr>
        <p:spPr/>
        <p:txBody>
          <a:bodyPr/>
          <a:lstStyle/>
          <a:p>
            <a:fld id="{850084D2-D8C6-9742-8AA6-08CB66EB6645}" type="datetime1">
              <a:rPr lang="fr-CH" noProof="0" smtClean="0"/>
              <a:t>25.02.2026</a:t>
            </a:fld>
            <a:endParaRPr lang="fr-CH" noProof="0" dirty="0"/>
          </a:p>
        </p:txBody>
      </p:sp>
      <p:sp>
        <p:nvSpPr>
          <p:cNvPr id="8" name="Fußzeilenplatzhalter 7">
            <a:extLst>
              <a:ext uri="{FF2B5EF4-FFF2-40B4-BE49-F238E27FC236}">
                <a16:creationId xmlns:a16="http://schemas.microsoft.com/office/drawing/2014/main" id="{C4465B8C-5276-D3BD-C478-D058E255BCAD}"/>
              </a:ext>
            </a:extLst>
          </p:cNvPr>
          <p:cNvSpPr>
            <a:spLocks noGrp="1"/>
          </p:cNvSpPr>
          <p:nvPr>
            <p:ph type="ftr" sz="quarter" idx="11"/>
          </p:nvPr>
        </p:nvSpPr>
        <p:spPr/>
        <p:txBody>
          <a:bodyPr/>
          <a:lstStyle/>
          <a:p>
            <a:r>
              <a:rPr lang="fr-CH" noProof="0" dirty="0" err="1"/>
              <a:t>suisseenergie.ch</a:t>
            </a:r>
            <a:endParaRPr lang="fr-CH" noProof="0" dirty="0"/>
          </a:p>
        </p:txBody>
      </p:sp>
    </p:spTree>
    <p:extLst>
      <p:ext uri="{BB962C8B-B14F-4D97-AF65-F5344CB8AC3E}">
        <p14:creationId xmlns:p14="http://schemas.microsoft.com/office/powerpoint/2010/main" val="11058831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625223" y="1592796"/>
            <a:ext cx="10941554" cy="3672408"/>
          </a:xfrm>
        </p:spPr>
        <p:txBody>
          <a:bodyPr/>
          <a:lstStyle/>
          <a:p>
            <a:pPr marL="265113" indent="-265113">
              <a:spcBef>
                <a:spcPts val="1000"/>
              </a:spcBef>
              <a:buClr>
                <a:schemeClr val="accent2"/>
              </a:buClr>
              <a:buFont typeface="Arial" panose="020B0604020202020204" pitchFamily="34" charset="0"/>
              <a:buChar char="•"/>
            </a:pPr>
            <a:r>
              <a:rPr lang="fr-CH" sz="1800" noProof="0" dirty="0"/>
              <a:t>Fonds de rénovation de la communauté de propriétaires par étage (PPE)</a:t>
            </a:r>
          </a:p>
          <a:p>
            <a:pPr marL="285750" lvl="0" indent="-285750">
              <a:buClr>
                <a:schemeClr val="accent2"/>
              </a:buClr>
              <a:buFont typeface="Arial" panose="020B0604020202020204" pitchFamily="34" charset="0"/>
              <a:buChar char="•"/>
            </a:pPr>
            <a:r>
              <a:rPr lang="fr-CH" sz="1800" noProof="0" dirty="0"/>
              <a:t>Souscription d’un prêt par la PPE </a:t>
            </a:r>
          </a:p>
          <a:p>
            <a:pPr marL="285750" lvl="0" indent="-285750">
              <a:buClr>
                <a:schemeClr val="accent2"/>
              </a:buClr>
              <a:buFont typeface="Arial" panose="020B0604020202020204" pitchFamily="34" charset="0"/>
              <a:buChar char="•"/>
            </a:pPr>
            <a:r>
              <a:rPr lang="fr-CH" sz="1800" noProof="0" dirty="0"/>
              <a:t>Chaque propriétaire finance directement ou contracte une hypothèque </a:t>
            </a:r>
          </a:p>
          <a:p>
            <a:pPr marL="285750" lvl="0" indent="-285750">
              <a:buClr>
                <a:schemeClr val="accent2"/>
              </a:buClr>
              <a:buFont typeface="Arial" panose="020B0604020202020204" pitchFamily="34" charset="0"/>
              <a:buChar char="•"/>
            </a:pPr>
            <a:r>
              <a:rPr lang="fr-CH" sz="1800" noProof="0" dirty="0"/>
              <a:t>Installation sous </a:t>
            </a:r>
            <a:r>
              <a:rPr lang="fr-CH" sz="1800" noProof="0" dirty="0" err="1"/>
              <a:t>contracting</a:t>
            </a:r>
            <a:r>
              <a:rPr lang="fr-CH" sz="1800" noProof="0" dirty="0"/>
              <a:t> (investissement par l’entrepreneur, remboursement par le prix de la chaleur)</a:t>
            </a:r>
          </a:p>
          <a:p>
            <a:endParaRPr lang="fr-CH" sz="1800" b="1" noProof="0" dirty="0"/>
          </a:p>
          <a:p>
            <a:r>
              <a:rPr lang="fr-CH" sz="1800" noProof="0" dirty="0"/>
              <a:t>Les </a:t>
            </a:r>
            <a:r>
              <a:rPr lang="fr-CH" sz="1800" b="1" noProof="0" dirty="0"/>
              <a:t>investissements</a:t>
            </a:r>
            <a:r>
              <a:rPr lang="fr-CH" sz="1800" noProof="0" dirty="0"/>
              <a:t> dans l’entretien et les mesures d'économie d’énergie (p. ex. remplacement du système de production de chaleur) peuvent être </a:t>
            </a:r>
            <a:r>
              <a:rPr lang="fr-CH" sz="1800" b="1" noProof="0" dirty="0"/>
              <a:t>déduits des impôts</a:t>
            </a:r>
            <a:r>
              <a:rPr lang="fr-CH" sz="1800" noProof="0" dirty="0"/>
              <a:t>. </a:t>
            </a:r>
            <a:r>
              <a:rPr lang="fr-CH" sz="1800" b="1" noProof="0" dirty="0"/>
              <a:t>Les versements dans un fonds de rénovation donnent également droit à des déductions</a:t>
            </a:r>
            <a:r>
              <a:rPr lang="fr-CH" sz="1800" noProof="0" dirty="0"/>
              <a:t>, ce qui n’est pas le cas des dépenses provenant du fonds de rénovation.</a:t>
            </a:r>
          </a:p>
          <a:p>
            <a:endParaRPr lang="fr-CH" noProof="0" dirty="0"/>
          </a:p>
          <a:p>
            <a:r>
              <a:rPr lang="fr-CH" sz="1800" noProof="0" dirty="0">
                <a:solidFill>
                  <a:srgbClr val="000000"/>
                </a:solidFill>
                <a:latin typeface="Arial" panose="020B0604020202020204" pitchFamily="34" charset="0"/>
              </a:rPr>
              <a:t>Les administrateurs professionnels veillent à ce que le bien immobilier soit </a:t>
            </a:r>
            <a:r>
              <a:rPr lang="fr-CH" sz="1800" b="1" noProof="0" dirty="0">
                <a:solidFill>
                  <a:srgbClr val="000000"/>
                </a:solidFill>
                <a:latin typeface="Arial" panose="020B0604020202020204" pitchFamily="34" charset="0"/>
              </a:rPr>
              <a:t>adapté pour l'avenir </a:t>
            </a:r>
            <a:r>
              <a:rPr lang="fr-CH" sz="1800" noProof="0" dirty="0">
                <a:solidFill>
                  <a:srgbClr val="000000"/>
                </a:solidFill>
                <a:latin typeface="Arial" panose="020B0604020202020204" pitchFamily="34" charset="0"/>
              </a:rPr>
              <a:t>et conserve sa valeur. </a:t>
            </a:r>
          </a:p>
        </p:txBody>
      </p:sp>
      <p:sp>
        <p:nvSpPr>
          <p:cNvPr id="3" name="Foliennummernplatzhalter 2"/>
          <p:cNvSpPr>
            <a:spLocks noGrp="1"/>
          </p:cNvSpPr>
          <p:nvPr>
            <p:ph type="sldNum" sz="quarter" idx="12"/>
          </p:nvPr>
        </p:nvSpPr>
        <p:spPr/>
        <p:txBody>
          <a:bodyPr/>
          <a:lstStyle/>
          <a:p>
            <a:fld id="{442AD375-037F-43D0-B059-5172DA06796A}" type="slidenum">
              <a:rPr lang="fr-CH" noProof="0" smtClean="0"/>
              <a:pPr/>
              <a:t>43</a:t>
            </a:fld>
            <a:endParaRPr lang="fr-CH" noProof="0" dirty="0"/>
          </a:p>
        </p:txBody>
      </p:sp>
      <p:sp>
        <p:nvSpPr>
          <p:cNvPr id="4" name="Titel 3"/>
          <p:cNvSpPr>
            <a:spLocks noGrp="1"/>
          </p:cNvSpPr>
          <p:nvPr>
            <p:ph type="title"/>
          </p:nvPr>
        </p:nvSpPr>
        <p:spPr>
          <a:xfrm>
            <a:off x="630392" y="636438"/>
            <a:ext cx="11154240" cy="478144"/>
          </a:xfrm>
        </p:spPr>
        <p:txBody>
          <a:bodyPr/>
          <a:lstStyle/>
          <a:p>
            <a:r>
              <a:rPr lang="fr-CH" sz="2800" noProof="0" dirty="0"/>
              <a:t>Financement du remplacement du chauffage d’une PPE</a:t>
            </a:r>
          </a:p>
        </p:txBody>
      </p:sp>
      <p:pic>
        <p:nvPicPr>
          <p:cNvPr id="6" name="Grafik 5">
            <a:extLst>
              <a:ext uri="{FF2B5EF4-FFF2-40B4-BE49-F238E27FC236}">
                <a16:creationId xmlns:a16="http://schemas.microsoft.com/office/drawing/2014/main" id="{B1B69D2B-A5F6-F340-90BB-8B9E1B76DA1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6122" y="5661248"/>
            <a:ext cx="614435" cy="614435"/>
          </a:xfrm>
          <a:prstGeom prst="rect">
            <a:avLst/>
          </a:prstGeom>
        </p:spPr>
      </p:pic>
      <p:sp>
        <p:nvSpPr>
          <p:cNvPr id="7" name="Textfeld 6">
            <a:extLst>
              <a:ext uri="{FF2B5EF4-FFF2-40B4-BE49-F238E27FC236}">
                <a16:creationId xmlns:a16="http://schemas.microsoft.com/office/drawing/2014/main" id="{93A89293-DDFD-EB4D-8447-7C95E9A7E616}"/>
              </a:ext>
            </a:extLst>
          </p:cNvPr>
          <p:cNvSpPr txBox="1"/>
          <p:nvPr/>
        </p:nvSpPr>
        <p:spPr>
          <a:xfrm>
            <a:off x="1374896" y="5729119"/>
            <a:ext cx="7961464" cy="492443"/>
          </a:xfrm>
          <a:prstGeom prst="rect">
            <a:avLst/>
          </a:prstGeom>
          <a:noFill/>
        </p:spPr>
        <p:txBody>
          <a:bodyPr wrap="square" lIns="0" tIns="0" rIns="0" bIns="0" rtlCol="0">
            <a:spAutoFit/>
          </a:bodyPr>
          <a:lstStyle>
            <a:defPPr>
              <a:defRPr lang="de-DE"/>
            </a:defPPr>
            <a:lvl1pPr lvl="0">
              <a:defRPr sz="1400">
                <a:solidFill>
                  <a:prstClr val="black"/>
                </a:solidFill>
              </a:defRPr>
            </a:lvl1pPr>
            <a:lvl2pPr marL="174625" marR="0" indent="-174625" fontAlgn="auto">
              <a:lnSpc>
                <a:spcPct val="114000"/>
              </a:lnSpc>
              <a:spcBef>
                <a:spcPts val="0"/>
              </a:spcBef>
              <a:spcAft>
                <a:spcPts val="0"/>
              </a:spcAft>
              <a:buClrTx/>
              <a:buSzTx/>
              <a:buFont typeface="Segoe UI Symbol" panose="020B0502040204020203" pitchFamily="34" charset="0"/>
              <a:buChar char="╺"/>
              <a:tabLst/>
              <a:defRPr sz="2000" b="0"/>
            </a:lvl2pPr>
            <a:lvl3pPr marL="360363" marR="0" indent="-185738" fontAlgn="auto">
              <a:lnSpc>
                <a:spcPct val="114000"/>
              </a:lnSpc>
              <a:spcBef>
                <a:spcPts val="0"/>
              </a:spcBef>
              <a:spcAft>
                <a:spcPts val="0"/>
              </a:spcAft>
              <a:buClrTx/>
              <a:buSzTx/>
              <a:buFont typeface="Segoe UI Symbol" panose="020B0502040204020203" pitchFamily="34" charset="0"/>
              <a:buChar char="╺"/>
              <a:tabLst/>
              <a:defRPr sz="2000" b="0"/>
            </a:lvl3pPr>
            <a:lvl4pPr marL="534988" marR="0" indent="-174625" fontAlgn="auto">
              <a:lnSpc>
                <a:spcPct val="114000"/>
              </a:lnSpc>
              <a:spcBef>
                <a:spcPts val="0"/>
              </a:spcBef>
              <a:spcAft>
                <a:spcPts val="0"/>
              </a:spcAft>
              <a:buClrTx/>
              <a:buSzTx/>
              <a:buFont typeface="Segoe UI Symbol" panose="020B0502040204020203" pitchFamily="34" charset="0"/>
              <a:buChar char="╺"/>
              <a:tabLst/>
              <a:defRPr sz="2000" b="0"/>
            </a:lvl4pPr>
            <a:lvl5pPr marL="719138" marR="0" indent="-184150" fontAlgn="auto">
              <a:lnSpc>
                <a:spcPct val="114000"/>
              </a:lnSpc>
              <a:spcBef>
                <a:spcPts val="0"/>
              </a:spcBef>
              <a:spcAft>
                <a:spcPts val="0"/>
              </a:spcAft>
              <a:buClrTx/>
              <a:buSzTx/>
              <a:buFont typeface="Segoe UI Symbol" panose="020B0502040204020203" pitchFamily="34" charset="0"/>
              <a:buChar char="╺"/>
              <a:tabLst/>
              <a:defRPr sz="2000" b="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CH" sz="1600" noProof="0" dirty="0"/>
              <a:t>Fiche d’information de chauffez renouvelable: </a:t>
            </a:r>
            <a:br>
              <a:rPr lang="fr-CH" sz="1600" noProof="0" dirty="0"/>
            </a:br>
            <a:r>
              <a:rPr lang="fr-CH" sz="1600" noProof="0" dirty="0"/>
              <a:t>«</a:t>
            </a:r>
            <a:r>
              <a:rPr lang="fr-CH" sz="1600" noProof="0" dirty="0" err="1"/>
              <a:t>Financement_PPE</a:t>
            </a:r>
            <a:r>
              <a:rPr lang="fr-CH" sz="1600" noProof="0" dirty="0"/>
              <a:t>»</a:t>
            </a:r>
          </a:p>
        </p:txBody>
      </p:sp>
      <p:sp>
        <p:nvSpPr>
          <p:cNvPr id="5" name="Datumsplatzhalter 4">
            <a:extLst>
              <a:ext uri="{FF2B5EF4-FFF2-40B4-BE49-F238E27FC236}">
                <a16:creationId xmlns:a16="http://schemas.microsoft.com/office/drawing/2014/main" id="{090DCDBD-3A14-D22C-907C-53D381A0A8E6}"/>
              </a:ext>
            </a:extLst>
          </p:cNvPr>
          <p:cNvSpPr>
            <a:spLocks noGrp="1"/>
          </p:cNvSpPr>
          <p:nvPr>
            <p:ph type="dt" sz="half" idx="10"/>
          </p:nvPr>
        </p:nvSpPr>
        <p:spPr/>
        <p:txBody>
          <a:bodyPr/>
          <a:lstStyle/>
          <a:p>
            <a:fld id="{3FEC4206-77E1-364F-A153-3E4517CECC5B}" type="datetime1">
              <a:rPr lang="fr-CH" noProof="0" smtClean="0"/>
              <a:t>25.02.2026</a:t>
            </a:fld>
            <a:endParaRPr lang="fr-CH" noProof="0" dirty="0"/>
          </a:p>
        </p:txBody>
      </p:sp>
      <p:sp>
        <p:nvSpPr>
          <p:cNvPr id="8" name="Fußzeilenplatzhalter 7">
            <a:extLst>
              <a:ext uri="{FF2B5EF4-FFF2-40B4-BE49-F238E27FC236}">
                <a16:creationId xmlns:a16="http://schemas.microsoft.com/office/drawing/2014/main" id="{55DBB906-EF04-1D8F-2470-2BD3C9E221E1}"/>
              </a:ext>
            </a:extLst>
          </p:cNvPr>
          <p:cNvSpPr>
            <a:spLocks noGrp="1"/>
          </p:cNvSpPr>
          <p:nvPr>
            <p:ph type="ftr" sz="quarter" idx="11"/>
          </p:nvPr>
        </p:nvSpPr>
        <p:spPr/>
        <p:txBody>
          <a:bodyPr/>
          <a:lstStyle/>
          <a:p>
            <a:r>
              <a:rPr lang="fr-CH" noProof="0" dirty="0" err="1"/>
              <a:t>suisseenergie.ch</a:t>
            </a:r>
            <a:endParaRPr lang="fr-CH" noProof="0" dirty="0"/>
          </a:p>
        </p:txBody>
      </p:sp>
    </p:spTree>
    <p:extLst>
      <p:ext uri="{BB962C8B-B14F-4D97-AF65-F5344CB8AC3E}">
        <p14:creationId xmlns:p14="http://schemas.microsoft.com/office/powerpoint/2010/main" val="30514147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CF6191-1F11-9902-1A0E-2253923A6050}"/>
              </a:ext>
            </a:extLst>
          </p:cNvPr>
          <p:cNvSpPr>
            <a:spLocks noGrp="1"/>
          </p:cNvSpPr>
          <p:nvPr>
            <p:ph type="title"/>
          </p:nvPr>
        </p:nvSpPr>
        <p:spPr/>
        <p:txBody>
          <a:bodyPr/>
          <a:lstStyle/>
          <a:p>
            <a:r>
              <a:rPr lang="fr-CH" noProof="0" dirty="0"/>
              <a:t>Résumé</a:t>
            </a:r>
          </a:p>
        </p:txBody>
      </p:sp>
      <p:sp>
        <p:nvSpPr>
          <p:cNvPr id="3" name="Inhaltsplatzhalter 2">
            <a:extLst>
              <a:ext uri="{FF2B5EF4-FFF2-40B4-BE49-F238E27FC236}">
                <a16:creationId xmlns:a16="http://schemas.microsoft.com/office/drawing/2014/main" id="{0379A884-3649-8630-48DB-053349C8C9F2}"/>
              </a:ext>
            </a:extLst>
          </p:cNvPr>
          <p:cNvSpPr>
            <a:spLocks noGrp="1"/>
          </p:cNvSpPr>
          <p:nvPr>
            <p:ph idx="1"/>
          </p:nvPr>
        </p:nvSpPr>
        <p:spPr/>
        <p:txBody>
          <a:bodyPr vert="horz" lIns="0" tIns="0" rIns="0" bIns="0" rtlCol="0">
            <a:noAutofit/>
          </a:bodyPr>
          <a:lstStyle/>
          <a:p>
            <a:pPr marL="6350" indent="-6350">
              <a:spcAft>
                <a:spcPts val="1200"/>
              </a:spcAft>
              <a:tabLst>
                <a:tab pos="1104900" algn="l"/>
              </a:tabLst>
              <a:defRPr/>
            </a:pPr>
            <a:r>
              <a:rPr lang="fr-CH" noProof="0" dirty="0"/>
              <a:t>Un passage aux énergies renouvelables présente de nombreux avantages:</a:t>
            </a:r>
          </a:p>
          <a:p>
            <a:pPr marL="846138">
              <a:spcAft>
                <a:spcPts val="1200"/>
              </a:spcAft>
              <a:buClr>
                <a:schemeClr val="accent1"/>
              </a:buClr>
              <a:defRPr/>
            </a:pPr>
            <a:r>
              <a:rPr lang="fr-CH" sz="2000" noProof="0" dirty="0"/>
              <a:t>plus aucune émission de CO</a:t>
            </a:r>
            <a:r>
              <a:rPr lang="fr-CH" sz="2000" baseline="-25000" noProof="0" dirty="0"/>
              <a:t>2</a:t>
            </a:r>
            <a:r>
              <a:rPr lang="fr-CH" sz="2000" noProof="0" dirty="0"/>
              <a:t>: aucune taxe sur le CO</a:t>
            </a:r>
            <a:r>
              <a:rPr lang="fr-CH" sz="2000" baseline="-25000" noProof="0" dirty="0"/>
              <a:t>2</a:t>
            </a:r>
            <a:r>
              <a:rPr lang="fr-CH" sz="2000" noProof="0" dirty="0"/>
              <a:t> → réduction considérable des </a:t>
            </a:r>
            <a:r>
              <a:rPr lang="fr-CH" sz="2000" b="1" noProof="0" dirty="0"/>
              <a:t>coûts énergétiques</a:t>
            </a:r>
          </a:p>
          <a:p>
            <a:pPr marL="846138">
              <a:spcAft>
                <a:spcPts val="1200"/>
              </a:spcAft>
              <a:buClr>
                <a:schemeClr val="accent1"/>
              </a:buClr>
              <a:defRPr/>
            </a:pPr>
            <a:r>
              <a:rPr lang="fr-CH" sz="2000" b="1" noProof="0" dirty="0"/>
              <a:t>est abordable</a:t>
            </a:r>
            <a:r>
              <a:rPr lang="fr-CH" sz="2000" noProof="0" dirty="0"/>
              <a:t>: soutien financier ciblé de la Confédération et des cantons </a:t>
            </a:r>
            <a:br>
              <a:rPr lang="fr-CH" sz="2000" noProof="0" dirty="0"/>
            </a:br>
            <a:r>
              <a:rPr lang="fr-CH" sz="2000" noProof="0" dirty="0"/>
              <a:t>(Programme Bâtiments, déductions fiscales,...).</a:t>
            </a:r>
          </a:p>
          <a:p>
            <a:pPr marL="846138">
              <a:spcAft>
                <a:spcPts val="1200"/>
              </a:spcAft>
              <a:buClr>
                <a:schemeClr val="accent1"/>
              </a:buClr>
              <a:defRPr/>
            </a:pPr>
            <a:r>
              <a:rPr lang="fr-CH" sz="2000" b="1" noProof="0" dirty="0"/>
              <a:t>réduction des coûts d’exploitation, énergétiques et annuels</a:t>
            </a:r>
            <a:r>
              <a:rPr lang="fr-CH" sz="2000" noProof="0" dirty="0"/>
              <a:t> </a:t>
            </a:r>
            <a:br>
              <a:rPr lang="fr-CH" sz="2000" noProof="0" dirty="0"/>
            </a:br>
            <a:r>
              <a:rPr lang="fr-CH" sz="2000" u="sng" noProof="0" dirty="0">
                <a:hlinkClick r:id="rId3">
                  <a:extLst>
                    <a:ext uri="{A12FA001-AC4F-418D-AE19-62706E023703}">
                      <ahyp:hlinkClr xmlns:ahyp="http://schemas.microsoft.com/office/drawing/2018/hyperlinkcolor" val="tx"/>
                    </a:ext>
                  </a:extLst>
                </a:hlinkClick>
              </a:rPr>
              <a:t>www.suisseenergie.ch/renover/calculateurs-des-couts-de-chauffage/</a:t>
            </a:r>
            <a:endParaRPr lang="fr-CH" sz="2000" u="sng" noProof="0" dirty="0"/>
          </a:p>
          <a:p>
            <a:pPr marL="846138">
              <a:spcAft>
                <a:spcPts val="1200"/>
              </a:spcAft>
              <a:buClr>
                <a:schemeClr val="accent1"/>
              </a:buClr>
              <a:defRPr/>
            </a:pPr>
            <a:r>
              <a:rPr lang="fr-CH" sz="2000" noProof="0" dirty="0"/>
              <a:t>Les bâtiments équipés d’un chauffage renouvelable prennent de la valeur sur le marché </a:t>
            </a:r>
            <a:br>
              <a:rPr lang="fr-CH" sz="2000" noProof="0" dirty="0"/>
            </a:br>
            <a:r>
              <a:rPr lang="fr-CH" sz="2000" noProof="0" dirty="0"/>
              <a:t>(valeur locative et valeur de vente)</a:t>
            </a:r>
          </a:p>
        </p:txBody>
      </p:sp>
      <p:sp>
        <p:nvSpPr>
          <p:cNvPr id="4" name="Datumsplatzhalter 3">
            <a:extLst>
              <a:ext uri="{FF2B5EF4-FFF2-40B4-BE49-F238E27FC236}">
                <a16:creationId xmlns:a16="http://schemas.microsoft.com/office/drawing/2014/main" id="{F0C453B7-FA88-65C6-79ED-46F556E368A2}"/>
              </a:ext>
            </a:extLst>
          </p:cNvPr>
          <p:cNvSpPr>
            <a:spLocks noGrp="1"/>
          </p:cNvSpPr>
          <p:nvPr>
            <p:ph type="dt" sz="half" idx="10"/>
          </p:nvPr>
        </p:nvSpPr>
        <p:spPr/>
        <p:txBody>
          <a:bodyPr/>
          <a:lstStyle/>
          <a:p>
            <a:fld id="{C92229D0-25AD-1145-AA1C-AEC4278E3BD2}" type="datetime1">
              <a:rPr lang="fr-CH" noProof="0" smtClean="0"/>
              <a:t>25.02.2026</a:t>
            </a:fld>
            <a:endParaRPr lang="fr-CH" noProof="0" dirty="0"/>
          </a:p>
        </p:txBody>
      </p:sp>
      <p:sp>
        <p:nvSpPr>
          <p:cNvPr id="5" name="Fußzeilenplatzhalter 4">
            <a:extLst>
              <a:ext uri="{FF2B5EF4-FFF2-40B4-BE49-F238E27FC236}">
                <a16:creationId xmlns:a16="http://schemas.microsoft.com/office/drawing/2014/main" id="{386DD3F1-CF10-C77C-E0FD-ABFBA8D6C3C2}"/>
              </a:ext>
            </a:extLst>
          </p:cNvPr>
          <p:cNvSpPr>
            <a:spLocks noGrp="1"/>
          </p:cNvSpPr>
          <p:nvPr>
            <p:ph type="ftr" sz="quarter" idx="11"/>
          </p:nvPr>
        </p:nvSpPr>
        <p:spPr/>
        <p:txBody>
          <a:bodyPr/>
          <a:lstStyle/>
          <a:p>
            <a:r>
              <a:rPr lang="fr-CH" noProof="0" dirty="0" err="1"/>
              <a:t>suisseenergie.ch</a:t>
            </a:r>
            <a:endParaRPr lang="fr-CH" noProof="0" dirty="0"/>
          </a:p>
        </p:txBody>
      </p:sp>
      <p:sp>
        <p:nvSpPr>
          <p:cNvPr id="6" name="Foliennummernplatzhalter 5">
            <a:extLst>
              <a:ext uri="{FF2B5EF4-FFF2-40B4-BE49-F238E27FC236}">
                <a16:creationId xmlns:a16="http://schemas.microsoft.com/office/drawing/2014/main" id="{472ECB66-0EB1-B17F-5010-8FEFB3FDBE6E}"/>
              </a:ext>
            </a:extLst>
          </p:cNvPr>
          <p:cNvSpPr>
            <a:spLocks noGrp="1"/>
          </p:cNvSpPr>
          <p:nvPr>
            <p:ph type="sldNum" sz="quarter" idx="12"/>
          </p:nvPr>
        </p:nvSpPr>
        <p:spPr/>
        <p:txBody>
          <a:bodyPr/>
          <a:lstStyle/>
          <a:p>
            <a:fld id="{442AD375-037F-43D0-B059-5172DA06796A}" type="slidenum">
              <a:rPr lang="fr-CH" noProof="0" smtClean="0"/>
              <a:pPr/>
              <a:t>44</a:t>
            </a:fld>
            <a:endParaRPr lang="fr-CH" noProof="0" dirty="0"/>
          </a:p>
        </p:txBody>
      </p:sp>
      <p:pic>
        <p:nvPicPr>
          <p:cNvPr id="12" name="Grafik 11">
            <a:extLst>
              <a:ext uri="{FF2B5EF4-FFF2-40B4-BE49-F238E27FC236}">
                <a16:creationId xmlns:a16="http://schemas.microsoft.com/office/drawing/2014/main" id="{424670CE-BA13-1BFE-D23B-0CE330F54A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2980" y="2935376"/>
            <a:ext cx="740384" cy="740384"/>
          </a:xfrm>
          <a:prstGeom prst="rect">
            <a:avLst/>
          </a:prstGeom>
        </p:spPr>
      </p:pic>
      <p:pic>
        <p:nvPicPr>
          <p:cNvPr id="22" name="Grafik 21">
            <a:extLst>
              <a:ext uri="{FF2B5EF4-FFF2-40B4-BE49-F238E27FC236}">
                <a16:creationId xmlns:a16="http://schemas.microsoft.com/office/drawing/2014/main" id="{30AABA6C-3DC9-22DC-3558-C4BF075A9BE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1407" y="4416144"/>
            <a:ext cx="740384" cy="740384"/>
          </a:xfrm>
          <a:prstGeom prst="rect">
            <a:avLst/>
          </a:prstGeom>
        </p:spPr>
      </p:pic>
      <p:pic>
        <p:nvPicPr>
          <p:cNvPr id="23" name="Grafik 22">
            <a:extLst>
              <a:ext uri="{FF2B5EF4-FFF2-40B4-BE49-F238E27FC236}">
                <a16:creationId xmlns:a16="http://schemas.microsoft.com/office/drawing/2014/main" id="{7710C31F-636E-F6D1-ECB5-6EAD3B76370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82118" y="2170844"/>
            <a:ext cx="680693" cy="680693"/>
          </a:xfrm>
          <a:prstGeom prst="rect">
            <a:avLst/>
          </a:prstGeom>
        </p:spPr>
      </p:pic>
      <p:pic>
        <p:nvPicPr>
          <p:cNvPr id="24" name="Grafik 23">
            <a:extLst>
              <a:ext uri="{FF2B5EF4-FFF2-40B4-BE49-F238E27FC236}">
                <a16:creationId xmlns:a16="http://schemas.microsoft.com/office/drawing/2014/main" id="{441CE007-368D-C1CF-1DD6-757ACCAC829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45541" y="3675760"/>
            <a:ext cx="744047" cy="744047"/>
          </a:xfrm>
          <a:prstGeom prst="rect">
            <a:avLst/>
          </a:prstGeom>
        </p:spPr>
      </p:pic>
      <p:sp>
        <p:nvSpPr>
          <p:cNvPr id="7" name="Textfeld 6">
            <a:extLst>
              <a:ext uri="{FF2B5EF4-FFF2-40B4-BE49-F238E27FC236}">
                <a16:creationId xmlns:a16="http://schemas.microsoft.com/office/drawing/2014/main" id="{11790EF6-2028-B2D1-2C53-71ABC16D86E7}"/>
              </a:ext>
            </a:extLst>
          </p:cNvPr>
          <p:cNvSpPr txBox="1"/>
          <p:nvPr/>
        </p:nvSpPr>
        <p:spPr>
          <a:xfrm>
            <a:off x="1162811" y="5792119"/>
            <a:ext cx="10333789" cy="307777"/>
          </a:xfrm>
          <a:prstGeom prst="rect">
            <a:avLst/>
          </a:prstGeom>
          <a:noFill/>
        </p:spPr>
        <p:txBody>
          <a:bodyPr wrap="square">
            <a:spAutoFit/>
          </a:bodyPr>
          <a:lstStyle/>
          <a:p>
            <a:r>
              <a:rPr lang="fr-CH" sz="1400" noProof="0" dirty="0">
                <a:solidFill>
                  <a:schemeClr val="accent1"/>
                </a:solidFill>
              </a:rPr>
              <a:t>Rendez-vous sur </a:t>
            </a:r>
            <a:r>
              <a:rPr lang="fr-CH" sz="1400" u="sng" noProof="0" dirty="0" err="1">
                <a:solidFill>
                  <a:schemeClr val="accent1"/>
                </a:solidFill>
              </a:rPr>
              <a:t>www.suisseenergie.ch</a:t>
            </a:r>
            <a:r>
              <a:rPr lang="fr-CH" sz="1400" u="sng" noProof="0" dirty="0">
                <a:solidFill>
                  <a:schemeClr val="accent1"/>
                </a:solidFill>
              </a:rPr>
              <a:t>/</a:t>
            </a:r>
            <a:r>
              <a:rPr lang="fr-CH" sz="1400" u="sng" noProof="0" dirty="0" err="1">
                <a:solidFill>
                  <a:schemeClr val="accent1"/>
                </a:solidFill>
              </a:rPr>
              <a:t>renover</a:t>
            </a:r>
            <a:r>
              <a:rPr lang="fr-CH" sz="1400" u="sng" noProof="0" dirty="0">
                <a:solidFill>
                  <a:schemeClr val="accent1"/>
                </a:solidFill>
              </a:rPr>
              <a:t>/remplacement-du-chauffage/</a:t>
            </a:r>
            <a:r>
              <a:rPr lang="fr-CH" sz="1400" noProof="0" dirty="0">
                <a:solidFill>
                  <a:schemeClr val="accent1"/>
                </a:solidFill>
              </a:rPr>
              <a:t> pour visualiser d’autres bénéfices</a:t>
            </a:r>
          </a:p>
        </p:txBody>
      </p:sp>
      <p:pic>
        <p:nvPicPr>
          <p:cNvPr id="8" name="Grafik 7">
            <a:extLst>
              <a:ext uri="{FF2B5EF4-FFF2-40B4-BE49-F238E27FC236}">
                <a16:creationId xmlns:a16="http://schemas.microsoft.com/office/drawing/2014/main" id="{B834D031-EE70-58BC-CB1A-A1A4F3C63DA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50943" y="5551913"/>
            <a:ext cx="788187" cy="788187"/>
          </a:xfrm>
          <a:prstGeom prst="rect">
            <a:avLst/>
          </a:prstGeom>
        </p:spPr>
      </p:pic>
    </p:spTree>
    <p:extLst>
      <p:ext uri="{BB962C8B-B14F-4D97-AF65-F5344CB8AC3E}">
        <p14:creationId xmlns:p14="http://schemas.microsoft.com/office/powerpoint/2010/main" val="20960700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0AD13-05C2-49A3-9AD5-CE047273A155}"/>
              </a:ext>
            </a:extLst>
          </p:cNvPr>
          <p:cNvSpPr>
            <a:spLocks noGrp="1"/>
          </p:cNvSpPr>
          <p:nvPr>
            <p:ph type="title"/>
          </p:nvPr>
        </p:nvSpPr>
        <p:spPr>
          <a:xfrm>
            <a:off x="515379" y="1592796"/>
            <a:ext cx="6372709" cy="3168352"/>
          </a:xfrm>
        </p:spPr>
        <p:txBody>
          <a:bodyPr/>
          <a:lstStyle/>
          <a:p>
            <a:r>
              <a:rPr lang="fr-CH" noProof="0" dirty="0"/>
              <a:t>Vos questions</a:t>
            </a:r>
          </a:p>
        </p:txBody>
      </p:sp>
      <p:sp>
        <p:nvSpPr>
          <p:cNvPr id="3" name="Datumsplatzhalter 2">
            <a:extLst>
              <a:ext uri="{FF2B5EF4-FFF2-40B4-BE49-F238E27FC236}">
                <a16:creationId xmlns:a16="http://schemas.microsoft.com/office/drawing/2014/main" id="{19A6D2E6-F075-4875-AF6F-477F1330674F}"/>
              </a:ext>
            </a:extLst>
          </p:cNvPr>
          <p:cNvSpPr>
            <a:spLocks noGrp="1"/>
          </p:cNvSpPr>
          <p:nvPr>
            <p:ph type="dt" sz="half" idx="10"/>
          </p:nvPr>
        </p:nvSpPr>
        <p:spPr/>
        <p:txBody>
          <a:bodyPr/>
          <a:lstStyle/>
          <a:p>
            <a:fld id="{003D29D5-49A6-554D-847D-9826491C9C58}" type="datetime1">
              <a:rPr lang="fr-CH" noProof="0" smtClean="0"/>
              <a:t>25.02.2026</a:t>
            </a:fld>
            <a:endParaRPr lang="fr-CH" noProof="0" dirty="0"/>
          </a:p>
        </p:txBody>
      </p:sp>
      <p:sp>
        <p:nvSpPr>
          <p:cNvPr id="4" name="Fußzeilenplatzhalter 3">
            <a:extLst>
              <a:ext uri="{FF2B5EF4-FFF2-40B4-BE49-F238E27FC236}">
                <a16:creationId xmlns:a16="http://schemas.microsoft.com/office/drawing/2014/main" id="{DBAEBDEE-E035-4AB2-B4B7-68004B9B3451}"/>
              </a:ext>
            </a:extLst>
          </p:cNvPr>
          <p:cNvSpPr>
            <a:spLocks noGrp="1"/>
          </p:cNvSpPr>
          <p:nvPr>
            <p:ph type="ftr" sz="quarter" idx="11"/>
          </p:nvPr>
        </p:nvSpPr>
        <p:spPr/>
        <p:txBody>
          <a:bodyPr/>
          <a:lstStyle/>
          <a:p>
            <a:r>
              <a:rPr lang="fr-CH" noProof="0" dirty="0" err="1"/>
              <a:t>suisseenergie.ch</a:t>
            </a:r>
            <a:endParaRPr lang="fr-CH" noProof="0" dirty="0"/>
          </a:p>
        </p:txBody>
      </p:sp>
      <p:sp>
        <p:nvSpPr>
          <p:cNvPr id="5" name="Foliennummernplatzhalter 4">
            <a:extLst>
              <a:ext uri="{FF2B5EF4-FFF2-40B4-BE49-F238E27FC236}">
                <a16:creationId xmlns:a16="http://schemas.microsoft.com/office/drawing/2014/main" id="{C0082433-EBD5-4E22-A17A-8923B96A632E}"/>
              </a:ext>
            </a:extLst>
          </p:cNvPr>
          <p:cNvSpPr>
            <a:spLocks noGrp="1"/>
          </p:cNvSpPr>
          <p:nvPr>
            <p:ph type="sldNum" sz="quarter" idx="12"/>
          </p:nvPr>
        </p:nvSpPr>
        <p:spPr/>
        <p:txBody>
          <a:bodyPr/>
          <a:lstStyle/>
          <a:p>
            <a:fld id="{442AD375-037F-43D0-B059-5172DA06796A}" type="slidenum">
              <a:rPr lang="fr-CH" noProof="0" smtClean="0"/>
              <a:pPr/>
              <a:t>45</a:t>
            </a:fld>
            <a:endParaRPr lang="fr-CH" noProof="0" dirty="0"/>
          </a:p>
        </p:txBody>
      </p:sp>
      <p:grpSp>
        <p:nvGrpSpPr>
          <p:cNvPr id="19" name="Gruppieren 18">
            <a:extLst>
              <a:ext uri="{FF2B5EF4-FFF2-40B4-BE49-F238E27FC236}">
                <a16:creationId xmlns:a16="http://schemas.microsoft.com/office/drawing/2014/main" id="{FE9DF2D3-CF39-49E8-BFE2-F6EF8B01BBA1}"/>
              </a:ext>
            </a:extLst>
          </p:cNvPr>
          <p:cNvGrpSpPr/>
          <p:nvPr/>
        </p:nvGrpSpPr>
        <p:grpSpPr>
          <a:xfrm>
            <a:off x="7372266" y="1942762"/>
            <a:ext cx="1736947" cy="1719578"/>
            <a:chOff x="550863" y="1093788"/>
            <a:chExt cx="3492500" cy="3457575"/>
          </a:xfrm>
        </p:grpSpPr>
        <p:sp>
          <p:nvSpPr>
            <p:cNvPr id="20" name="Freeform 5">
              <a:extLst>
                <a:ext uri="{FF2B5EF4-FFF2-40B4-BE49-F238E27FC236}">
                  <a16:creationId xmlns:a16="http://schemas.microsoft.com/office/drawing/2014/main" id="{1115C22E-65BE-4FAF-90C2-C4A7CC9EA5B5}"/>
                </a:ext>
              </a:extLst>
            </p:cNvPr>
            <p:cNvSpPr>
              <a:spLocks noEditPoints="1"/>
            </p:cNvSpPr>
            <p:nvPr/>
          </p:nvSpPr>
          <p:spPr bwMode="auto">
            <a:xfrm>
              <a:off x="3121026" y="2803526"/>
              <a:ext cx="717550" cy="719138"/>
            </a:xfrm>
            <a:custGeom>
              <a:avLst/>
              <a:gdLst>
                <a:gd name="T0" fmla="*/ 0 w 750"/>
                <a:gd name="T1" fmla="*/ 375 h 751"/>
                <a:gd name="T2" fmla="*/ 0 w 750"/>
                <a:gd name="T3" fmla="*/ 375 h 751"/>
                <a:gd name="T4" fmla="*/ 375 w 750"/>
                <a:gd name="T5" fmla="*/ 751 h 751"/>
                <a:gd name="T6" fmla="*/ 750 w 750"/>
                <a:gd name="T7" fmla="*/ 375 h 751"/>
                <a:gd name="T8" fmla="*/ 375 w 750"/>
                <a:gd name="T9" fmla="*/ 0 h 751"/>
                <a:gd name="T10" fmla="*/ 0 w 750"/>
                <a:gd name="T11" fmla="*/ 375 h 751"/>
                <a:gd name="T12" fmla="*/ 375 w 750"/>
                <a:gd name="T13" fmla="*/ 67 h 751"/>
                <a:gd name="T14" fmla="*/ 375 w 750"/>
                <a:gd name="T15" fmla="*/ 67 h 751"/>
                <a:gd name="T16" fmla="*/ 683 w 750"/>
                <a:gd name="T17" fmla="*/ 375 h 751"/>
                <a:gd name="T18" fmla="*/ 375 w 750"/>
                <a:gd name="T19" fmla="*/ 683 h 751"/>
                <a:gd name="T20" fmla="*/ 67 w 750"/>
                <a:gd name="T21" fmla="*/ 375 h 751"/>
                <a:gd name="T22" fmla="*/ 375 w 750"/>
                <a:gd name="T23" fmla="*/ 67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0" h="751">
                  <a:moveTo>
                    <a:pt x="0" y="375"/>
                  </a:moveTo>
                  <a:lnTo>
                    <a:pt x="0" y="375"/>
                  </a:lnTo>
                  <a:cubicBezTo>
                    <a:pt x="0" y="582"/>
                    <a:pt x="168" y="751"/>
                    <a:pt x="375" y="751"/>
                  </a:cubicBezTo>
                  <a:cubicBezTo>
                    <a:pt x="582" y="751"/>
                    <a:pt x="750" y="582"/>
                    <a:pt x="750" y="375"/>
                  </a:cubicBezTo>
                  <a:cubicBezTo>
                    <a:pt x="750" y="168"/>
                    <a:pt x="582" y="0"/>
                    <a:pt x="375" y="0"/>
                  </a:cubicBezTo>
                  <a:cubicBezTo>
                    <a:pt x="168" y="0"/>
                    <a:pt x="0" y="168"/>
                    <a:pt x="0" y="375"/>
                  </a:cubicBezTo>
                  <a:close/>
                  <a:moveTo>
                    <a:pt x="375" y="67"/>
                  </a:moveTo>
                  <a:lnTo>
                    <a:pt x="375" y="67"/>
                  </a:lnTo>
                  <a:cubicBezTo>
                    <a:pt x="545" y="67"/>
                    <a:pt x="683" y="205"/>
                    <a:pt x="683" y="375"/>
                  </a:cubicBezTo>
                  <a:cubicBezTo>
                    <a:pt x="683" y="545"/>
                    <a:pt x="545" y="683"/>
                    <a:pt x="375" y="683"/>
                  </a:cubicBezTo>
                  <a:cubicBezTo>
                    <a:pt x="205" y="683"/>
                    <a:pt x="67" y="545"/>
                    <a:pt x="67" y="375"/>
                  </a:cubicBezTo>
                  <a:cubicBezTo>
                    <a:pt x="67" y="205"/>
                    <a:pt x="205" y="67"/>
                    <a:pt x="375" y="67"/>
                  </a:cubicBezTo>
                  <a:close/>
                </a:path>
              </a:pathLst>
            </a:custGeom>
            <a:solidFill>
              <a:srgbClr val="12385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CH" noProof="0" dirty="0"/>
            </a:p>
          </p:txBody>
        </p:sp>
        <p:sp>
          <p:nvSpPr>
            <p:cNvPr id="21" name="Freeform 6">
              <a:extLst>
                <a:ext uri="{FF2B5EF4-FFF2-40B4-BE49-F238E27FC236}">
                  <a16:creationId xmlns:a16="http://schemas.microsoft.com/office/drawing/2014/main" id="{CFC73D41-0911-45D5-A274-4F8CC4182308}"/>
                </a:ext>
              </a:extLst>
            </p:cNvPr>
            <p:cNvSpPr>
              <a:spLocks/>
            </p:cNvSpPr>
            <p:nvPr/>
          </p:nvSpPr>
          <p:spPr bwMode="auto">
            <a:xfrm>
              <a:off x="2919413" y="3573463"/>
              <a:ext cx="1123950" cy="977900"/>
            </a:xfrm>
            <a:custGeom>
              <a:avLst/>
              <a:gdLst>
                <a:gd name="T0" fmla="*/ 772 w 1175"/>
                <a:gd name="T1" fmla="*/ 0 h 1021"/>
                <a:gd name="T2" fmla="*/ 772 w 1175"/>
                <a:gd name="T3" fmla="*/ 0 h 1021"/>
                <a:gd name="T4" fmla="*/ 402 w 1175"/>
                <a:gd name="T5" fmla="*/ 0 h 1021"/>
                <a:gd name="T6" fmla="*/ 0 w 1175"/>
                <a:gd name="T7" fmla="*/ 403 h 1021"/>
                <a:gd name="T8" fmla="*/ 0 w 1175"/>
                <a:gd name="T9" fmla="*/ 1021 h 1021"/>
                <a:gd name="T10" fmla="*/ 67 w 1175"/>
                <a:gd name="T11" fmla="*/ 1021 h 1021"/>
                <a:gd name="T12" fmla="*/ 67 w 1175"/>
                <a:gd name="T13" fmla="*/ 403 h 1021"/>
                <a:gd name="T14" fmla="*/ 402 w 1175"/>
                <a:gd name="T15" fmla="*/ 67 h 1021"/>
                <a:gd name="T16" fmla="*/ 772 w 1175"/>
                <a:gd name="T17" fmla="*/ 67 h 1021"/>
                <a:gd name="T18" fmla="*/ 1108 w 1175"/>
                <a:gd name="T19" fmla="*/ 403 h 1021"/>
                <a:gd name="T20" fmla="*/ 1108 w 1175"/>
                <a:gd name="T21" fmla="*/ 1021 h 1021"/>
                <a:gd name="T22" fmla="*/ 1175 w 1175"/>
                <a:gd name="T23" fmla="*/ 1021 h 1021"/>
                <a:gd name="T24" fmla="*/ 1175 w 1175"/>
                <a:gd name="T25" fmla="*/ 403 h 1021"/>
                <a:gd name="T26" fmla="*/ 772 w 1175"/>
                <a:gd name="T27" fmla="*/ 0 h 1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75" h="1021">
                  <a:moveTo>
                    <a:pt x="772" y="0"/>
                  </a:moveTo>
                  <a:lnTo>
                    <a:pt x="772" y="0"/>
                  </a:lnTo>
                  <a:lnTo>
                    <a:pt x="402" y="0"/>
                  </a:lnTo>
                  <a:cubicBezTo>
                    <a:pt x="180" y="0"/>
                    <a:pt x="0" y="181"/>
                    <a:pt x="0" y="403"/>
                  </a:cubicBezTo>
                  <a:lnTo>
                    <a:pt x="0" y="1021"/>
                  </a:lnTo>
                  <a:lnTo>
                    <a:pt x="67" y="1021"/>
                  </a:lnTo>
                  <a:lnTo>
                    <a:pt x="67" y="403"/>
                  </a:lnTo>
                  <a:cubicBezTo>
                    <a:pt x="67" y="218"/>
                    <a:pt x="217" y="67"/>
                    <a:pt x="402" y="67"/>
                  </a:cubicBezTo>
                  <a:lnTo>
                    <a:pt x="772" y="67"/>
                  </a:lnTo>
                  <a:cubicBezTo>
                    <a:pt x="957" y="67"/>
                    <a:pt x="1108" y="218"/>
                    <a:pt x="1108" y="403"/>
                  </a:cubicBezTo>
                  <a:lnTo>
                    <a:pt x="1108" y="1021"/>
                  </a:lnTo>
                  <a:lnTo>
                    <a:pt x="1175" y="1021"/>
                  </a:lnTo>
                  <a:lnTo>
                    <a:pt x="1175" y="403"/>
                  </a:lnTo>
                  <a:cubicBezTo>
                    <a:pt x="1175" y="181"/>
                    <a:pt x="994" y="0"/>
                    <a:pt x="772" y="0"/>
                  </a:cubicBezTo>
                  <a:close/>
                </a:path>
              </a:pathLst>
            </a:custGeom>
            <a:solidFill>
              <a:srgbClr val="12385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CH" noProof="0" dirty="0"/>
            </a:p>
          </p:txBody>
        </p:sp>
        <p:sp>
          <p:nvSpPr>
            <p:cNvPr id="22" name="Freeform 7">
              <a:extLst>
                <a:ext uri="{FF2B5EF4-FFF2-40B4-BE49-F238E27FC236}">
                  <a16:creationId xmlns:a16="http://schemas.microsoft.com/office/drawing/2014/main" id="{7036DC03-C9DC-42FF-8F3D-2463124DD08C}"/>
                </a:ext>
              </a:extLst>
            </p:cNvPr>
            <p:cNvSpPr>
              <a:spLocks noEditPoints="1"/>
            </p:cNvSpPr>
            <p:nvPr/>
          </p:nvSpPr>
          <p:spPr bwMode="auto">
            <a:xfrm>
              <a:off x="752476" y="2803526"/>
              <a:ext cx="717550" cy="719138"/>
            </a:xfrm>
            <a:custGeom>
              <a:avLst/>
              <a:gdLst>
                <a:gd name="T0" fmla="*/ 375 w 750"/>
                <a:gd name="T1" fmla="*/ 751 h 751"/>
                <a:gd name="T2" fmla="*/ 375 w 750"/>
                <a:gd name="T3" fmla="*/ 751 h 751"/>
                <a:gd name="T4" fmla="*/ 750 w 750"/>
                <a:gd name="T5" fmla="*/ 375 h 751"/>
                <a:gd name="T6" fmla="*/ 375 w 750"/>
                <a:gd name="T7" fmla="*/ 0 h 751"/>
                <a:gd name="T8" fmla="*/ 0 w 750"/>
                <a:gd name="T9" fmla="*/ 375 h 751"/>
                <a:gd name="T10" fmla="*/ 375 w 750"/>
                <a:gd name="T11" fmla="*/ 751 h 751"/>
                <a:gd name="T12" fmla="*/ 375 w 750"/>
                <a:gd name="T13" fmla="*/ 67 h 751"/>
                <a:gd name="T14" fmla="*/ 375 w 750"/>
                <a:gd name="T15" fmla="*/ 67 h 751"/>
                <a:gd name="T16" fmla="*/ 683 w 750"/>
                <a:gd name="T17" fmla="*/ 375 h 751"/>
                <a:gd name="T18" fmla="*/ 375 w 750"/>
                <a:gd name="T19" fmla="*/ 683 h 751"/>
                <a:gd name="T20" fmla="*/ 67 w 750"/>
                <a:gd name="T21" fmla="*/ 375 h 751"/>
                <a:gd name="T22" fmla="*/ 375 w 750"/>
                <a:gd name="T23" fmla="*/ 67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0" h="751">
                  <a:moveTo>
                    <a:pt x="375" y="751"/>
                  </a:moveTo>
                  <a:lnTo>
                    <a:pt x="375" y="751"/>
                  </a:lnTo>
                  <a:cubicBezTo>
                    <a:pt x="582" y="751"/>
                    <a:pt x="750" y="582"/>
                    <a:pt x="750" y="375"/>
                  </a:cubicBezTo>
                  <a:cubicBezTo>
                    <a:pt x="750" y="168"/>
                    <a:pt x="582" y="0"/>
                    <a:pt x="375" y="0"/>
                  </a:cubicBezTo>
                  <a:cubicBezTo>
                    <a:pt x="168" y="0"/>
                    <a:pt x="0" y="168"/>
                    <a:pt x="0" y="375"/>
                  </a:cubicBezTo>
                  <a:cubicBezTo>
                    <a:pt x="0" y="582"/>
                    <a:pt x="168" y="751"/>
                    <a:pt x="375" y="751"/>
                  </a:cubicBezTo>
                  <a:close/>
                  <a:moveTo>
                    <a:pt x="375" y="67"/>
                  </a:moveTo>
                  <a:lnTo>
                    <a:pt x="375" y="67"/>
                  </a:lnTo>
                  <a:cubicBezTo>
                    <a:pt x="545" y="67"/>
                    <a:pt x="683" y="205"/>
                    <a:pt x="683" y="375"/>
                  </a:cubicBezTo>
                  <a:cubicBezTo>
                    <a:pt x="683" y="545"/>
                    <a:pt x="545" y="683"/>
                    <a:pt x="375" y="683"/>
                  </a:cubicBezTo>
                  <a:cubicBezTo>
                    <a:pt x="205" y="683"/>
                    <a:pt x="67" y="545"/>
                    <a:pt x="67" y="375"/>
                  </a:cubicBezTo>
                  <a:cubicBezTo>
                    <a:pt x="67" y="205"/>
                    <a:pt x="205" y="67"/>
                    <a:pt x="375" y="67"/>
                  </a:cubicBezTo>
                  <a:close/>
                </a:path>
              </a:pathLst>
            </a:custGeom>
            <a:solidFill>
              <a:srgbClr val="12385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CH" noProof="0" dirty="0"/>
            </a:p>
          </p:txBody>
        </p:sp>
        <p:sp>
          <p:nvSpPr>
            <p:cNvPr id="23" name="Freeform 8">
              <a:extLst>
                <a:ext uri="{FF2B5EF4-FFF2-40B4-BE49-F238E27FC236}">
                  <a16:creationId xmlns:a16="http://schemas.microsoft.com/office/drawing/2014/main" id="{F4952713-C745-4DA8-9F49-FDC7C8F9FC92}"/>
                </a:ext>
              </a:extLst>
            </p:cNvPr>
            <p:cNvSpPr>
              <a:spLocks/>
            </p:cNvSpPr>
            <p:nvPr/>
          </p:nvSpPr>
          <p:spPr bwMode="auto">
            <a:xfrm>
              <a:off x="550863" y="3573463"/>
              <a:ext cx="1123950" cy="977900"/>
            </a:xfrm>
            <a:custGeom>
              <a:avLst/>
              <a:gdLst>
                <a:gd name="T0" fmla="*/ 772 w 1175"/>
                <a:gd name="T1" fmla="*/ 0 h 1021"/>
                <a:gd name="T2" fmla="*/ 772 w 1175"/>
                <a:gd name="T3" fmla="*/ 0 h 1021"/>
                <a:gd name="T4" fmla="*/ 402 w 1175"/>
                <a:gd name="T5" fmla="*/ 0 h 1021"/>
                <a:gd name="T6" fmla="*/ 0 w 1175"/>
                <a:gd name="T7" fmla="*/ 403 h 1021"/>
                <a:gd name="T8" fmla="*/ 0 w 1175"/>
                <a:gd name="T9" fmla="*/ 1021 h 1021"/>
                <a:gd name="T10" fmla="*/ 67 w 1175"/>
                <a:gd name="T11" fmla="*/ 1021 h 1021"/>
                <a:gd name="T12" fmla="*/ 67 w 1175"/>
                <a:gd name="T13" fmla="*/ 403 h 1021"/>
                <a:gd name="T14" fmla="*/ 402 w 1175"/>
                <a:gd name="T15" fmla="*/ 67 h 1021"/>
                <a:gd name="T16" fmla="*/ 772 w 1175"/>
                <a:gd name="T17" fmla="*/ 67 h 1021"/>
                <a:gd name="T18" fmla="*/ 1107 w 1175"/>
                <a:gd name="T19" fmla="*/ 403 h 1021"/>
                <a:gd name="T20" fmla="*/ 1107 w 1175"/>
                <a:gd name="T21" fmla="*/ 1021 h 1021"/>
                <a:gd name="T22" fmla="*/ 1175 w 1175"/>
                <a:gd name="T23" fmla="*/ 1021 h 1021"/>
                <a:gd name="T24" fmla="*/ 1175 w 1175"/>
                <a:gd name="T25" fmla="*/ 403 h 1021"/>
                <a:gd name="T26" fmla="*/ 772 w 1175"/>
                <a:gd name="T27" fmla="*/ 0 h 1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75" h="1021">
                  <a:moveTo>
                    <a:pt x="772" y="0"/>
                  </a:moveTo>
                  <a:lnTo>
                    <a:pt x="772" y="0"/>
                  </a:lnTo>
                  <a:lnTo>
                    <a:pt x="402" y="0"/>
                  </a:lnTo>
                  <a:cubicBezTo>
                    <a:pt x="180" y="0"/>
                    <a:pt x="0" y="181"/>
                    <a:pt x="0" y="403"/>
                  </a:cubicBezTo>
                  <a:lnTo>
                    <a:pt x="0" y="1021"/>
                  </a:lnTo>
                  <a:lnTo>
                    <a:pt x="67" y="1021"/>
                  </a:lnTo>
                  <a:lnTo>
                    <a:pt x="67" y="403"/>
                  </a:lnTo>
                  <a:cubicBezTo>
                    <a:pt x="67" y="218"/>
                    <a:pt x="217" y="67"/>
                    <a:pt x="402" y="67"/>
                  </a:cubicBezTo>
                  <a:lnTo>
                    <a:pt x="772" y="67"/>
                  </a:lnTo>
                  <a:cubicBezTo>
                    <a:pt x="957" y="67"/>
                    <a:pt x="1107" y="218"/>
                    <a:pt x="1107" y="403"/>
                  </a:cubicBezTo>
                  <a:lnTo>
                    <a:pt x="1107" y="1021"/>
                  </a:lnTo>
                  <a:lnTo>
                    <a:pt x="1175" y="1021"/>
                  </a:lnTo>
                  <a:lnTo>
                    <a:pt x="1175" y="403"/>
                  </a:lnTo>
                  <a:cubicBezTo>
                    <a:pt x="1175" y="181"/>
                    <a:pt x="994" y="0"/>
                    <a:pt x="772" y="0"/>
                  </a:cubicBezTo>
                  <a:close/>
                </a:path>
              </a:pathLst>
            </a:custGeom>
            <a:solidFill>
              <a:srgbClr val="12385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CH" noProof="0" dirty="0"/>
            </a:p>
          </p:txBody>
        </p:sp>
        <p:sp>
          <p:nvSpPr>
            <p:cNvPr id="24" name="Freeform 9">
              <a:extLst>
                <a:ext uri="{FF2B5EF4-FFF2-40B4-BE49-F238E27FC236}">
                  <a16:creationId xmlns:a16="http://schemas.microsoft.com/office/drawing/2014/main" id="{2F4EC0E6-7CD3-4D79-8A99-AF5B432DD7BD}"/>
                </a:ext>
              </a:extLst>
            </p:cNvPr>
            <p:cNvSpPr>
              <a:spLocks noEditPoints="1"/>
            </p:cNvSpPr>
            <p:nvPr/>
          </p:nvSpPr>
          <p:spPr bwMode="auto">
            <a:xfrm>
              <a:off x="1262063" y="1093788"/>
              <a:ext cx="2198688" cy="1971675"/>
            </a:xfrm>
            <a:custGeom>
              <a:avLst/>
              <a:gdLst>
                <a:gd name="T0" fmla="*/ 1901 w 2298"/>
                <a:gd name="T1" fmla="*/ 1515 h 2061"/>
                <a:gd name="T2" fmla="*/ 1901 w 2298"/>
                <a:gd name="T3" fmla="*/ 1515 h 2061"/>
                <a:gd name="T4" fmla="*/ 2252 w 2298"/>
                <a:gd name="T5" fmla="*/ 928 h 2061"/>
                <a:gd name="T6" fmla="*/ 1528 w 2298"/>
                <a:gd name="T7" fmla="*/ 35 h 2061"/>
                <a:gd name="T8" fmla="*/ 717 w 2298"/>
                <a:gd name="T9" fmla="*/ 479 h 2061"/>
                <a:gd name="T10" fmla="*/ 613 w 2298"/>
                <a:gd name="T11" fmla="*/ 483 h 2061"/>
                <a:gd name="T12" fmla="*/ 161 w 2298"/>
                <a:gd name="T13" fmla="*/ 739 h 2061"/>
                <a:gd name="T14" fmla="*/ 22 w 2298"/>
                <a:gd name="T15" fmla="*/ 1239 h 2061"/>
                <a:gd name="T16" fmla="*/ 321 w 2298"/>
                <a:gd name="T17" fmla="*/ 1722 h 2061"/>
                <a:gd name="T18" fmla="*/ 363 w 2298"/>
                <a:gd name="T19" fmla="*/ 2061 h 2061"/>
                <a:gd name="T20" fmla="*/ 637 w 2298"/>
                <a:gd name="T21" fmla="*/ 1832 h 2061"/>
                <a:gd name="T22" fmla="*/ 778 w 2298"/>
                <a:gd name="T23" fmla="*/ 1830 h 2061"/>
                <a:gd name="T24" fmla="*/ 1193 w 2298"/>
                <a:gd name="T25" fmla="*/ 1617 h 2061"/>
                <a:gd name="T26" fmla="*/ 1358 w 2298"/>
                <a:gd name="T27" fmla="*/ 1652 h 2061"/>
                <a:gd name="T28" fmla="*/ 1530 w 2298"/>
                <a:gd name="T29" fmla="*/ 1651 h 2061"/>
                <a:gd name="T30" fmla="*/ 1859 w 2298"/>
                <a:gd name="T31" fmla="*/ 1917 h 2061"/>
                <a:gd name="T32" fmla="*/ 1901 w 2298"/>
                <a:gd name="T33" fmla="*/ 1515 h 2061"/>
                <a:gd name="T34" fmla="*/ 770 w 2298"/>
                <a:gd name="T35" fmla="*/ 1763 h 2061"/>
                <a:gd name="T36" fmla="*/ 770 w 2298"/>
                <a:gd name="T37" fmla="*/ 1763 h 2061"/>
                <a:gd name="T38" fmla="*/ 630 w 2298"/>
                <a:gd name="T39" fmla="*/ 1764 h 2061"/>
                <a:gd name="T40" fmla="*/ 616 w 2298"/>
                <a:gd name="T41" fmla="*/ 1762 h 2061"/>
                <a:gd name="T42" fmla="*/ 414 w 2298"/>
                <a:gd name="T43" fmla="*/ 1931 h 2061"/>
                <a:gd name="T44" fmla="*/ 384 w 2298"/>
                <a:gd name="T45" fmla="*/ 1682 h 2061"/>
                <a:gd name="T46" fmla="*/ 370 w 2298"/>
                <a:gd name="T47" fmla="*/ 1674 h 2061"/>
                <a:gd name="T48" fmla="*/ 89 w 2298"/>
                <a:gd name="T49" fmla="*/ 1231 h 2061"/>
                <a:gd name="T50" fmla="*/ 621 w 2298"/>
                <a:gd name="T51" fmla="*/ 550 h 2061"/>
                <a:gd name="T52" fmla="*/ 1302 w 2298"/>
                <a:gd name="T53" fmla="*/ 1082 h 2061"/>
                <a:gd name="T54" fmla="*/ 770 w 2298"/>
                <a:gd name="T55" fmla="*/ 1763 h 2061"/>
                <a:gd name="T56" fmla="*/ 1837 w 2298"/>
                <a:gd name="T57" fmla="*/ 1477 h 2061"/>
                <a:gd name="T58" fmla="*/ 1837 w 2298"/>
                <a:gd name="T59" fmla="*/ 1477 h 2061"/>
                <a:gd name="T60" fmla="*/ 1805 w 2298"/>
                <a:gd name="T61" fmla="*/ 1787 h 2061"/>
                <a:gd name="T62" fmla="*/ 1550 w 2298"/>
                <a:gd name="T63" fmla="*/ 1581 h 2061"/>
                <a:gd name="T64" fmla="*/ 1536 w 2298"/>
                <a:gd name="T65" fmla="*/ 1583 h 2061"/>
                <a:gd name="T66" fmla="*/ 1365 w 2298"/>
                <a:gd name="T67" fmla="*/ 1585 h 2061"/>
                <a:gd name="T68" fmla="*/ 1239 w 2298"/>
                <a:gd name="T69" fmla="*/ 1561 h 2061"/>
                <a:gd name="T70" fmla="*/ 1369 w 2298"/>
                <a:gd name="T71" fmla="*/ 1074 h 2061"/>
                <a:gd name="T72" fmla="*/ 790 w 2298"/>
                <a:gd name="T73" fmla="*/ 486 h 2061"/>
                <a:gd name="T74" fmla="*/ 1521 w 2298"/>
                <a:gd name="T75" fmla="*/ 102 h 2061"/>
                <a:gd name="T76" fmla="*/ 2185 w 2298"/>
                <a:gd name="T77" fmla="*/ 921 h 2061"/>
                <a:gd name="T78" fmla="*/ 1851 w 2298"/>
                <a:gd name="T79" fmla="*/ 1468 h 2061"/>
                <a:gd name="T80" fmla="*/ 1837 w 2298"/>
                <a:gd name="T81" fmla="*/ 1477 h 2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98" h="2061">
                  <a:moveTo>
                    <a:pt x="1901" y="1515"/>
                  </a:moveTo>
                  <a:lnTo>
                    <a:pt x="1901" y="1515"/>
                  </a:lnTo>
                  <a:cubicBezTo>
                    <a:pt x="2099" y="1380"/>
                    <a:pt x="2227" y="1167"/>
                    <a:pt x="2252" y="928"/>
                  </a:cubicBezTo>
                  <a:cubicBezTo>
                    <a:pt x="2298" y="483"/>
                    <a:pt x="1974" y="82"/>
                    <a:pt x="1528" y="35"/>
                  </a:cubicBezTo>
                  <a:cubicBezTo>
                    <a:pt x="1191" y="0"/>
                    <a:pt x="869" y="178"/>
                    <a:pt x="717" y="479"/>
                  </a:cubicBezTo>
                  <a:cubicBezTo>
                    <a:pt x="683" y="478"/>
                    <a:pt x="648" y="479"/>
                    <a:pt x="613" y="483"/>
                  </a:cubicBezTo>
                  <a:cubicBezTo>
                    <a:pt x="433" y="505"/>
                    <a:pt x="273" y="596"/>
                    <a:pt x="161" y="739"/>
                  </a:cubicBezTo>
                  <a:cubicBezTo>
                    <a:pt x="49" y="882"/>
                    <a:pt x="0" y="1059"/>
                    <a:pt x="22" y="1239"/>
                  </a:cubicBezTo>
                  <a:cubicBezTo>
                    <a:pt x="47" y="1437"/>
                    <a:pt x="155" y="1612"/>
                    <a:pt x="321" y="1722"/>
                  </a:cubicBezTo>
                  <a:lnTo>
                    <a:pt x="363" y="2061"/>
                  </a:lnTo>
                  <a:lnTo>
                    <a:pt x="637" y="1832"/>
                  </a:lnTo>
                  <a:cubicBezTo>
                    <a:pt x="686" y="1836"/>
                    <a:pt x="733" y="1836"/>
                    <a:pt x="778" y="1830"/>
                  </a:cubicBezTo>
                  <a:cubicBezTo>
                    <a:pt x="944" y="1810"/>
                    <a:pt x="1088" y="1731"/>
                    <a:pt x="1193" y="1617"/>
                  </a:cubicBezTo>
                  <a:cubicBezTo>
                    <a:pt x="1247" y="1634"/>
                    <a:pt x="1303" y="1646"/>
                    <a:pt x="1358" y="1652"/>
                  </a:cubicBezTo>
                  <a:cubicBezTo>
                    <a:pt x="1413" y="1658"/>
                    <a:pt x="1471" y="1658"/>
                    <a:pt x="1530" y="1651"/>
                  </a:cubicBezTo>
                  <a:lnTo>
                    <a:pt x="1859" y="1917"/>
                  </a:lnTo>
                  <a:lnTo>
                    <a:pt x="1901" y="1515"/>
                  </a:lnTo>
                  <a:close/>
                  <a:moveTo>
                    <a:pt x="770" y="1763"/>
                  </a:moveTo>
                  <a:lnTo>
                    <a:pt x="770" y="1763"/>
                  </a:lnTo>
                  <a:cubicBezTo>
                    <a:pt x="725" y="1769"/>
                    <a:pt x="678" y="1769"/>
                    <a:pt x="630" y="1764"/>
                  </a:cubicBezTo>
                  <a:lnTo>
                    <a:pt x="616" y="1762"/>
                  </a:lnTo>
                  <a:lnTo>
                    <a:pt x="414" y="1931"/>
                  </a:lnTo>
                  <a:lnTo>
                    <a:pt x="384" y="1682"/>
                  </a:lnTo>
                  <a:lnTo>
                    <a:pt x="370" y="1674"/>
                  </a:lnTo>
                  <a:cubicBezTo>
                    <a:pt x="214" y="1575"/>
                    <a:pt x="111" y="1414"/>
                    <a:pt x="89" y="1231"/>
                  </a:cubicBezTo>
                  <a:cubicBezTo>
                    <a:pt x="48" y="897"/>
                    <a:pt x="287" y="591"/>
                    <a:pt x="621" y="550"/>
                  </a:cubicBezTo>
                  <a:cubicBezTo>
                    <a:pt x="955" y="509"/>
                    <a:pt x="1261" y="748"/>
                    <a:pt x="1302" y="1082"/>
                  </a:cubicBezTo>
                  <a:cubicBezTo>
                    <a:pt x="1343" y="1417"/>
                    <a:pt x="1105" y="1722"/>
                    <a:pt x="770" y="1763"/>
                  </a:cubicBezTo>
                  <a:close/>
                  <a:moveTo>
                    <a:pt x="1837" y="1477"/>
                  </a:moveTo>
                  <a:lnTo>
                    <a:pt x="1837" y="1477"/>
                  </a:lnTo>
                  <a:lnTo>
                    <a:pt x="1805" y="1787"/>
                  </a:lnTo>
                  <a:lnTo>
                    <a:pt x="1550" y="1581"/>
                  </a:lnTo>
                  <a:lnTo>
                    <a:pt x="1536" y="1583"/>
                  </a:lnTo>
                  <a:cubicBezTo>
                    <a:pt x="1477" y="1590"/>
                    <a:pt x="1420" y="1591"/>
                    <a:pt x="1365" y="1585"/>
                  </a:cubicBezTo>
                  <a:cubicBezTo>
                    <a:pt x="1323" y="1581"/>
                    <a:pt x="1281" y="1573"/>
                    <a:pt x="1239" y="1561"/>
                  </a:cubicBezTo>
                  <a:cubicBezTo>
                    <a:pt x="1340" y="1426"/>
                    <a:pt x="1391" y="1254"/>
                    <a:pt x="1369" y="1074"/>
                  </a:cubicBezTo>
                  <a:cubicBezTo>
                    <a:pt x="1331" y="763"/>
                    <a:pt x="1086" y="527"/>
                    <a:pt x="790" y="486"/>
                  </a:cubicBezTo>
                  <a:cubicBezTo>
                    <a:pt x="933" y="223"/>
                    <a:pt x="1221" y="70"/>
                    <a:pt x="1521" y="102"/>
                  </a:cubicBezTo>
                  <a:cubicBezTo>
                    <a:pt x="1930" y="145"/>
                    <a:pt x="2228" y="512"/>
                    <a:pt x="2185" y="921"/>
                  </a:cubicBezTo>
                  <a:cubicBezTo>
                    <a:pt x="2161" y="1145"/>
                    <a:pt x="2040" y="1344"/>
                    <a:pt x="1851" y="1468"/>
                  </a:cubicBezTo>
                  <a:lnTo>
                    <a:pt x="1837" y="1477"/>
                  </a:lnTo>
                  <a:close/>
                </a:path>
              </a:pathLst>
            </a:custGeom>
            <a:solidFill>
              <a:srgbClr val="12385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CH" noProof="0" dirty="0"/>
            </a:p>
          </p:txBody>
        </p:sp>
      </p:grpSp>
    </p:spTree>
    <p:extLst>
      <p:ext uri="{BB962C8B-B14F-4D97-AF65-F5344CB8AC3E}">
        <p14:creationId xmlns:p14="http://schemas.microsoft.com/office/powerpoint/2010/main" val="9751403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7A7A723D-8865-8EFD-398F-2F5197DCD56B}"/>
              </a:ext>
            </a:extLst>
          </p:cNvPr>
          <p:cNvSpPr>
            <a:spLocks noGrp="1"/>
          </p:cNvSpPr>
          <p:nvPr>
            <p:ph type="title"/>
          </p:nvPr>
        </p:nvSpPr>
        <p:spPr/>
        <p:txBody>
          <a:bodyPr/>
          <a:lstStyle/>
          <a:p>
            <a:r>
              <a:rPr lang="fr-CH" noProof="0" dirty="0"/>
              <a:t>Conseil incitatif gratuit </a:t>
            </a:r>
          </a:p>
        </p:txBody>
      </p:sp>
      <p:sp>
        <p:nvSpPr>
          <p:cNvPr id="8" name="Inhaltsplatzhalter 7">
            <a:extLst>
              <a:ext uri="{FF2B5EF4-FFF2-40B4-BE49-F238E27FC236}">
                <a16:creationId xmlns:a16="http://schemas.microsoft.com/office/drawing/2014/main" id="{2F9A0478-DF3E-4FE9-C302-ED92DCD9A36F}"/>
              </a:ext>
            </a:extLst>
          </p:cNvPr>
          <p:cNvSpPr>
            <a:spLocks noGrp="1"/>
          </p:cNvSpPr>
          <p:nvPr>
            <p:ph idx="1"/>
          </p:nvPr>
        </p:nvSpPr>
        <p:spPr/>
        <p:txBody>
          <a:bodyPr/>
          <a:lstStyle/>
          <a:p>
            <a:pPr>
              <a:spcAft>
                <a:spcPts val="600"/>
              </a:spcAft>
              <a:buClr>
                <a:schemeClr val="accent2"/>
              </a:buClr>
            </a:pPr>
            <a:r>
              <a:rPr lang="fr-CH" sz="2000" noProof="0" dirty="0"/>
              <a:t>Les prestataires de conseil incitatif de «chauffez renouvelable» se tiennent à votre disposition ici même pour vous conseiller sur le remplacement de votre chauffage. </a:t>
            </a:r>
          </a:p>
          <a:p>
            <a:pPr>
              <a:spcAft>
                <a:spcPts val="600"/>
              </a:spcAft>
              <a:buClr>
                <a:schemeClr val="accent2"/>
              </a:buClr>
            </a:pPr>
            <a:r>
              <a:rPr lang="fr-CH" sz="2000" b="1" noProof="0" dirty="0"/>
              <a:t>Profitez dès maintenant de cette occasion de prendre rendez-vous pour un entretien de conseil.</a:t>
            </a:r>
          </a:p>
          <a:p>
            <a:pPr>
              <a:spcAft>
                <a:spcPts val="600"/>
              </a:spcAft>
              <a:buClr>
                <a:schemeClr val="accent2"/>
              </a:buClr>
            </a:pPr>
            <a:r>
              <a:rPr lang="fr-CH" sz="2000" noProof="0" dirty="0"/>
              <a:t>Ou fixez un rendez-vous sur</a:t>
            </a:r>
          </a:p>
          <a:p>
            <a:pPr>
              <a:spcAft>
                <a:spcPts val="600"/>
              </a:spcAft>
              <a:buClr>
                <a:schemeClr val="accent2"/>
              </a:buClr>
            </a:pPr>
            <a:r>
              <a:rPr lang="fr-CH" sz="2000" noProof="0" dirty="0">
                <a:hlinkClick r:id="rId2">
                  <a:extLst>
                    <a:ext uri="{A12FA001-AC4F-418D-AE19-62706E023703}">
                      <ahyp:hlinkClr xmlns:ahyp="http://schemas.microsoft.com/office/drawing/2018/hyperlinkcolor" val="tx"/>
                    </a:ext>
                  </a:extLst>
                </a:hlinkClick>
              </a:rPr>
              <a:t>www.suisseenergie.ch/renover/conseil-incitatif-chauffezrenouvelable/</a:t>
            </a:r>
            <a:endParaRPr lang="fr-CH" sz="2000" noProof="0" dirty="0"/>
          </a:p>
        </p:txBody>
      </p:sp>
      <p:sp>
        <p:nvSpPr>
          <p:cNvPr id="3" name="Datumsplatzhalter 2">
            <a:extLst>
              <a:ext uri="{FF2B5EF4-FFF2-40B4-BE49-F238E27FC236}">
                <a16:creationId xmlns:a16="http://schemas.microsoft.com/office/drawing/2014/main" id="{0AE74354-178D-02FA-737B-E0F408722718}"/>
              </a:ext>
            </a:extLst>
          </p:cNvPr>
          <p:cNvSpPr>
            <a:spLocks noGrp="1"/>
          </p:cNvSpPr>
          <p:nvPr>
            <p:ph type="dt" sz="half" idx="10"/>
          </p:nvPr>
        </p:nvSpPr>
        <p:spPr/>
        <p:txBody>
          <a:bodyPr/>
          <a:lstStyle/>
          <a:p>
            <a:fld id="{8CF2A65E-74E4-B349-8633-20E1761F3A7B}" type="datetime1">
              <a:rPr lang="fr-CH" noProof="0" smtClean="0"/>
              <a:t>25.02.2026</a:t>
            </a:fld>
            <a:endParaRPr lang="fr-CH" noProof="0" dirty="0"/>
          </a:p>
        </p:txBody>
      </p:sp>
      <p:sp>
        <p:nvSpPr>
          <p:cNvPr id="4" name="Fußzeilenplatzhalter 3">
            <a:extLst>
              <a:ext uri="{FF2B5EF4-FFF2-40B4-BE49-F238E27FC236}">
                <a16:creationId xmlns:a16="http://schemas.microsoft.com/office/drawing/2014/main" id="{7FF91843-FC0D-3691-FB4B-583CFC84F428}"/>
              </a:ext>
            </a:extLst>
          </p:cNvPr>
          <p:cNvSpPr>
            <a:spLocks noGrp="1"/>
          </p:cNvSpPr>
          <p:nvPr>
            <p:ph type="ftr" sz="quarter" idx="11"/>
          </p:nvPr>
        </p:nvSpPr>
        <p:spPr/>
        <p:txBody>
          <a:bodyPr/>
          <a:lstStyle/>
          <a:p>
            <a:r>
              <a:rPr lang="fr-CH" noProof="0" dirty="0" err="1"/>
              <a:t>suisseenergie.ch</a:t>
            </a:r>
            <a:endParaRPr lang="fr-CH" noProof="0" dirty="0"/>
          </a:p>
        </p:txBody>
      </p:sp>
      <p:sp>
        <p:nvSpPr>
          <p:cNvPr id="5" name="Foliennummernplatzhalter 4">
            <a:extLst>
              <a:ext uri="{FF2B5EF4-FFF2-40B4-BE49-F238E27FC236}">
                <a16:creationId xmlns:a16="http://schemas.microsoft.com/office/drawing/2014/main" id="{A4A312B7-DAEB-0958-F677-3C6E0EE90608}"/>
              </a:ext>
            </a:extLst>
          </p:cNvPr>
          <p:cNvSpPr>
            <a:spLocks noGrp="1"/>
          </p:cNvSpPr>
          <p:nvPr>
            <p:ph type="sldNum" sz="quarter" idx="12"/>
          </p:nvPr>
        </p:nvSpPr>
        <p:spPr/>
        <p:txBody>
          <a:bodyPr/>
          <a:lstStyle/>
          <a:p>
            <a:fld id="{442AD375-037F-43D0-B059-5172DA06796A}" type="slidenum">
              <a:rPr lang="fr-CH" noProof="0" smtClean="0"/>
              <a:pPr/>
              <a:t>46</a:t>
            </a:fld>
            <a:endParaRPr lang="fr-CH" noProof="0" dirty="0"/>
          </a:p>
        </p:txBody>
      </p:sp>
      <p:pic>
        <p:nvPicPr>
          <p:cNvPr id="12" name="Inhaltsplatzhalter 4">
            <a:extLst>
              <a:ext uri="{FF2B5EF4-FFF2-40B4-BE49-F238E27FC236}">
                <a16:creationId xmlns:a16="http://schemas.microsoft.com/office/drawing/2014/main" id="{DE7BE13B-DAB3-D0DE-D7FA-D634D07302BF}"/>
              </a:ext>
            </a:extLst>
          </p:cNvPr>
          <p:cNvPicPr>
            <a:picLocks noGrp="1" noChangeAspect="1"/>
          </p:cNvPicPr>
          <p:nvPr>
            <p:ph idx="13"/>
          </p:nvPr>
        </p:nvPicPr>
        <p:blipFill>
          <a:blip r:embed="rId3"/>
          <a:stretch>
            <a:fillRect/>
          </a:stretch>
        </p:blipFill>
        <p:spPr>
          <a:xfrm>
            <a:off x="6625727" y="1592263"/>
            <a:ext cx="4592047" cy="4584700"/>
          </a:xfrm>
          <a:prstGeom prst="rect">
            <a:avLst/>
          </a:prstGeom>
        </p:spPr>
      </p:pic>
      <p:sp>
        <p:nvSpPr>
          <p:cNvPr id="13" name="Abgerundetes Rechteck 12">
            <a:extLst>
              <a:ext uri="{FF2B5EF4-FFF2-40B4-BE49-F238E27FC236}">
                <a16:creationId xmlns:a16="http://schemas.microsoft.com/office/drawing/2014/main" id="{3C1071CF-F225-6B5B-8AB5-7B69FAACB4A7}"/>
              </a:ext>
            </a:extLst>
          </p:cNvPr>
          <p:cNvSpPr/>
          <p:nvPr/>
        </p:nvSpPr>
        <p:spPr>
          <a:xfrm>
            <a:off x="515378" y="5229294"/>
            <a:ext cx="5436606" cy="947669"/>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350">
              <a:spcAft>
                <a:spcPts val="1200"/>
              </a:spcAft>
              <a:buClr>
                <a:schemeClr val="accent1"/>
              </a:buClr>
            </a:pPr>
            <a:r>
              <a:rPr lang="fr-CH" sz="2000" noProof="0" dirty="0">
                <a:solidFill>
                  <a:schemeClr val="accent1"/>
                </a:solidFill>
              </a:rPr>
              <a:t>Nous nous réjouissons de vous rencontrer et de vous aider à remplacer votre chauffage!</a:t>
            </a:r>
          </a:p>
        </p:txBody>
      </p:sp>
    </p:spTree>
    <p:extLst>
      <p:ext uri="{BB962C8B-B14F-4D97-AF65-F5344CB8AC3E}">
        <p14:creationId xmlns:p14="http://schemas.microsoft.com/office/powerpoint/2010/main" val="33301667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DE7EBC7F-8B4B-7FB1-9667-A01E46D98FD8}"/>
              </a:ext>
            </a:extLst>
          </p:cNvPr>
          <p:cNvSpPr>
            <a:spLocks noGrp="1"/>
          </p:cNvSpPr>
          <p:nvPr>
            <p:ph type="ctrTitle"/>
          </p:nvPr>
        </p:nvSpPr>
        <p:spPr/>
        <p:txBody>
          <a:bodyPr/>
          <a:lstStyle/>
          <a:p>
            <a:r>
              <a:rPr lang="fr-CH" noProof="0" dirty="0"/>
              <a:t>Nous vous remercions</a:t>
            </a:r>
          </a:p>
        </p:txBody>
      </p:sp>
      <p:sp>
        <p:nvSpPr>
          <p:cNvPr id="9" name="Untertitel 8">
            <a:extLst>
              <a:ext uri="{FF2B5EF4-FFF2-40B4-BE49-F238E27FC236}">
                <a16:creationId xmlns:a16="http://schemas.microsoft.com/office/drawing/2014/main" id="{F3F7A651-56CE-BEBC-AC20-23B515FF1D6B}"/>
              </a:ext>
            </a:extLst>
          </p:cNvPr>
          <p:cNvSpPr>
            <a:spLocks noGrp="1"/>
          </p:cNvSpPr>
          <p:nvPr>
            <p:ph type="subTitle" idx="1"/>
          </p:nvPr>
        </p:nvSpPr>
        <p:spPr/>
        <p:txBody>
          <a:bodyPr/>
          <a:lstStyle/>
          <a:p>
            <a:r>
              <a:rPr lang="fr-CH" sz="3600" noProof="0" dirty="0"/>
              <a:t>de votre soutien aux propriétaires pour se diriger ensemble vers un parc immobilier sans émissions de CO</a:t>
            </a:r>
            <a:r>
              <a:rPr lang="fr-CH" sz="3600" baseline="-25000" noProof="0" dirty="0"/>
              <a:t>2</a:t>
            </a:r>
            <a:r>
              <a:rPr lang="fr-CH" sz="3600" noProof="0" dirty="0"/>
              <a:t>! </a:t>
            </a:r>
          </a:p>
        </p:txBody>
      </p:sp>
      <p:pic>
        <p:nvPicPr>
          <p:cNvPr id="2" name="Grafik 1">
            <a:extLst>
              <a:ext uri="{FF2B5EF4-FFF2-40B4-BE49-F238E27FC236}">
                <a16:creationId xmlns:a16="http://schemas.microsoft.com/office/drawing/2014/main" id="{16FCA050-40BC-4F17-6AA9-FA2DA0045E42}"/>
              </a:ext>
            </a:extLst>
          </p:cNvPr>
          <p:cNvPicPr>
            <a:picLocks noChangeAspect="1"/>
          </p:cNvPicPr>
          <p:nvPr/>
        </p:nvPicPr>
        <p:blipFill>
          <a:blip r:embed="rId2"/>
          <a:stretch>
            <a:fillRect/>
          </a:stretch>
        </p:blipFill>
        <p:spPr>
          <a:xfrm>
            <a:off x="10344472" y="511096"/>
            <a:ext cx="1227254" cy="1222534"/>
          </a:xfrm>
          <a:prstGeom prst="rect">
            <a:avLst/>
          </a:prstGeom>
        </p:spPr>
      </p:pic>
    </p:spTree>
    <p:extLst>
      <p:ext uri="{BB962C8B-B14F-4D97-AF65-F5344CB8AC3E}">
        <p14:creationId xmlns:p14="http://schemas.microsoft.com/office/powerpoint/2010/main" val="16923787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3CD87E26-433E-41C6-B05A-593C2DF28C68}"/>
              </a:ext>
            </a:extLst>
          </p:cNvPr>
          <p:cNvSpPr txBox="1"/>
          <p:nvPr/>
        </p:nvSpPr>
        <p:spPr>
          <a:xfrm>
            <a:off x="2711624" y="704309"/>
            <a:ext cx="6912768" cy="492443"/>
          </a:xfrm>
          <a:prstGeom prst="rect">
            <a:avLst/>
          </a:prstGeom>
          <a:noFill/>
        </p:spPr>
        <p:txBody>
          <a:bodyPr wrap="square" lIns="0" tIns="0" rIns="0" bIns="0" rtlCol="0">
            <a:spAutoFit/>
          </a:bodyPr>
          <a:lstStyle/>
          <a:p>
            <a:pPr algn="ctr"/>
            <a:r>
              <a:rPr lang="fr-CH" sz="3200" kern="900" spc="-100" noProof="0" dirty="0">
                <a:solidFill>
                  <a:schemeClr val="bg1"/>
                </a:solidFill>
                <a:latin typeface="+mj-lt"/>
                <a:cs typeface="MV Boli" panose="02000500030200090000" pitchFamily="2" charset="0"/>
              </a:rPr>
              <a:t>Mehr EnergieSchweiz? </a:t>
            </a:r>
          </a:p>
        </p:txBody>
      </p:sp>
      <p:pic>
        <p:nvPicPr>
          <p:cNvPr id="23" name="Grafik 22">
            <a:extLst>
              <a:ext uri="{FF2B5EF4-FFF2-40B4-BE49-F238E27FC236}">
                <a16:creationId xmlns:a16="http://schemas.microsoft.com/office/drawing/2014/main" id="{FF448054-8C9E-4B13-AC6D-5547F25FE184}"/>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9131" b="64701"/>
          <a:stretch/>
        </p:blipFill>
        <p:spPr>
          <a:xfrm rot="21435529">
            <a:off x="3041896" y="804184"/>
            <a:ext cx="7429500" cy="1944216"/>
          </a:xfrm>
          <a:prstGeom prst="rect">
            <a:avLst/>
          </a:prstGeom>
        </p:spPr>
      </p:pic>
      <p:sp>
        <p:nvSpPr>
          <p:cNvPr id="3" name="Untertitel 2">
            <a:extLst>
              <a:ext uri="{FF2B5EF4-FFF2-40B4-BE49-F238E27FC236}">
                <a16:creationId xmlns:a16="http://schemas.microsoft.com/office/drawing/2014/main" id="{C34B7780-1C30-433F-B0C2-C547FA51405B}"/>
              </a:ext>
            </a:extLst>
          </p:cNvPr>
          <p:cNvSpPr>
            <a:spLocks noGrp="1"/>
          </p:cNvSpPr>
          <p:nvPr>
            <p:ph type="subTitle" idx="1"/>
          </p:nvPr>
        </p:nvSpPr>
        <p:spPr>
          <a:xfrm>
            <a:off x="515938" y="4012468"/>
            <a:ext cx="9000442" cy="1360748"/>
          </a:xfrm>
        </p:spPr>
        <p:txBody>
          <a:bodyPr/>
          <a:lstStyle/>
          <a:p>
            <a:r>
              <a:rPr lang="fr-CH" noProof="0" dirty="0"/>
              <a:t> </a:t>
            </a:r>
          </a:p>
        </p:txBody>
      </p:sp>
      <p:sp>
        <p:nvSpPr>
          <p:cNvPr id="9" name="Textfeld 8">
            <a:extLst>
              <a:ext uri="{FF2B5EF4-FFF2-40B4-BE49-F238E27FC236}">
                <a16:creationId xmlns:a16="http://schemas.microsoft.com/office/drawing/2014/main" id="{8461E669-7850-4CE1-BF29-7537D442BADC}"/>
              </a:ext>
            </a:extLst>
          </p:cNvPr>
          <p:cNvSpPr txBox="1"/>
          <p:nvPr/>
        </p:nvSpPr>
        <p:spPr>
          <a:xfrm>
            <a:off x="517483" y="4855537"/>
            <a:ext cx="1733456" cy="292388"/>
          </a:xfrm>
          <a:prstGeom prst="rect">
            <a:avLst/>
          </a:prstGeom>
          <a:noFill/>
        </p:spPr>
        <p:txBody>
          <a:bodyPr wrap="square">
            <a:spAutoFit/>
          </a:bodyPr>
          <a:lstStyle/>
          <a:p>
            <a:pPr algn="ctr"/>
            <a:r>
              <a:rPr lang="fr-CH" sz="1300" noProof="0" dirty="0">
                <a:solidFill>
                  <a:schemeClr val="accent3"/>
                </a:solidFill>
                <a:latin typeface="+mj-lt"/>
                <a:cs typeface="MV Boli" panose="02000500030200090000" pitchFamily="2" charset="0"/>
              </a:rPr>
              <a:t>LinkedIn</a:t>
            </a:r>
            <a:endParaRPr lang="fr-CH" sz="1300" noProof="0" dirty="0">
              <a:solidFill>
                <a:schemeClr val="accent3"/>
              </a:solidFill>
            </a:endParaRPr>
          </a:p>
        </p:txBody>
      </p:sp>
      <p:pic>
        <p:nvPicPr>
          <p:cNvPr id="13" name="Grafik 12">
            <a:hlinkClick r:id="rId4"/>
            <a:extLst>
              <a:ext uri="{FF2B5EF4-FFF2-40B4-BE49-F238E27FC236}">
                <a16:creationId xmlns:a16="http://schemas.microsoft.com/office/drawing/2014/main" id="{A66CC45F-7A89-4C10-8551-F3FC207529B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24994" y="2831126"/>
            <a:ext cx="2084754" cy="2084754"/>
          </a:xfrm>
          <a:prstGeom prst="rect">
            <a:avLst/>
          </a:prstGeom>
        </p:spPr>
      </p:pic>
      <p:sp>
        <p:nvSpPr>
          <p:cNvPr id="14" name="Textfeld 13">
            <a:extLst>
              <a:ext uri="{FF2B5EF4-FFF2-40B4-BE49-F238E27FC236}">
                <a16:creationId xmlns:a16="http://schemas.microsoft.com/office/drawing/2014/main" id="{395F0ED8-C745-4127-86E6-DDBE374BB471}"/>
              </a:ext>
            </a:extLst>
          </p:cNvPr>
          <p:cNvSpPr txBox="1"/>
          <p:nvPr/>
        </p:nvSpPr>
        <p:spPr>
          <a:xfrm>
            <a:off x="5229272" y="4855537"/>
            <a:ext cx="1733456" cy="292388"/>
          </a:xfrm>
          <a:prstGeom prst="rect">
            <a:avLst/>
          </a:prstGeom>
          <a:noFill/>
        </p:spPr>
        <p:txBody>
          <a:bodyPr wrap="square">
            <a:spAutoFit/>
          </a:bodyPr>
          <a:lstStyle/>
          <a:p>
            <a:pPr algn="ctr"/>
            <a:r>
              <a:rPr lang="fr-CH" sz="1300" noProof="0" dirty="0">
                <a:solidFill>
                  <a:schemeClr val="accent3"/>
                </a:solidFill>
                <a:latin typeface="+mj-lt"/>
                <a:cs typeface="MV Boli" panose="02000500030200090000" pitchFamily="2" charset="0"/>
              </a:rPr>
              <a:t>Tools</a:t>
            </a:r>
            <a:endParaRPr lang="fr-CH" sz="1300" noProof="0" dirty="0">
              <a:solidFill>
                <a:schemeClr val="accent3"/>
              </a:solidFill>
            </a:endParaRPr>
          </a:p>
        </p:txBody>
      </p:sp>
      <p:pic>
        <p:nvPicPr>
          <p:cNvPr id="17" name="Grafik 16">
            <a:hlinkClick r:id="rId7"/>
            <a:extLst>
              <a:ext uri="{FF2B5EF4-FFF2-40B4-BE49-F238E27FC236}">
                <a16:creationId xmlns:a16="http://schemas.microsoft.com/office/drawing/2014/main" id="{392F53FC-B2C5-4EF0-AD13-F75D646C94C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036783" y="2797448"/>
            <a:ext cx="2118433" cy="2118432"/>
          </a:xfrm>
          <a:prstGeom prst="rect">
            <a:avLst/>
          </a:prstGeom>
        </p:spPr>
      </p:pic>
      <p:sp>
        <p:nvSpPr>
          <p:cNvPr id="18" name="Textfeld 17">
            <a:extLst>
              <a:ext uri="{FF2B5EF4-FFF2-40B4-BE49-F238E27FC236}">
                <a16:creationId xmlns:a16="http://schemas.microsoft.com/office/drawing/2014/main" id="{A363A39F-10DF-4CA5-ABE8-47CA0FEBB48B}"/>
              </a:ext>
            </a:extLst>
          </p:cNvPr>
          <p:cNvSpPr txBox="1"/>
          <p:nvPr/>
        </p:nvSpPr>
        <p:spPr>
          <a:xfrm>
            <a:off x="7257847" y="4870761"/>
            <a:ext cx="2312132" cy="292388"/>
          </a:xfrm>
          <a:prstGeom prst="rect">
            <a:avLst/>
          </a:prstGeom>
          <a:noFill/>
        </p:spPr>
        <p:txBody>
          <a:bodyPr wrap="square">
            <a:spAutoFit/>
          </a:bodyPr>
          <a:lstStyle/>
          <a:p>
            <a:pPr algn="ctr"/>
            <a:r>
              <a:rPr lang="fr-CH" sz="1300" noProof="0" dirty="0">
                <a:solidFill>
                  <a:schemeClr val="accent3"/>
                </a:solidFill>
                <a:latin typeface="+mj-lt"/>
                <a:cs typeface="MV Boli" panose="02000500030200090000" pitchFamily="2" charset="0"/>
              </a:rPr>
              <a:t>Programme</a:t>
            </a:r>
            <a:endParaRPr lang="fr-CH" sz="1300" noProof="0" dirty="0">
              <a:solidFill>
                <a:schemeClr val="accent3"/>
              </a:solidFill>
            </a:endParaRPr>
          </a:p>
        </p:txBody>
      </p:sp>
      <p:pic>
        <p:nvPicPr>
          <p:cNvPr id="21" name="Grafik 20">
            <a:hlinkClick r:id="rId10"/>
            <a:extLst>
              <a:ext uri="{FF2B5EF4-FFF2-40B4-BE49-F238E27FC236}">
                <a16:creationId xmlns:a16="http://schemas.microsoft.com/office/drawing/2014/main" id="{3331A829-734A-4760-9E1D-A60C7736AA36}"/>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354696" y="2752328"/>
            <a:ext cx="2118433" cy="2118433"/>
          </a:xfrm>
          <a:prstGeom prst="rect">
            <a:avLst/>
          </a:prstGeom>
        </p:spPr>
      </p:pic>
      <p:sp>
        <p:nvSpPr>
          <p:cNvPr id="22" name="Textfeld 21">
            <a:extLst>
              <a:ext uri="{FF2B5EF4-FFF2-40B4-BE49-F238E27FC236}">
                <a16:creationId xmlns:a16="http://schemas.microsoft.com/office/drawing/2014/main" id="{0848231A-2D9E-401C-9F09-3684F8D0E7F3}"/>
              </a:ext>
            </a:extLst>
          </p:cNvPr>
          <p:cNvSpPr txBox="1"/>
          <p:nvPr/>
        </p:nvSpPr>
        <p:spPr>
          <a:xfrm>
            <a:off x="9655387" y="4870761"/>
            <a:ext cx="2312132" cy="292388"/>
          </a:xfrm>
          <a:prstGeom prst="rect">
            <a:avLst/>
          </a:prstGeom>
          <a:noFill/>
        </p:spPr>
        <p:txBody>
          <a:bodyPr wrap="square">
            <a:spAutoFit/>
          </a:bodyPr>
          <a:lstStyle/>
          <a:p>
            <a:pPr algn="ctr"/>
            <a:r>
              <a:rPr lang="fr-CH" sz="1300" noProof="0" dirty="0">
                <a:solidFill>
                  <a:schemeClr val="accent3"/>
                </a:solidFill>
                <a:latin typeface="+mj-lt"/>
                <a:cs typeface="MV Boli" panose="02000500030200090000" pitchFamily="2" charset="0"/>
              </a:rPr>
              <a:t>Events</a:t>
            </a:r>
            <a:endParaRPr lang="fr-CH" sz="1300" noProof="0" dirty="0">
              <a:solidFill>
                <a:schemeClr val="accent3"/>
              </a:solidFill>
            </a:endParaRPr>
          </a:p>
        </p:txBody>
      </p:sp>
      <p:pic>
        <p:nvPicPr>
          <p:cNvPr id="25" name="Grafik 24">
            <a:hlinkClick r:id="rId13"/>
            <a:extLst>
              <a:ext uri="{FF2B5EF4-FFF2-40B4-BE49-F238E27FC236}">
                <a16:creationId xmlns:a16="http://schemas.microsoft.com/office/drawing/2014/main" id="{95E207E5-21B6-4507-A91F-5290356948A1}"/>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752236" y="2752328"/>
            <a:ext cx="2118433" cy="2118433"/>
          </a:xfrm>
          <a:prstGeom prst="rect">
            <a:avLst/>
          </a:prstGeom>
        </p:spPr>
      </p:pic>
      <p:pic>
        <p:nvPicPr>
          <p:cNvPr id="24" name="Grafik 23">
            <a:hlinkClick r:id="rId16"/>
            <a:extLst>
              <a:ext uri="{FF2B5EF4-FFF2-40B4-BE49-F238E27FC236}">
                <a16:creationId xmlns:a16="http://schemas.microsoft.com/office/drawing/2014/main" id="{41104D07-6A1B-4299-8A52-88386826288B}"/>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688855" y="2797447"/>
            <a:ext cx="2118669" cy="2118669"/>
          </a:xfrm>
          <a:prstGeom prst="rect">
            <a:avLst/>
          </a:prstGeom>
        </p:spPr>
      </p:pic>
      <p:sp>
        <p:nvSpPr>
          <p:cNvPr id="31" name="Textfeld 30">
            <a:extLst>
              <a:ext uri="{FF2B5EF4-FFF2-40B4-BE49-F238E27FC236}">
                <a16:creationId xmlns:a16="http://schemas.microsoft.com/office/drawing/2014/main" id="{21582451-41F9-4229-8FC9-4C85E4324EDB}"/>
              </a:ext>
            </a:extLst>
          </p:cNvPr>
          <p:cNvSpPr txBox="1"/>
          <p:nvPr/>
        </p:nvSpPr>
        <p:spPr>
          <a:xfrm>
            <a:off x="2881461" y="4855537"/>
            <a:ext cx="1733456" cy="292388"/>
          </a:xfrm>
          <a:prstGeom prst="rect">
            <a:avLst/>
          </a:prstGeom>
          <a:noFill/>
        </p:spPr>
        <p:txBody>
          <a:bodyPr wrap="square">
            <a:spAutoFit/>
          </a:bodyPr>
          <a:lstStyle/>
          <a:p>
            <a:pPr algn="ctr"/>
            <a:r>
              <a:rPr lang="fr-CH" sz="1300" noProof="0" dirty="0">
                <a:solidFill>
                  <a:schemeClr val="accent3"/>
                </a:solidFill>
                <a:latin typeface="+mj-lt"/>
                <a:cs typeface="MV Boli" panose="02000500030200090000" pitchFamily="2" charset="0"/>
              </a:rPr>
              <a:t>Podcasts</a:t>
            </a:r>
            <a:endParaRPr lang="fr-CH" sz="1300" noProof="0" dirty="0">
              <a:solidFill>
                <a:schemeClr val="accent3"/>
              </a:solidFill>
            </a:endParaRPr>
          </a:p>
        </p:txBody>
      </p:sp>
    </p:spTree>
    <p:extLst>
      <p:ext uri="{BB962C8B-B14F-4D97-AF65-F5344CB8AC3E}">
        <p14:creationId xmlns:p14="http://schemas.microsoft.com/office/powerpoint/2010/main" val="2060298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CF6191-1F11-9902-1A0E-2253923A6050}"/>
              </a:ext>
            </a:extLst>
          </p:cNvPr>
          <p:cNvSpPr>
            <a:spLocks noGrp="1"/>
          </p:cNvSpPr>
          <p:nvPr>
            <p:ph type="title"/>
          </p:nvPr>
        </p:nvSpPr>
        <p:spPr/>
        <p:txBody>
          <a:bodyPr/>
          <a:lstStyle/>
          <a:p>
            <a:r>
              <a:rPr lang="fr-CH" noProof="0" dirty="0"/>
              <a:t>Que souhaitons-nous atteindre avec «chauffez renouvelable»?</a:t>
            </a:r>
          </a:p>
        </p:txBody>
      </p:sp>
      <p:sp>
        <p:nvSpPr>
          <p:cNvPr id="3" name="Inhaltsplatzhalter 2">
            <a:extLst>
              <a:ext uri="{FF2B5EF4-FFF2-40B4-BE49-F238E27FC236}">
                <a16:creationId xmlns:a16="http://schemas.microsoft.com/office/drawing/2014/main" id="{0379A884-3649-8630-48DB-053349C8C9F2}"/>
              </a:ext>
            </a:extLst>
          </p:cNvPr>
          <p:cNvSpPr>
            <a:spLocks noGrp="1"/>
          </p:cNvSpPr>
          <p:nvPr>
            <p:ph idx="1"/>
          </p:nvPr>
        </p:nvSpPr>
        <p:spPr/>
        <p:txBody>
          <a:bodyPr vert="horz" lIns="0" tIns="0" rIns="0" bIns="0" rtlCol="0">
            <a:noAutofit/>
          </a:bodyPr>
          <a:lstStyle/>
          <a:p>
            <a:pPr marL="803275">
              <a:spcAft>
                <a:spcPts val="4200"/>
              </a:spcAft>
            </a:pPr>
            <a:r>
              <a:rPr lang="fr-CH" sz="2000" noProof="0" dirty="0"/>
              <a:t>Transmettre des informations neutres sur le plan technologique</a:t>
            </a:r>
          </a:p>
          <a:p>
            <a:pPr marL="803275">
              <a:spcAft>
                <a:spcPts val="4200"/>
              </a:spcAft>
            </a:pPr>
            <a:r>
              <a:rPr lang="fr-CH" sz="2000" noProof="0" dirty="0"/>
              <a:t>Transmettre des faits corrects par rapport aux coûts, aux charges et à l'impact</a:t>
            </a:r>
          </a:p>
          <a:p>
            <a:pPr marL="803275">
              <a:spcAft>
                <a:spcPts val="4200"/>
              </a:spcAft>
            </a:pPr>
            <a:r>
              <a:rPr lang="fr-CH" sz="2000" noProof="0" dirty="0"/>
              <a:t>Motiver les propriétaires à passer aux énergies renouvelables </a:t>
            </a:r>
          </a:p>
          <a:p>
            <a:pPr marL="803275">
              <a:spcAft>
                <a:spcPts val="4200"/>
              </a:spcAft>
            </a:pPr>
            <a:r>
              <a:rPr lang="fr-CH" sz="2000" noProof="0" dirty="0"/>
              <a:t>Réduire plus rapidement les rejets de CO</a:t>
            </a:r>
            <a:r>
              <a:rPr lang="fr-CH" sz="2000" baseline="-25000" noProof="0" dirty="0"/>
              <a:t>2</a:t>
            </a:r>
            <a:r>
              <a:rPr lang="fr-CH" sz="2000" noProof="0" dirty="0"/>
              <a:t> dans le secteur du bâtiment</a:t>
            </a:r>
          </a:p>
          <a:p>
            <a:pPr marL="803275">
              <a:spcAft>
                <a:spcPts val="4200"/>
              </a:spcAft>
            </a:pPr>
            <a:r>
              <a:rPr lang="fr-CH" sz="2000" noProof="0" dirty="0"/>
              <a:t>Proposer des solutions optimales grâce à un «conseil incitatif» personnalisé pour le remplacement du chauffage</a:t>
            </a:r>
          </a:p>
        </p:txBody>
      </p:sp>
      <p:sp>
        <p:nvSpPr>
          <p:cNvPr id="4" name="Datumsplatzhalter 3">
            <a:extLst>
              <a:ext uri="{FF2B5EF4-FFF2-40B4-BE49-F238E27FC236}">
                <a16:creationId xmlns:a16="http://schemas.microsoft.com/office/drawing/2014/main" id="{F0C453B7-FA88-65C6-79ED-46F556E368A2}"/>
              </a:ext>
            </a:extLst>
          </p:cNvPr>
          <p:cNvSpPr>
            <a:spLocks noGrp="1"/>
          </p:cNvSpPr>
          <p:nvPr>
            <p:ph type="dt" sz="half" idx="10"/>
          </p:nvPr>
        </p:nvSpPr>
        <p:spPr/>
        <p:txBody>
          <a:bodyPr/>
          <a:lstStyle/>
          <a:p>
            <a:fld id="{CC2A64D0-5FDB-7541-ADE1-7EC40F0A4303}" type="datetime1">
              <a:rPr lang="fr-CH" noProof="0" smtClean="0"/>
              <a:t>25.02.2026</a:t>
            </a:fld>
            <a:endParaRPr lang="fr-CH" noProof="0" dirty="0"/>
          </a:p>
        </p:txBody>
      </p:sp>
      <p:sp>
        <p:nvSpPr>
          <p:cNvPr id="5" name="Fußzeilenplatzhalter 4">
            <a:extLst>
              <a:ext uri="{FF2B5EF4-FFF2-40B4-BE49-F238E27FC236}">
                <a16:creationId xmlns:a16="http://schemas.microsoft.com/office/drawing/2014/main" id="{386DD3F1-CF10-C77C-E0FD-ABFBA8D6C3C2}"/>
              </a:ext>
            </a:extLst>
          </p:cNvPr>
          <p:cNvSpPr>
            <a:spLocks noGrp="1"/>
          </p:cNvSpPr>
          <p:nvPr>
            <p:ph type="ftr" sz="quarter" idx="11"/>
          </p:nvPr>
        </p:nvSpPr>
        <p:spPr/>
        <p:txBody>
          <a:bodyPr/>
          <a:lstStyle/>
          <a:p>
            <a:r>
              <a:rPr lang="fr-CH" noProof="0" dirty="0" err="1"/>
              <a:t>suisseenergie.ch</a:t>
            </a:r>
            <a:endParaRPr lang="fr-CH" noProof="0" dirty="0"/>
          </a:p>
        </p:txBody>
      </p:sp>
      <p:sp>
        <p:nvSpPr>
          <p:cNvPr id="6" name="Foliennummernplatzhalter 5">
            <a:extLst>
              <a:ext uri="{FF2B5EF4-FFF2-40B4-BE49-F238E27FC236}">
                <a16:creationId xmlns:a16="http://schemas.microsoft.com/office/drawing/2014/main" id="{472ECB66-0EB1-B17F-5010-8FEFB3FDBE6E}"/>
              </a:ext>
            </a:extLst>
          </p:cNvPr>
          <p:cNvSpPr>
            <a:spLocks noGrp="1"/>
          </p:cNvSpPr>
          <p:nvPr>
            <p:ph type="sldNum" sz="quarter" idx="12"/>
          </p:nvPr>
        </p:nvSpPr>
        <p:spPr/>
        <p:txBody>
          <a:bodyPr/>
          <a:lstStyle/>
          <a:p>
            <a:fld id="{442AD375-037F-43D0-B059-5172DA06796A}" type="slidenum">
              <a:rPr lang="fr-CH" noProof="0" smtClean="0"/>
              <a:pPr/>
              <a:t>5</a:t>
            </a:fld>
            <a:endParaRPr lang="fr-CH" noProof="0" dirty="0"/>
          </a:p>
        </p:txBody>
      </p:sp>
      <p:pic>
        <p:nvPicPr>
          <p:cNvPr id="7" name="Grafik 6">
            <a:extLst>
              <a:ext uri="{FF2B5EF4-FFF2-40B4-BE49-F238E27FC236}">
                <a16:creationId xmlns:a16="http://schemas.microsoft.com/office/drawing/2014/main" id="{56CA3D4A-4A1B-9BE3-618E-9B2DC96447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9133" y="3967114"/>
            <a:ext cx="680693" cy="680693"/>
          </a:xfrm>
          <a:prstGeom prst="rect">
            <a:avLst/>
          </a:prstGeom>
        </p:spPr>
      </p:pic>
      <p:pic>
        <p:nvPicPr>
          <p:cNvPr id="8" name="Grafik 7">
            <a:extLst>
              <a:ext uri="{FF2B5EF4-FFF2-40B4-BE49-F238E27FC236}">
                <a16:creationId xmlns:a16="http://schemas.microsoft.com/office/drawing/2014/main" id="{622A809A-0A49-3B4B-A87B-79C60E59ACD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0943" y="2224655"/>
            <a:ext cx="744047" cy="744047"/>
          </a:xfrm>
          <a:prstGeom prst="rect">
            <a:avLst/>
          </a:prstGeom>
        </p:spPr>
      </p:pic>
      <p:pic>
        <p:nvPicPr>
          <p:cNvPr id="10" name="Grafik 9">
            <a:extLst>
              <a:ext uri="{FF2B5EF4-FFF2-40B4-BE49-F238E27FC236}">
                <a16:creationId xmlns:a16="http://schemas.microsoft.com/office/drawing/2014/main" id="{B90545AC-0944-D1A2-226C-0C746E8D9F8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0943" y="4928607"/>
            <a:ext cx="792087" cy="792087"/>
          </a:xfrm>
          <a:prstGeom prst="rect">
            <a:avLst/>
          </a:prstGeom>
        </p:spPr>
      </p:pic>
      <p:pic>
        <p:nvPicPr>
          <p:cNvPr id="12" name="Grafik 11">
            <a:extLst>
              <a:ext uri="{FF2B5EF4-FFF2-40B4-BE49-F238E27FC236}">
                <a16:creationId xmlns:a16="http://schemas.microsoft.com/office/drawing/2014/main" id="{18F96937-8DE1-0EAD-D171-FBD338F94D0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58598" y="1369327"/>
            <a:ext cx="680693" cy="680693"/>
          </a:xfrm>
          <a:prstGeom prst="rect">
            <a:avLst/>
          </a:prstGeom>
        </p:spPr>
      </p:pic>
      <p:pic>
        <p:nvPicPr>
          <p:cNvPr id="13" name="Grafik 12">
            <a:extLst>
              <a:ext uri="{FF2B5EF4-FFF2-40B4-BE49-F238E27FC236}">
                <a16:creationId xmlns:a16="http://schemas.microsoft.com/office/drawing/2014/main" id="{03B4E1B0-AEF6-9C66-8129-82559FD0A43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26922" y="3078370"/>
            <a:ext cx="744047" cy="744047"/>
          </a:xfrm>
          <a:prstGeom prst="rect">
            <a:avLst/>
          </a:prstGeom>
        </p:spPr>
      </p:pic>
    </p:spTree>
    <p:extLst>
      <p:ext uri="{BB962C8B-B14F-4D97-AF65-F5344CB8AC3E}">
        <p14:creationId xmlns:p14="http://schemas.microsoft.com/office/powerpoint/2010/main" val="23800428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16">
            <a:extLst>
              <a:ext uri="{FF2B5EF4-FFF2-40B4-BE49-F238E27FC236}">
                <a16:creationId xmlns:a16="http://schemas.microsoft.com/office/drawing/2014/main" id="{2A5C8374-21B6-ECA1-DE21-7BE012BD3EDF}"/>
              </a:ext>
            </a:extLst>
          </p:cNvPr>
          <p:cNvPicPr>
            <a:picLocks noChangeAspect="1"/>
          </p:cNvPicPr>
          <p:nvPr/>
        </p:nvPicPr>
        <p:blipFill>
          <a:blip r:embed="rId3"/>
          <a:stretch>
            <a:fillRect/>
          </a:stretch>
        </p:blipFill>
        <p:spPr>
          <a:xfrm>
            <a:off x="9637075" y="2059930"/>
            <a:ext cx="1746889" cy="2472554"/>
          </a:xfrm>
          <a:prstGeom prst="rect">
            <a:avLst/>
          </a:prstGeom>
          <a:ln>
            <a:solidFill>
              <a:schemeClr val="tx2">
                <a:lumMod val="20000"/>
                <a:lumOff val="80000"/>
              </a:schemeClr>
            </a:solidFill>
          </a:ln>
        </p:spPr>
      </p:pic>
      <p:pic>
        <p:nvPicPr>
          <p:cNvPr id="16" name="Grafik 15">
            <a:extLst>
              <a:ext uri="{FF2B5EF4-FFF2-40B4-BE49-F238E27FC236}">
                <a16:creationId xmlns:a16="http://schemas.microsoft.com/office/drawing/2014/main" id="{061CD4EC-8EF9-63B7-5433-40A798408990}"/>
              </a:ext>
            </a:extLst>
          </p:cNvPr>
          <p:cNvPicPr>
            <a:picLocks noChangeAspect="1"/>
          </p:cNvPicPr>
          <p:nvPr/>
        </p:nvPicPr>
        <p:blipFill>
          <a:blip r:embed="rId4"/>
          <a:stretch>
            <a:fillRect/>
          </a:stretch>
        </p:blipFill>
        <p:spPr>
          <a:xfrm>
            <a:off x="8694680" y="1966339"/>
            <a:ext cx="1746889" cy="2472554"/>
          </a:xfrm>
          <a:prstGeom prst="rect">
            <a:avLst/>
          </a:prstGeom>
          <a:ln>
            <a:solidFill>
              <a:schemeClr val="tx2">
                <a:lumMod val="20000"/>
                <a:lumOff val="80000"/>
              </a:schemeClr>
            </a:solidFill>
          </a:ln>
        </p:spPr>
      </p:pic>
      <p:sp>
        <p:nvSpPr>
          <p:cNvPr id="2" name="Title 1">
            <a:extLst>
              <a:ext uri="{FF2B5EF4-FFF2-40B4-BE49-F238E27FC236}">
                <a16:creationId xmlns:a16="http://schemas.microsoft.com/office/drawing/2014/main" id="{1CD3812B-E1EB-8594-3AFD-06492B31BA9F}"/>
              </a:ext>
            </a:extLst>
          </p:cNvPr>
          <p:cNvSpPr>
            <a:spLocks noGrp="1"/>
          </p:cNvSpPr>
          <p:nvPr>
            <p:ph type="title"/>
          </p:nvPr>
        </p:nvSpPr>
        <p:spPr/>
        <p:txBody>
          <a:bodyPr vert="horz" lIns="0" tIns="0" rIns="0" bIns="0" rtlCol="0" anchor="t">
            <a:noAutofit/>
          </a:bodyPr>
          <a:lstStyle/>
          <a:p>
            <a:r>
              <a:rPr lang="fr-CH" noProof="0" dirty="0"/>
              <a:t>Information diversifiée et ciblée</a:t>
            </a:r>
          </a:p>
        </p:txBody>
      </p:sp>
      <p:sp>
        <p:nvSpPr>
          <p:cNvPr id="4" name="Date Placeholder 3">
            <a:extLst>
              <a:ext uri="{FF2B5EF4-FFF2-40B4-BE49-F238E27FC236}">
                <a16:creationId xmlns:a16="http://schemas.microsoft.com/office/drawing/2014/main" id="{4C0AF401-7D45-1F8A-2ED8-D2007E2E364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A2584-7D9C-B74F-9CA6-D43377DB3B24}" type="datetime1">
              <a:rPr kumimoji="0" lang="fr-CH" sz="800" b="0" i="0" u="none" strike="noStrike" kern="1200" cap="none" spc="0" normalizeH="0" baseline="0" noProof="0" smtClean="0">
                <a:ln>
                  <a:noFill/>
                </a:ln>
                <a:solidFill>
                  <a:srgbClr val="EA5B0C"/>
                </a:solidFill>
                <a:effectLst/>
                <a:uLnTx/>
                <a:uFillTx/>
                <a:latin typeface="Arial" panose="020B0604020202020204"/>
                <a:ea typeface="+mn-ea"/>
                <a:cs typeface="+mn-cs"/>
              </a:rPr>
              <a:t>25.02.2026</a:t>
            </a:fld>
            <a:endParaRPr kumimoji="0" lang="fr-CH" sz="800" b="0" i="0" u="none" strike="noStrike" kern="1200" cap="none" spc="0" normalizeH="0" baseline="0" noProof="0" dirty="0">
              <a:ln>
                <a:noFill/>
              </a:ln>
              <a:solidFill>
                <a:srgbClr val="EA5B0C"/>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C3FF6769-ECA2-2AC4-9B04-EA1E909867B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800" b="0" i="0" u="none" strike="noStrike" kern="1200" cap="none" spc="0" normalizeH="0" baseline="0" noProof="0" dirty="0" err="1">
                <a:ln>
                  <a:noFill/>
                </a:ln>
                <a:solidFill>
                  <a:srgbClr val="EA5B0C"/>
                </a:solidFill>
                <a:effectLst/>
                <a:uLnTx/>
                <a:uFillTx/>
                <a:latin typeface="Arial" panose="020B0604020202020204"/>
                <a:ea typeface="+mn-ea"/>
                <a:cs typeface="+mn-cs"/>
              </a:rPr>
              <a:t>suisseenergie.ch</a:t>
            </a:r>
            <a:endParaRPr kumimoji="0" lang="fr-CH" sz="800" b="0" i="0" u="none" strike="noStrike" kern="1200" cap="none" spc="0" normalizeH="0" baseline="0" noProof="0" dirty="0">
              <a:ln>
                <a:noFill/>
              </a:ln>
              <a:solidFill>
                <a:srgbClr val="EA5B0C"/>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E4C8B444-B769-E1BD-9AF0-4E2E546058F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2AD375-037F-43D0-B059-5172DA06796A}" type="slidenum">
              <a:rPr kumimoji="0" lang="fr-CH" sz="800" b="0" i="0" u="none" strike="noStrike" kern="1200" cap="none" spc="0" normalizeH="0" baseline="0" noProof="0" smtClean="0">
                <a:ln>
                  <a:noFill/>
                </a:ln>
                <a:solidFill>
                  <a:srgbClr val="EA5B0C"/>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CH" sz="800" b="0" i="0" u="none" strike="noStrike" kern="1200" cap="none" spc="0" normalizeH="0" baseline="0" noProof="0" dirty="0">
              <a:ln>
                <a:noFill/>
              </a:ln>
              <a:solidFill>
                <a:srgbClr val="EA5B0C"/>
              </a:solidFill>
              <a:effectLst/>
              <a:uLnTx/>
              <a:uFillTx/>
              <a:latin typeface="Arial" panose="020B0604020202020204"/>
              <a:ea typeface="+mn-ea"/>
              <a:cs typeface="+mn-cs"/>
            </a:endParaRPr>
          </a:p>
        </p:txBody>
      </p:sp>
      <p:sp>
        <p:nvSpPr>
          <p:cNvPr id="7" name="Textfeld 6">
            <a:extLst>
              <a:ext uri="{FF2B5EF4-FFF2-40B4-BE49-F238E27FC236}">
                <a16:creationId xmlns:a16="http://schemas.microsoft.com/office/drawing/2014/main" id="{62B96EB3-228D-AE61-F624-21CFD63B46A6}"/>
              </a:ext>
            </a:extLst>
          </p:cNvPr>
          <p:cNvSpPr txBox="1"/>
          <p:nvPr/>
        </p:nvSpPr>
        <p:spPr>
          <a:xfrm>
            <a:off x="3950937" y="5748509"/>
            <a:ext cx="5432136" cy="492443"/>
          </a:xfrm>
          <a:prstGeom prst="rect">
            <a:avLst/>
          </a:prstGeom>
          <a:noFill/>
        </p:spPr>
        <p:txBody>
          <a:bodyPr wrap="square" lIns="0" tIns="0" rIns="0" bIns="0" rtlCol="0">
            <a:spAutoFit/>
          </a:bodyPr>
          <a:lstStyle/>
          <a:p>
            <a:pPr algn="l"/>
            <a:r>
              <a:rPr lang="fr-CH" sz="1600" b="1" noProof="0" dirty="0">
                <a:solidFill>
                  <a:schemeClr val="accent1"/>
                </a:solidFill>
              </a:rPr>
              <a:t>Site web contenant de nombreuses informations</a:t>
            </a:r>
          </a:p>
          <a:p>
            <a:r>
              <a:rPr lang="fr-CH" sz="1600" noProof="0" dirty="0" err="1">
                <a:solidFill>
                  <a:schemeClr val="accent1"/>
                </a:solidFill>
              </a:rPr>
              <a:t>www.suisseenergie.ch</a:t>
            </a:r>
            <a:r>
              <a:rPr lang="fr-CH" sz="1600" noProof="0" dirty="0">
                <a:solidFill>
                  <a:schemeClr val="accent1"/>
                </a:solidFill>
              </a:rPr>
              <a:t>/</a:t>
            </a:r>
            <a:r>
              <a:rPr lang="fr-CH" sz="1600" noProof="0" dirty="0" err="1">
                <a:solidFill>
                  <a:schemeClr val="accent1"/>
                </a:solidFill>
              </a:rPr>
              <a:t>renover</a:t>
            </a:r>
            <a:r>
              <a:rPr lang="fr-CH" sz="1600" noProof="0" dirty="0">
                <a:solidFill>
                  <a:schemeClr val="accent1"/>
                </a:solidFill>
              </a:rPr>
              <a:t>/remplacement-du-chauffage/</a:t>
            </a:r>
          </a:p>
        </p:txBody>
      </p:sp>
      <p:sp>
        <p:nvSpPr>
          <p:cNvPr id="21" name="Textfeld 20">
            <a:extLst>
              <a:ext uri="{FF2B5EF4-FFF2-40B4-BE49-F238E27FC236}">
                <a16:creationId xmlns:a16="http://schemas.microsoft.com/office/drawing/2014/main" id="{438924AE-6E3C-D423-2819-6EFDF5884795}"/>
              </a:ext>
            </a:extLst>
          </p:cNvPr>
          <p:cNvSpPr txBox="1"/>
          <p:nvPr/>
        </p:nvSpPr>
        <p:spPr>
          <a:xfrm>
            <a:off x="4262297" y="3867713"/>
            <a:ext cx="3129847" cy="1231106"/>
          </a:xfrm>
          <a:prstGeom prst="rect">
            <a:avLst/>
          </a:prstGeom>
          <a:noFill/>
        </p:spPr>
        <p:txBody>
          <a:bodyPr wrap="square" lIns="0" tIns="0" rIns="0" bIns="0" rtlCol="0">
            <a:spAutoFit/>
          </a:bodyPr>
          <a:lstStyle/>
          <a:p>
            <a:pPr algn="l"/>
            <a:r>
              <a:rPr lang="fr-CH" sz="1600" b="1" noProof="0" dirty="0">
                <a:solidFill>
                  <a:schemeClr val="accent1"/>
                </a:solidFill>
              </a:rPr>
              <a:t>Calculateur des coûts de chauffage</a:t>
            </a:r>
          </a:p>
          <a:p>
            <a:r>
              <a:rPr lang="fr-CH" sz="1600" noProof="0" dirty="0">
                <a:solidFill>
                  <a:schemeClr val="accent1"/>
                </a:solidFill>
              </a:rPr>
              <a:t>pour les maisons individuelles et les immeubles jusqu’à 6 unités d’habitation</a:t>
            </a:r>
          </a:p>
        </p:txBody>
      </p:sp>
      <p:sp>
        <p:nvSpPr>
          <p:cNvPr id="37" name="Textfeld 36">
            <a:extLst>
              <a:ext uri="{FF2B5EF4-FFF2-40B4-BE49-F238E27FC236}">
                <a16:creationId xmlns:a16="http://schemas.microsoft.com/office/drawing/2014/main" id="{068DAF5C-9427-AB5F-F0E7-965DFD5802AE}"/>
              </a:ext>
            </a:extLst>
          </p:cNvPr>
          <p:cNvSpPr txBox="1"/>
          <p:nvPr/>
        </p:nvSpPr>
        <p:spPr>
          <a:xfrm>
            <a:off x="7756052" y="4646974"/>
            <a:ext cx="3627912" cy="738664"/>
          </a:xfrm>
          <a:prstGeom prst="rect">
            <a:avLst/>
          </a:prstGeom>
          <a:noFill/>
        </p:spPr>
        <p:txBody>
          <a:bodyPr wrap="square" lIns="0" tIns="0" rIns="0" bIns="0" rtlCol="0">
            <a:spAutoFit/>
          </a:bodyPr>
          <a:lstStyle/>
          <a:p>
            <a:pPr algn="l"/>
            <a:r>
              <a:rPr lang="fr-CH" sz="1600" b="1" noProof="0" dirty="0">
                <a:solidFill>
                  <a:schemeClr val="accent1"/>
                </a:solidFill>
              </a:rPr>
              <a:t>Rapport personnalisé </a:t>
            </a:r>
            <a:br>
              <a:rPr lang="fr-CH" sz="1600" b="1" noProof="0" dirty="0">
                <a:solidFill>
                  <a:schemeClr val="accent1"/>
                </a:solidFill>
              </a:rPr>
            </a:br>
            <a:r>
              <a:rPr lang="fr-CH" sz="1600" noProof="0" dirty="0">
                <a:solidFill>
                  <a:schemeClr val="accent1"/>
                </a:solidFill>
              </a:rPr>
              <a:t>sur les différents systèmes de chauffage</a:t>
            </a:r>
          </a:p>
        </p:txBody>
      </p:sp>
      <p:pic>
        <p:nvPicPr>
          <p:cNvPr id="9" name="Grafik 8">
            <a:extLst>
              <a:ext uri="{FF2B5EF4-FFF2-40B4-BE49-F238E27FC236}">
                <a16:creationId xmlns:a16="http://schemas.microsoft.com/office/drawing/2014/main" id="{8F259CBF-C92E-F856-7172-8F305B51CD41}"/>
              </a:ext>
            </a:extLst>
          </p:cNvPr>
          <p:cNvPicPr>
            <a:picLocks noChangeAspect="1"/>
          </p:cNvPicPr>
          <p:nvPr/>
        </p:nvPicPr>
        <p:blipFill>
          <a:blip r:embed="rId5"/>
          <a:stretch>
            <a:fillRect/>
          </a:stretch>
        </p:blipFill>
        <p:spPr>
          <a:xfrm>
            <a:off x="622570" y="1000225"/>
            <a:ext cx="3248654" cy="5240895"/>
          </a:xfrm>
          <a:prstGeom prst="rect">
            <a:avLst/>
          </a:prstGeom>
        </p:spPr>
      </p:pic>
      <p:pic>
        <p:nvPicPr>
          <p:cNvPr id="11" name="Grafik 10">
            <a:extLst>
              <a:ext uri="{FF2B5EF4-FFF2-40B4-BE49-F238E27FC236}">
                <a16:creationId xmlns:a16="http://schemas.microsoft.com/office/drawing/2014/main" id="{6C591C65-1164-DD9B-EB47-EECC28588608}"/>
              </a:ext>
            </a:extLst>
          </p:cNvPr>
          <p:cNvPicPr>
            <a:picLocks noChangeAspect="1"/>
          </p:cNvPicPr>
          <p:nvPr/>
        </p:nvPicPr>
        <p:blipFill>
          <a:blip r:embed="rId6"/>
          <a:stretch>
            <a:fillRect/>
          </a:stretch>
        </p:blipFill>
        <p:spPr>
          <a:xfrm>
            <a:off x="4231787" y="1000224"/>
            <a:ext cx="3248653" cy="2862271"/>
          </a:xfrm>
          <a:prstGeom prst="rect">
            <a:avLst/>
          </a:prstGeom>
        </p:spPr>
      </p:pic>
      <p:pic>
        <p:nvPicPr>
          <p:cNvPr id="15" name="Grafik 14">
            <a:extLst>
              <a:ext uri="{FF2B5EF4-FFF2-40B4-BE49-F238E27FC236}">
                <a16:creationId xmlns:a16="http://schemas.microsoft.com/office/drawing/2014/main" id="{14A20DA0-9602-844B-5164-019240951D18}"/>
              </a:ext>
            </a:extLst>
          </p:cNvPr>
          <p:cNvPicPr>
            <a:picLocks noChangeAspect="1"/>
          </p:cNvPicPr>
          <p:nvPr/>
        </p:nvPicPr>
        <p:blipFill>
          <a:blip r:embed="rId7"/>
          <a:stretch>
            <a:fillRect/>
          </a:stretch>
        </p:blipFill>
        <p:spPr>
          <a:xfrm>
            <a:off x="7761724" y="1872746"/>
            <a:ext cx="1746889" cy="2472554"/>
          </a:xfrm>
          <a:prstGeom prst="rect">
            <a:avLst/>
          </a:prstGeom>
          <a:ln>
            <a:solidFill>
              <a:schemeClr val="tx2">
                <a:lumMod val="20000"/>
                <a:lumOff val="80000"/>
              </a:schemeClr>
            </a:solidFill>
          </a:ln>
        </p:spPr>
      </p:pic>
    </p:spTree>
    <p:extLst>
      <p:ext uri="{BB962C8B-B14F-4D97-AF65-F5344CB8AC3E}">
        <p14:creationId xmlns:p14="http://schemas.microsoft.com/office/powerpoint/2010/main" val="779865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3812B-E1EB-8594-3AFD-06492B31BA9F}"/>
              </a:ext>
            </a:extLst>
          </p:cNvPr>
          <p:cNvSpPr>
            <a:spLocks noGrp="1"/>
          </p:cNvSpPr>
          <p:nvPr>
            <p:ph type="title"/>
          </p:nvPr>
        </p:nvSpPr>
        <p:spPr/>
        <p:txBody>
          <a:bodyPr vert="horz" lIns="0" tIns="0" rIns="0" bIns="0" rtlCol="0" anchor="t">
            <a:noAutofit/>
          </a:bodyPr>
          <a:lstStyle/>
          <a:p>
            <a:r>
              <a:rPr lang="fr-CH" noProof="0" dirty="0"/>
              <a:t>Bons exemples et conseils</a:t>
            </a:r>
          </a:p>
        </p:txBody>
      </p:sp>
      <p:sp>
        <p:nvSpPr>
          <p:cNvPr id="4" name="Date Placeholder 3">
            <a:extLst>
              <a:ext uri="{FF2B5EF4-FFF2-40B4-BE49-F238E27FC236}">
                <a16:creationId xmlns:a16="http://schemas.microsoft.com/office/drawing/2014/main" id="{4C0AF401-7D45-1F8A-2ED8-D2007E2E364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20FE15-AB5C-6D4F-9EAE-46710A8BBA39}" type="datetime1">
              <a:rPr kumimoji="0" lang="fr-CH" sz="800" b="0" i="0" u="none" strike="noStrike" kern="1200" cap="none" spc="0" normalizeH="0" baseline="0" noProof="0" smtClean="0">
                <a:ln>
                  <a:noFill/>
                </a:ln>
                <a:solidFill>
                  <a:srgbClr val="EA5B0C"/>
                </a:solidFill>
                <a:effectLst/>
                <a:uLnTx/>
                <a:uFillTx/>
                <a:latin typeface="Arial" panose="020B0604020202020204"/>
                <a:ea typeface="+mn-ea"/>
                <a:cs typeface="+mn-cs"/>
              </a:rPr>
              <a:t>25.02.2026</a:t>
            </a:fld>
            <a:endParaRPr kumimoji="0" lang="fr-CH" sz="800" b="0" i="0" u="none" strike="noStrike" kern="1200" cap="none" spc="0" normalizeH="0" baseline="0" noProof="0" dirty="0">
              <a:ln>
                <a:noFill/>
              </a:ln>
              <a:solidFill>
                <a:srgbClr val="EA5B0C"/>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C3FF6769-ECA2-2AC4-9B04-EA1E909867B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800" b="0" i="0" u="none" strike="noStrike" kern="1200" cap="none" spc="0" normalizeH="0" baseline="0" noProof="0" dirty="0" err="1">
                <a:ln>
                  <a:noFill/>
                </a:ln>
                <a:solidFill>
                  <a:srgbClr val="EA5B0C"/>
                </a:solidFill>
                <a:effectLst/>
                <a:uLnTx/>
                <a:uFillTx/>
                <a:latin typeface="Arial" panose="020B0604020202020204"/>
                <a:ea typeface="+mn-ea"/>
                <a:cs typeface="+mn-cs"/>
              </a:rPr>
              <a:t>suisseenergie.ch</a:t>
            </a:r>
            <a:endParaRPr kumimoji="0" lang="fr-CH" sz="800" b="0" i="0" u="none" strike="noStrike" kern="1200" cap="none" spc="0" normalizeH="0" baseline="0" noProof="0" dirty="0">
              <a:ln>
                <a:noFill/>
              </a:ln>
              <a:solidFill>
                <a:srgbClr val="EA5B0C"/>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E4C8B444-B769-E1BD-9AF0-4E2E546058F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2AD375-037F-43D0-B059-5172DA06796A}" type="slidenum">
              <a:rPr kumimoji="0" lang="fr-CH" sz="800" b="0" i="0" u="none" strike="noStrike" kern="1200" cap="none" spc="0" normalizeH="0" baseline="0" noProof="0" smtClean="0">
                <a:ln>
                  <a:noFill/>
                </a:ln>
                <a:solidFill>
                  <a:srgbClr val="EA5B0C"/>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CH" sz="800" b="0" i="0" u="none" strike="noStrike" kern="1200" cap="none" spc="0" normalizeH="0" baseline="0" noProof="0" dirty="0">
              <a:ln>
                <a:noFill/>
              </a:ln>
              <a:solidFill>
                <a:srgbClr val="EA5B0C"/>
              </a:solidFill>
              <a:effectLst/>
              <a:uLnTx/>
              <a:uFillTx/>
              <a:latin typeface="Arial" panose="020B0604020202020204"/>
              <a:ea typeface="+mn-ea"/>
              <a:cs typeface="+mn-cs"/>
            </a:endParaRPr>
          </a:p>
        </p:txBody>
      </p:sp>
      <p:pic>
        <p:nvPicPr>
          <p:cNvPr id="3" name="Grafik 2">
            <a:extLst>
              <a:ext uri="{FF2B5EF4-FFF2-40B4-BE49-F238E27FC236}">
                <a16:creationId xmlns:a16="http://schemas.microsoft.com/office/drawing/2014/main" id="{7079C67C-959B-7F69-C620-2DBE1D2B9AB3}"/>
              </a:ext>
            </a:extLst>
          </p:cNvPr>
          <p:cNvPicPr>
            <a:picLocks noChangeAspect="1"/>
          </p:cNvPicPr>
          <p:nvPr/>
        </p:nvPicPr>
        <p:blipFill>
          <a:blip r:embed="rId3"/>
          <a:stretch>
            <a:fillRect/>
          </a:stretch>
        </p:blipFill>
        <p:spPr>
          <a:xfrm>
            <a:off x="2242687" y="1230010"/>
            <a:ext cx="4826244" cy="5069823"/>
          </a:xfrm>
          <a:prstGeom prst="rect">
            <a:avLst/>
          </a:prstGeom>
        </p:spPr>
      </p:pic>
      <p:pic>
        <p:nvPicPr>
          <p:cNvPr id="9" name="Grafik 8">
            <a:extLst>
              <a:ext uri="{FF2B5EF4-FFF2-40B4-BE49-F238E27FC236}">
                <a16:creationId xmlns:a16="http://schemas.microsoft.com/office/drawing/2014/main" id="{BF82C693-2E18-A8B0-0AF7-9F609EA87D1B}"/>
              </a:ext>
            </a:extLst>
          </p:cNvPr>
          <p:cNvPicPr>
            <a:picLocks noChangeAspect="1"/>
          </p:cNvPicPr>
          <p:nvPr/>
        </p:nvPicPr>
        <p:blipFill>
          <a:blip r:embed="rId4"/>
          <a:stretch>
            <a:fillRect/>
          </a:stretch>
        </p:blipFill>
        <p:spPr>
          <a:xfrm>
            <a:off x="7063593" y="1230010"/>
            <a:ext cx="2319734" cy="2487022"/>
          </a:xfrm>
          <a:prstGeom prst="rect">
            <a:avLst/>
          </a:prstGeom>
        </p:spPr>
      </p:pic>
      <p:pic>
        <p:nvPicPr>
          <p:cNvPr id="11" name="Grafik 10">
            <a:extLst>
              <a:ext uri="{FF2B5EF4-FFF2-40B4-BE49-F238E27FC236}">
                <a16:creationId xmlns:a16="http://schemas.microsoft.com/office/drawing/2014/main" id="{7E743D02-6C61-73CE-CC3C-36F2F2CD4484}"/>
              </a:ext>
            </a:extLst>
          </p:cNvPr>
          <p:cNvPicPr>
            <a:picLocks noChangeAspect="1"/>
          </p:cNvPicPr>
          <p:nvPr/>
        </p:nvPicPr>
        <p:blipFill>
          <a:blip r:embed="rId5"/>
          <a:stretch>
            <a:fillRect/>
          </a:stretch>
        </p:blipFill>
        <p:spPr>
          <a:xfrm>
            <a:off x="7104112" y="3803352"/>
            <a:ext cx="2351366" cy="2487022"/>
          </a:xfrm>
          <a:prstGeom prst="rect">
            <a:avLst/>
          </a:prstGeom>
        </p:spPr>
      </p:pic>
    </p:spTree>
    <p:extLst>
      <p:ext uri="{BB962C8B-B14F-4D97-AF65-F5344CB8AC3E}">
        <p14:creationId xmlns:p14="http://schemas.microsoft.com/office/powerpoint/2010/main" val="34587488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6FEB41-4D69-B53A-33F2-DFE61D2D920D}"/>
              </a:ext>
            </a:extLst>
          </p:cNvPr>
          <p:cNvSpPr>
            <a:spLocks noGrp="1"/>
          </p:cNvSpPr>
          <p:nvPr>
            <p:ph type="title"/>
          </p:nvPr>
        </p:nvSpPr>
        <p:spPr/>
        <p:txBody>
          <a:bodyPr vert="horz" lIns="0" tIns="0" rIns="0" bIns="0" rtlCol="0" anchor="t">
            <a:noAutofit/>
          </a:bodyPr>
          <a:lstStyle/>
          <a:p>
            <a:r>
              <a:rPr lang="fr-CH" noProof="0" dirty="0"/>
              <a:t>Faciliter la mise en œuvre et le financement</a:t>
            </a:r>
          </a:p>
        </p:txBody>
      </p:sp>
      <p:sp>
        <p:nvSpPr>
          <p:cNvPr id="3" name="Inhaltsplatzhalter 2">
            <a:extLst>
              <a:ext uri="{FF2B5EF4-FFF2-40B4-BE49-F238E27FC236}">
                <a16:creationId xmlns:a16="http://schemas.microsoft.com/office/drawing/2014/main" id="{8CFF0620-8809-51B0-5C34-2A84EA51CC3C}"/>
              </a:ext>
            </a:extLst>
          </p:cNvPr>
          <p:cNvSpPr>
            <a:spLocks noGrp="1"/>
          </p:cNvSpPr>
          <p:nvPr>
            <p:ph idx="1"/>
          </p:nvPr>
        </p:nvSpPr>
        <p:spPr>
          <a:xfrm>
            <a:off x="1307463" y="1599645"/>
            <a:ext cx="9348695" cy="4584167"/>
          </a:xfrm>
        </p:spPr>
        <p:txBody>
          <a:bodyPr/>
          <a:lstStyle/>
          <a:p>
            <a:r>
              <a:rPr lang="fr-CH" sz="1800" b="1" noProof="0" dirty="0"/>
              <a:t>Demande d’offres et sélection des spécialistes</a:t>
            </a:r>
          </a:p>
          <a:p>
            <a:pPr lvl="1"/>
            <a:r>
              <a:rPr lang="fr-CH" sz="1800" noProof="0" dirty="0"/>
              <a:t>Votre prestataire de conseil incitatif vous aide à demander des offres.</a:t>
            </a:r>
          </a:p>
          <a:p>
            <a:pPr lvl="1"/>
            <a:r>
              <a:rPr lang="fr-CH" sz="1800" noProof="0" dirty="0"/>
              <a:t>Demandez deux ou trois offres en vous adressant à plusieurs installateurs de chauffage.</a:t>
            </a:r>
          </a:p>
          <a:p>
            <a:pPr lvl="1"/>
            <a:r>
              <a:rPr lang="fr-CH" sz="1800" noProof="0" dirty="0"/>
              <a:t>Exigez un chauffage pourvu d’un label de qualité (p. ex. une garantie de performance ou le PAC système-module).</a:t>
            </a:r>
          </a:p>
          <a:p>
            <a:pPr lvl="1"/>
            <a:endParaRPr lang="fr-CH" sz="1800" noProof="0" dirty="0"/>
          </a:p>
          <a:p>
            <a:r>
              <a:rPr lang="fr-CH" sz="1800" b="1" noProof="0" dirty="0"/>
              <a:t>Financement</a:t>
            </a:r>
          </a:p>
          <a:p>
            <a:pPr lvl="1"/>
            <a:r>
              <a:rPr lang="fr-CH" sz="1800" noProof="0" dirty="0"/>
              <a:t>Conseil incitatif «chauffez renouvelable» gratuit dans toute la Suisse</a:t>
            </a:r>
          </a:p>
          <a:p>
            <a:pPr lvl="1"/>
            <a:r>
              <a:rPr lang="fr-CH" sz="1800" noProof="0" dirty="0"/>
              <a:t>Subventions pour le remplacement du chauffage auprès des services de l’énergie de votre canton et des communes: </a:t>
            </a:r>
            <a:r>
              <a:rPr lang="fr-CH" sz="1800" noProof="0" dirty="0" err="1"/>
              <a:t>www.francsenergie.ch</a:t>
            </a:r>
            <a:endParaRPr lang="fr-CH" sz="1800" noProof="0" dirty="0"/>
          </a:p>
          <a:p>
            <a:pPr lvl="1"/>
            <a:r>
              <a:rPr lang="fr-CH" sz="1800" noProof="0" dirty="0"/>
              <a:t>Déduction fiscale</a:t>
            </a:r>
          </a:p>
          <a:p>
            <a:pPr lvl="1"/>
            <a:r>
              <a:rPr lang="fr-CH" sz="1800" noProof="0" dirty="0"/>
              <a:t>Différentes possibilités de financement par des prestataires financiers – </a:t>
            </a:r>
            <a:br>
              <a:rPr lang="fr-CH" sz="1800" noProof="0" dirty="0"/>
            </a:br>
            <a:r>
              <a:rPr lang="fr-CH" sz="1800" noProof="0" dirty="0"/>
              <a:t>également pour les communautés de propriétaires par étage</a:t>
            </a:r>
          </a:p>
        </p:txBody>
      </p:sp>
      <p:sp>
        <p:nvSpPr>
          <p:cNvPr id="4" name="Datumsplatzhalter 3">
            <a:extLst>
              <a:ext uri="{FF2B5EF4-FFF2-40B4-BE49-F238E27FC236}">
                <a16:creationId xmlns:a16="http://schemas.microsoft.com/office/drawing/2014/main" id="{C893B90A-D5F9-4B07-7ED1-2441A199F5CD}"/>
              </a:ext>
            </a:extLst>
          </p:cNvPr>
          <p:cNvSpPr>
            <a:spLocks noGrp="1"/>
          </p:cNvSpPr>
          <p:nvPr>
            <p:ph type="dt" sz="half" idx="10"/>
          </p:nvPr>
        </p:nvSpPr>
        <p:spPr/>
        <p:txBody>
          <a:bodyPr/>
          <a:lstStyle/>
          <a:p>
            <a:fld id="{C6E11161-5F75-1F40-8FF7-AAE2657315E3}" type="datetime1">
              <a:rPr lang="fr-CH" noProof="0" smtClean="0"/>
              <a:t>25.02.2026</a:t>
            </a:fld>
            <a:endParaRPr lang="fr-CH" noProof="0" dirty="0"/>
          </a:p>
        </p:txBody>
      </p:sp>
      <p:sp>
        <p:nvSpPr>
          <p:cNvPr id="5" name="Fußzeilenplatzhalter 4">
            <a:extLst>
              <a:ext uri="{FF2B5EF4-FFF2-40B4-BE49-F238E27FC236}">
                <a16:creationId xmlns:a16="http://schemas.microsoft.com/office/drawing/2014/main" id="{BCA8A98F-2708-DE51-3290-508699206893}"/>
              </a:ext>
            </a:extLst>
          </p:cNvPr>
          <p:cNvSpPr>
            <a:spLocks noGrp="1"/>
          </p:cNvSpPr>
          <p:nvPr>
            <p:ph type="ftr" sz="quarter" idx="11"/>
          </p:nvPr>
        </p:nvSpPr>
        <p:spPr/>
        <p:txBody>
          <a:bodyPr/>
          <a:lstStyle/>
          <a:p>
            <a:r>
              <a:rPr lang="fr-CH" noProof="0" dirty="0" err="1"/>
              <a:t>suisseenergie.ch</a:t>
            </a:r>
            <a:endParaRPr lang="fr-CH" noProof="0" dirty="0"/>
          </a:p>
        </p:txBody>
      </p:sp>
      <p:sp>
        <p:nvSpPr>
          <p:cNvPr id="6" name="Foliennummernplatzhalter 5">
            <a:extLst>
              <a:ext uri="{FF2B5EF4-FFF2-40B4-BE49-F238E27FC236}">
                <a16:creationId xmlns:a16="http://schemas.microsoft.com/office/drawing/2014/main" id="{2BE9BC4D-0A03-DD81-39CE-E153883F2A3B}"/>
              </a:ext>
            </a:extLst>
          </p:cNvPr>
          <p:cNvSpPr>
            <a:spLocks noGrp="1"/>
          </p:cNvSpPr>
          <p:nvPr>
            <p:ph type="sldNum" sz="quarter" idx="12"/>
          </p:nvPr>
        </p:nvSpPr>
        <p:spPr/>
        <p:txBody>
          <a:bodyPr/>
          <a:lstStyle/>
          <a:p>
            <a:fld id="{442AD375-037F-43D0-B059-5172DA06796A}" type="slidenum">
              <a:rPr lang="fr-CH" noProof="0" smtClean="0"/>
              <a:pPr/>
              <a:t>8</a:t>
            </a:fld>
            <a:endParaRPr lang="fr-CH" noProof="0" dirty="0"/>
          </a:p>
        </p:txBody>
      </p:sp>
      <p:pic>
        <p:nvPicPr>
          <p:cNvPr id="19" name="Grafik 18">
            <a:extLst>
              <a:ext uri="{FF2B5EF4-FFF2-40B4-BE49-F238E27FC236}">
                <a16:creationId xmlns:a16="http://schemas.microsoft.com/office/drawing/2014/main" id="{12F4BAA7-9FF9-FE7F-55F8-9DE83BFA78B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8255" y="1366233"/>
            <a:ext cx="792087" cy="792087"/>
          </a:xfrm>
          <a:prstGeom prst="rect">
            <a:avLst/>
          </a:prstGeom>
        </p:spPr>
      </p:pic>
      <p:pic>
        <p:nvPicPr>
          <p:cNvPr id="10" name="Grafik 9">
            <a:extLst>
              <a:ext uri="{FF2B5EF4-FFF2-40B4-BE49-F238E27FC236}">
                <a16:creationId xmlns:a16="http://schemas.microsoft.com/office/drawing/2014/main" id="{41245907-E510-D285-3CD0-CA24AD97EC6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8048" y="5229200"/>
            <a:ext cx="952500" cy="952500"/>
          </a:xfrm>
          <a:prstGeom prst="rect">
            <a:avLst/>
          </a:prstGeom>
        </p:spPr>
      </p:pic>
      <p:sp>
        <p:nvSpPr>
          <p:cNvPr id="11" name="Abgerundetes Rechteck 10">
            <a:extLst>
              <a:ext uri="{FF2B5EF4-FFF2-40B4-BE49-F238E27FC236}">
                <a16:creationId xmlns:a16="http://schemas.microsoft.com/office/drawing/2014/main" id="{C71EC1A6-A50E-7C4A-B4DE-A468D02F30DB}"/>
              </a:ext>
            </a:extLst>
          </p:cNvPr>
          <p:cNvSpPr/>
          <p:nvPr/>
        </p:nvSpPr>
        <p:spPr>
          <a:xfrm>
            <a:off x="1213222" y="5390917"/>
            <a:ext cx="9624195" cy="77029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noProof="0" dirty="0">
                <a:solidFill>
                  <a:schemeClr val="accent1"/>
                </a:solidFill>
              </a:rPr>
              <a:t>Une bonne nouvelle: les coûts énergétiques de votre chauffage </a:t>
            </a:r>
            <a:br>
              <a:rPr lang="fr-CH" noProof="0" dirty="0">
                <a:solidFill>
                  <a:schemeClr val="accent1"/>
                </a:solidFill>
              </a:rPr>
            </a:br>
            <a:r>
              <a:rPr lang="fr-CH" noProof="0" dirty="0">
                <a:solidFill>
                  <a:schemeClr val="accent1"/>
                </a:solidFill>
              </a:rPr>
              <a:t>seront plus avantageux à l’avenir!</a:t>
            </a:r>
          </a:p>
        </p:txBody>
      </p:sp>
      <p:pic>
        <p:nvPicPr>
          <p:cNvPr id="12" name="Grafik 11">
            <a:extLst>
              <a:ext uri="{FF2B5EF4-FFF2-40B4-BE49-F238E27FC236}">
                <a16:creationId xmlns:a16="http://schemas.microsoft.com/office/drawing/2014/main" id="{D9C603E1-F5A7-9F71-8758-DF7DCEA2A4A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1135" y="2924944"/>
            <a:ext cx="792087" cy="792087"/>
          </a:xfrm>
          <a:prstGeom prst="rect">
            <a:avLst/>
          </a:prstGeom>
        </p:spPr>
      </p:pic>
    </p:spTree>
    <p:extLst>
      <p:ext uri="{BB962C8B-B14F-4D97-AF65-F5344CB8AC3E}">
        <p14:creationId xmlns:p14="http://schemas.microsoft.com/office/powerpoint/2010/main" val="35258003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6FEB41-4D69-B53A-33F2-DFE61D2D920D}"/>
              </a:ext>
            </a:extLst>
          </p:cNvPr>
          <p:cNvSpPr>
            <a:spLocks noGrp="1"/>
          </p:cNvSpPr>
          <p:nvPr>
            <p:ph type="title"/>
          </p:nvPr>
        </p:nvSpPr>
        <p:spPr/>
        <p:txBody>
          <a:bodyPr vert="horz" lIns="0" tIns="0" rIns="0" bIns="0" rtlCol="0" anchor="t">
            <a:noAutofit/>
          </a:bodyPr>
          <a:lstStyle/>
          <a:p>
            <a:r>
              <a:rPr lang="fr-CH" noProof="0" dirty="0"/>
              <a:t>Faciliter la mise en œuvre et le financement</a:t>
            </a:r>
          </a:p>
        </p:txBody>
      </p:sp>
      <p:sp>
        <p:nvSpPr>
          <p:cNvPr id="4" name="Datumsplatzhalter 3">
            <a:extLst>
              <a:ext uri="{FF2B5EF4-FFF2-40B4-BE49-F238E27FC236}">
                <a16:creationId xmlns:a16="http://schemas.microsoft.com/office/drawing/2014/main" id="{C893B90A-D5F9-4B07-7ED1-2441A199F5CD}"/>
              </a:ext>
            </a:extLst>
          </p:cNvPr>
          <p:cNvSpPr>
            <a:spLocks noGrp="1"/>
          </p:cNvSpPr>
          <p:nvPr>
            <p:ph type="dt" sz="half" idx="10"/>
          </p:nvPr>
        </p:nvSpPr>
        <p:spPr/>
        <p:txBody>
          <a:bodyPr/>
          <a:lstStyle/>
          <a:p>
            <a:fld id="{DE576391-A65E-404F-B233-825149E063B9}" type="datetime1">
              <a:rPr lang="fr-CH" noProof="0" smtClean="0"/>
              <a:t>25.02.2026</a:t>
            </a:fld>
            <a:endParaRPr lang="fr-CH" noProof="0" dirty="0"/>
          </a:p>
        </p:txBody>
      </p:sp>
      <p:sp>
        <p:nvSpPr>
          <p:cNvPr id="5" name="Fußzeilenplatzhalter 4">
            <a:extLst>
              <a:ext uri="{FF2B5EF4-FFF2-40B4-BE49-F238E27FC236}">
                <a16:creationId xmlns:a16="http://schemas.microsoft.com/office/drawing/2014/main" id="{BCA8A98F-2708-DE51-3290-508699206893}"/>
              </a:ext>
            </a:extLst>
          </p:cNvPr>
          <p:cNvSpPr>
            <a:spLocks noGrp="1"/>
          </p:cNvSpPr>
          <p:nvPr>
            <p:ph type="ftr" sz="quarter" idx="11"/>
          </p:nvPr>
        </p:nvSpPr>
        <p:spPr/>
        <p:txBody>
          <a:bodyPr/>
          <a:lstStyle/>
          <a:p>
            <a:r>
              <a:rPr lang="fr-CH" noProof="0" dirty="0" err="1"/>
              <a:t>suisseenergie.ch</a:t>
            </a:r>
            <a:endParaRPr lang="fr-CH" noProof="0" dirty="0"/>
          </a:p>
        </p:txBody>
      </p:sp>
      <p:sp>
        <p:nvSpPr>
          <p:cNvPr id="6" name="Foliennummernplatzhalter 5">
            <a:extLst>
              <a:ext uri="{FF2B5EF4-FFF2-40B4-BE49-F238E27FC236}">
                <a16:creationId xmlns:a16="http://schemas.microsoft.com/office/drawing/2014/main" id="{2BE9BC4D-0A03-DD81-39CE-E153883F2A3B}"/>
              </a:ext>
            </a:extLst>
          </p:cNvPr>
          <p:cNvSpPr>
            <a:spLocks noGrp="1"/>
          </p:cNvSpPr>
          <p:nvPr>
            <p:ph type="sldNum" sz="quarter" idx="12"/>
          </p:nvPr>
        </p:nvSpPr>
        <p:spPr/>
        <p:txBody>
          <a:bodyPr/>
          <a:lstStyle/>
          <a:p>
            <a:fld id="{442AD375-037F-43D0-B059-5172DA06796A}" type="slidenum">
              <a:rPr lang="fr-CH" noProof="0" smtClean="0"/>
              <a:pPr/>
              <a:t>9</a:t>
            </a:fld>
            <a:endParaRPr lang="fr-CH" noProof="0" dirty="0"/>
          </a:p>
        </p:txBody>
      </p:sp>
      <p:sp>
        <p:nvSpPr>
          <p:cNvPr id="13" name="Inhaltsplatzhalter 2">
            <a:extLst>
              <a:ext uri="{FF2B5EF4-FFF2-40B4-BE49-F238E27FC236}">
                <a16:creationId xmlns:a16="http://schemas.microsoft.com/office/drawing/2014/main" id="{BED66311-3B12-0515-FE94-BED97A5E3046}"/>
              </a:ext>
            </a:extLst>
          </p:cNvPr>
          <p:cNvSpPr>
            <a:spLocks noGrp="1"/>
          </p:cNvSpPr>
          <p:nvPr>
            <p:ph idx="1"/>
          </p:nvPr>
        </p:nvSpPr>
        <p:spPr>
          <a:xfrm>
            <a:off x="1307463" y="1599645"/>
            <a:ext cx="9348695" cy="4584167"/>
          </a:xfrm>
        </p:spPr>
        <p:txBody>
          <a:bodyPr/>
          <a:lstStyle/>
          <a:p>
            <a:r>
              <a:rPr lang="fr-CH" sz="1800" b="1" noProof="0" dirty="0"/>
              <a:t>Demande d’offres et sélection des spécialistes</a:t>
            </a:r>
          </a:p>
          <a:p>
            <a:pPr lvl="1"/>
            <a:r>
              <a:rPr lang="fr-CH" sz="1800" noProof="0" dirty="0"/>
              <a:t>Votre prestataire de conseil incitatif vous aide à demander des offres.</a:t>
            </a:r>
          </a:p>
          <a:p>
            <a:pPr lvl="1"/>
            <a:r>
              <a:rPr lang="fr-CH" sz="1800" noProof="0" dirty="0"/>
              <a:t>Demandez deux ou trois offres en vous adressant à plusieurs installateurs de chauffage.</a:t>
            </a:r>
          </a:p>
          <a:p>
            <a:pPr lvl="1"/>
            <a:r>
              <a:rPr lang="fr-CH" sz="1800" noProof="0" dirty="0"/>
              <a:t>Exigez un chauffage pourvu d’un label de qualité (p. ex. une garantie de performance ou le PAC système-module).</a:t>
            </a:r>
          </a:p>
          <a:p>
            <a:pPr lvl="1"/>
            <a:endParaRPr lang="fr-CH" sz="1800" noProof="0" dirty="0"/>
          </a:p>
          <a:p>
            <a:r>
              <a:rPr lang="fr-CH" sz="1800" b="1" noProof="0" dirty="0"/>
              <a:t>Financement</a:t>
            </a:r>
          </a:p>
          <a:p>
            <a:pPr lvl="1"/>
            <a:r>
              <a:rPr lang="fr-CH" sz="1800" noProof="0" dirty="0"/>
              <a:t>Conseil incitatif «chauffez renouvelable» gratuit dans toute la Suisse</a:t>
            </a:r>
          </a:p>
          <a:p>
            <a:pPr lvl="1"/>
            <a:r>
              <a:rPr lang="fr-CH" sz="1800" noProof="0" dirty="0"/>
              <a:t>Subventions pour le remplacement du chauffage auprès des services de l’énergie de votre canton et des communes: </a:t>
            </a:r>
            <a:r>
              <a:rPr lang="fr-CH" sz="1800" noProof="0" dirty="0" err="1"/>
              <a:t>www.francsenergie.ch</a:t>
            </a:r>
            <a:endParaRPr lang="fr-CH" sz="1800" noProof="0" dirty="0"/>
          </a:p>
          <a:p>
            <a:pPr lvl="1"/>
            <a:r>
              <a:rPr lang="fr-CH" sz="1800" noProof="0" dirty="0"/>
              <a:t>Déduction fiscale</a:t>
            </a:r>
          </a:p>
          <a:p>
            <a:pPr lvl="1"/>
            <a:r>
              <a:rPr lang="fr-CH" sz="1800" noProof="0" dirty="0"/>
              <a:t>Différentes possibilités de financement par des prestataires financiers – </a:t>
            </a:r>
            <a:br>
              <a:rPr lang="fr-CH" sz="1800" noProof="0" dirty="0"/>
            </a:br>
            <a:r>
              <a:rPr lang="fr-CH" sz="1800" noProof="0" dirty="0"/>
              <a:t>également pour les communautés de propriétaires par étage</a:t>
            </a:r>
          </a:p>
        </p:txBody>
      </p:sp>
      <p:pic>
        <p:nvPicPr>
          <p:cNvPr id="14" name="Grafik 13">
            <a:extLst>
              <a:ext uri="{FF2B5EF4-FFF2-40B4-BE49-F238E27FC236}">
                <a16:creationId xmlns:a16="http://schemas.microsoft.com/office/drawing/2014/main" id="{7E048281-C8EE-828D-D8DD-3C47CE86D9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8255" y="1366233"/>
            <a:ext cx="792087" cy="792087"/>
          </a:xfrm>
          <a:prstGeom prst="rect">
            <a:avLst/>
          </a:prstGeom>
        </p:spPr>
      </p:pic>
      <p:pic>
        <p:nvPicPr>
          <p:cNvPr id="15" name="Grafik 14">
            <a:extLst>
              <a:ext uri="{FF2B5EF4-FFF2-40B4-BE49-F238E27FC236}">
                <a16:creationId xmlns:a16="http://schemas.microsoft.com/office/drawing/2014/main" id="{562925F1-FE29-B9E4-8029-01124A259A3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8048" y="5229200"/>
            <a:ext cx="952500" cy="952500"/>
          </a:xfrm>
          <a:prstGeom prst="rect">
            <a:avLst/>
          </a:prstGeom>
        </p:spPr>
      </p:pic>
      <p:sp>
        <p:nvSpPr>
          <p:cNvPr id="16" name="Abgerundetes Rechteck 15">
            <a:extLst>
              <a:ext uri="{FF2B5EF4-FFF2-40B4-BE49-F238E27FC236}">
                <a16:creationId xmlns:a16="http://schemas.microsoft.com/office/drawing/2014/main" id="{308756E4-DFB5-3820-8241-60F5A1A49A16}"/>
              </a:ext>
            </a:extLst>
          </p:cNvPr>
          <p:cNvSpPr/>
          <p:nvPr/>
        </p:nvSpPr>
        <p:spPr>
          <a:xfrm>
            <a:off x="1213222" y="5390917"/>
            <a:ext cx="9624195" cy="77029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noProof="0" dirty="0">
                <a:solidFill>
                  <a:schemeClr val="accent1"/>
                </a:solidFill>
              </a:rPr>
              <a:t>Une bonne nouvelle: les coûts énergétiques de votre chauffage </a:t>
            </a:r>
            <a:br>
              <a:rPr lang="fr-CH" noProof="0" dirty="0">
                <a:solidFill>
                  <a:schemeClr val="accent1"/>
                </a:solidFill>
              </a:rPr>
            </a:br>
            <a:r>
              <a:rPr lang="fr-CH" noProof="0" dirty="0">
                <a:solidFill>
                  <a:schemeClr val="accent1"/>
                </a:solidFill>
              </a:rPr>
              <a:t>seront plus avantageux à l’avenir!</a:t>
            </a:r>
          </a:p>
        </p:txBody>
      </p:sp>
      <p:pic>
        <p:nvPicPr>
          <p:cNvPr id="17" name="Grafik 16">
            <a:extLst>
              <a:ext uri="{FF2B5EF4-FFF2-40B4-BE49-F238E27FC236}">
                <a16:creationId xmlns:a16="http://schemas.microsoft.com/office/drawing/2014/main" id="{2EE15371-2D94-44D7-1C84-0BE4B1CB6FB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1135" y="2924944"/>
            <a:ext cx="792087" cy="792087"/>
          </a:xfrm>
          <a:prstGeom prst="rect">
            <a:avLst/>
          </a:prstGeom>
        </p:spPr>
      </p:pic>
      <p:sp>
        <p:nvSpPr>
          <p:cNvPr id="8" name="Oval 7">
            <a:extLst>
              <a:ext uri="{FF2B5EF4-FFF2-40B4-BE49-F238E27FC236}">
                <a16:creationId xmlns:a16="http://schemas.microsoft.com/office/drawing/2014/main" id="{9CBD766C-A634-0153-8CD8-23E6DD396E31}"/>
              </a:ext>
            </a:extLst>
          </p:cNvPr>
          <p:cNvSpPr/>
          <p:nvPr/>
        </p:nvSpPr>
        <p:spPr>
          <a:xfrm rot="933416">
            <a:off x="8430403" y="391156"/>
            <a:ext cx="3592378" cy="28634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2800" noProof="0" dirty="0"/>
              <a:t>Prenez contact avec votre banque suffisamment tôt!</a:t>
            </a:r>
          </a:p>
        </p:txBody>
      </p:sp>
    </p:spTree>
    <p:extLst>
      <p:ext uri="{BB962C8B-B14F-4D97-AF65-F5344CB8AC3E}">
        <p14:creationId xmlns:p14="http://schemas.microsoft.com/office/powerpoint/2010/main" val="2022877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Benutzerdefiniertes Design">
  <a:themeElements>
    <a:clrScheme name="Benutzerdefiniert 2">
      <a:dk1>
        <a:srgbClr val="000000"/>
      </a:dk1>
      <a:lt1>
        <a:srgbClr val="FFFFFF"/>
      </a:lt1>
      <a:dk2>
        <a:srgbClr val="4B4B4B"/>
      </a:dk2>
      <a:lt2>
        <a:srgbClr val="F0F7FC"/>
      </a:lt2>
      <a:accent1>
        <a:srgbClr val="12385F"/>
      </a:accent1>
      <a:accent2>
        <a:srgbClr val="69ACDF"/>
      </a:accent2>
      <a:accent3>
        <a:srgbClr val="EA5B0C"/>
      </a:accent3>
      <a:accent4>
        <a:srgbClr val="F7A823"/>
      </a:accent4>
      <a:accent5>
        <a:srgbClr val="99A93A"/>
      </a:accent5>
      <a:accent6>
        <a:srgbClr val="732373"/>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a:defPPr>
      </a:lstStyle>
    </a:txDef>
  </a:objectDefaults>
  <a:extraClrSchemeLst/>
  <a:extLst>
    <a:ext uri="{05A4C25C-085E-4340-85A3-A5531E510DB2}">
      <thm15:themeFamily xmlns:thm15="http://schemas.microsoft.com/office/thememl/2012/main" name="Präsentation4" id="{BA270C9A-CE22-DA42-BE15-1F1D4B1CD1F6}" vid="{A2E40B27-8852-424F-9F9B-0E98862A45D2}"/>
    </a:ext>
  </a:extLst>
</a:theme>
</file>

<file path=ppt/theme/theme2.xml><?xml version="1.0" encoding="utf-8"?>
<a:theme xmlns:a="http://schemas.openxmlformats.org/drawingml/2006/main" name="Office Theme">
  <a:themeElements>
    <a:clrScheme name="energieschweiz">
      <a:dk1>
        <a:sysClr val="windowText" lastClr="000000"/>
      </a:dk1>
      <a:lt1>
        <a:sysClr val="window" lastClr="FFFFFF"/>
      </a:lt1>
      <a:dk2>
        <a:srgbClr val="4B4B4B"/>
      </a:dk2>
      <a:lt2>
        <a:srgbClr val="F0F7FC"/>
      </a:lt2>
      <a:accent1>
        <a:srgbClr val="12385F"/>
      </a:accent1>
      <a:accent2>
        <a:srgbClr val="69ACDF"/>
      </a:accent2>
      <a:accent3>
        <a:srgbClr val="EA5B0C"/>
      </a:accent3>
      <a:accent4>
        <a:srgbClr val="F7A823"/>
      </a:accent4>
      <a:accent5>
        <a:srgbClr val="99A93A"/>
      </a:accent5>
      <a:accent6>
        <a:srgbClr val="592147"/>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energieschweiz">
      <a:dk1>
        <a:sysClr val="windowText" lastClr="000000"/>
      </a:dk1>
      <a:lt1>
        <a:sysClr val="window" lastClr="FFFFFF"/>
      </a:lt1>
      <a:dk2>
        <a:srgbClr val="4B4B4B"/>
      </a:dk2>
      <a:lt2>
        <a:srgbClr val="F0F7FC"/>
      </a:lt2>
      <a:accent1>
        <a:srgbClr val="12385F"/>
      </a:accent1>
      <a:accent2>
        <a:srgbClr val="69ACDF"/>
      </a:accent2>
      <a:accent3>
        <a:srgbClr val="EA5B0C"/>
      </a:accent3>
      <a:accent4>
        <a:srgbClr val="F7A823"/>
      </a:accent4>
      <a:accent5>
        <a:srgbClr val="99A93A"/>
      </a:accent5>
      <a:accent6>
        <a:srgbClr val="592147"/>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76F14FB19B7DFB4FB913F345B3485FBF" ma:contentTypeVersion="14" ma:contentTypeDescription="Ein neues Dokument erstellen." ma:contentTypeScope="" ma:versionID="bd4a9e33c8eb7630b58c1f2fc8be1557">
  <xsd:schema xmlns:xsd="http://www.w3.org/2001/XMLSchema" xmlns:xs="http://www.w3.org/2001/XMLSchema" xmlns:p="http://schemas.microsoft.com/office/2006/metadata/properties" xmlns:ns2="e98dafc3-74ae-40ab-89c3-ba52f477e18b" xmlns:ns3="93cc79e4-7790-4cf9-8e36-e94684e79c7a" targetNamespace="http://schemas.microsoft.com/office/2006/metadata/properties" ma:root="true" ma:fieldsID="3bd2370820592278792a4aee2edf9fa2" ns2:_="" ns3:_="">
    <xsd:import namespace="e98dafc3-74ae-40ab-89c3-ba52f477e18b"/>
    <xsd:import namespace="93cc79e4-7790-4cf9-8e36-e94684e79c7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8dafc3-74ae-40ab-89c3-ba52f477e1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Bildmarkierungen" ma:readOnly="false" ma:fieldId="{5cf76f15-5ced-4ddc-b409-7134ff3c332f}" ma:taxonomyMulti="true" ma:sspId="1323011e-32b8-4efd-bdb5-a0986cd354d4"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3cc79e4-7790-4cf9-8e36-e94684e79c7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c5071991-6e13-44ba-9604-d9e793754e68}" ma:internalName="TaxCatchAll" ma:showField="CatchAllData" ma:web="93cc79e4-7790-4cf9-8e36-e94684e79c7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98dafc3-74ae-40ab-89c3-ba52f477e18b">
      <Terms xmlns="http://schemas.microsoft.com/office/infopath/2007/PartnerControls"/>
    </lcf76f155ced4ddcb4097134ff3c332f>
    <TaxCatchAll xmlns="93cc79e4-7790-4cf9-8e36-e94684e79c7a" xsi:nil="true"/>
  </documentManagement>
</p:properties>
</file>

<file path=customXml/itemProps1.xml><?xml version="1.0" encoding="utf-8"?>
<ds:datastoreItem xmlns:ds="http://schemas.openxmlformats.org/officeDocument/2006/customXml" ds:itemID="{0E0DEA27-8718-4FF5-BEF2-02CF4E1FA3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98dafc3-74ae-40ab-89c3-ba52f477e18b"/>
    <ds:schemaRef ds:uri="93cc79e4-7790-4cf9-8e36-e94684e79c7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B6B7BE2-63AD-4C37-AC44-F0E4FC348E24}">
  <ds:schemaRefs>
    <ds:schemaRef ds:uri="http://schemas.microsoft.com/sharepoint/v3/contenttype/forms"/>
  </ds:schemaRefs>
</ds:datastoreItem>
</file>

<file path=customXml/itemProps3.xml><?xml version="1.0" encoding="utf-8"?>
<ds:datastoreItem xmlns:ds="http://schemas.openxmlformats.org/officeDocument/2006/customXml" ds:itemID="{5626B806-0237-4942-A1FD-5C97285908C2}">
  <ds:schemaRefs>
    <ds:schemaRef ds:uri="http://schemas.microsoft.com/office/2006/documentManagement/types"/>
    <ds:schemaRef ds:uri="http://schemas.openxmlformats.org/package/2006/metadata/core-properties"/>
    <ds:schemaRef ds:uri="http://purl.org/dc/elements/1.1/"/>
    <ds:schemaRef ds:uri="http://schemas.microsoft.com/sharepoint/v3"/>
    <ds:schemaRef ds:uri="http://purl.org/dc/terms/"/>
    <ds:schemaRef ds:uri="http://purl.org/dc/dcmitype/"/>
    <ds:schemaRef ds:uri="http://www.w3.org/XML/1998/namespace"/>
    <ds:schemaRef ds:uri="http://schemas.microsoft.com/office/infopath/2007/PartnerControls"/>
    <ds:schemaRef ds:uri="9382e858-6092-42d2-b903-356c6d6698dc"/>
    <ds:schemaRef ds:uri="29c89c87-d2ce-4925-989f-253c62b25ef0"/>
    <ds:schemaRef ds:uri="http://schemas.microsoft.com/office/2006/metadata/properties"/>
    <ds:schemaRef ds:uri="e98dafc3-74ae-40ab-89c3-ba52f477e18b"/>
    <ds:schemaRef ds:uri="93cc79e4-7790-4cf9-8e36-e94684e79c7a"/>
  </ds:schemaRefs>
</ds:datastoreItem>
</file>

<file path=docProps/app.xml><?xml version="1.0" encoding="utf-8"?>
<Properties xmlns="http://schemas.openxmlformats.org/officeDocument/2006/extended-properties" xmlns:vt="http://schemas.openxmlformats.org/officeDocument/2006/docPropsVTypes">
  <Template>Benutzerdefiniertes Design</Template>
  <TotalTime>0</TotalTime>
  <Words>3904</Words>
  <Application>Microsoft Office PowerPoint</Application>
  <PresentationFormat>Grand écran</PresentationFormat>
  <Paragraphs>585</Paragraphs>
  <Slides>48</Slides>
  <Notes>33</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48</vt:i4>
      </vt:variant>
    </vt:vector>
  </HeadingPairs>
  <TitlesOfParts>
    <vt:vector size="54" baseType="lpstr">
      <vt:lpstr>Arial</vt:lpstr>
      <vt:lpstr>Calibri</vt:lpstr>
      <vt:lpstr>Symbol</vt:lpstr>
      <vt:lpstr>Systemschrift Normal</vt:lpstr>
      <vt:lpstr>Wingdings</vt:lpstr>
      <vt:lpstr>Benutzerdefiniertes Design</vt:lpstr>
      <vt:lpstr>Bienvenue Séance d’information  «chauffez renouvelable»</vt:lpstr>
      <vt:lpstr>Situation initiale</vt:lpstr>
      <vt:lpstr>SuisseEnergie et  «chauffez renouvelable»</vt:lpstr>
      <vt:lpstr>Présentation PowerPoint</vt:lpstr>
      <vt:lpstr>Que souhaitons-nous atteindre avec «chauffez renouvelable»?</vt:lpstr>
      <vt:lpstr>Information diversifiée et ciblée</vt:lpstr>
      <vt:lpstr>Bons exemples et conseils</vt:lpstr>
      <vt:lpstr>Faciliter la mise en œuvre et le financement</vt:lpstr>
      <vt:lpstr>Faciliter la mise en œuvre et le financement</vt:lpstr>
      <vt:lpstr>Le conseil incitatif «chauffez renouvelable»</vt:lpstr>
      <vt:lpstr>Le conseil incitatif pour chaque type de bâtiment</vt:lpstr>
      <vt:lpstr>Le conseil incitatif pour chaque type de bâtiment</vt:lpstr>
      <vt:lpstr>Le conseil incitatif pour chaque type de bâtiment</vt:lpstr>
      <vt:lpstr>Déroulement d’un conseil incitatif</vt:lpstr>
      <vt:lpstr>Résultats</vt:lpstr>
      <vt:lpstr>Résultats</vt:lpstr>
      <vt:lpstr>Prestataires de conseil incitatif dans toute la Suisse</vt:lpstr>
      <vt:lpstr>Exigences légales </vt:lpstr>
      <vt:lpstr>Où trouver de l'aide?</vt:lpstr>
      <vt:lpstr>Présentation PowerPoint</vt:lpstr>
      <vt:lpstr>Systèmes de chauffage renouvelables</vt:lpstr>
      <vt:lpstr>Quels sont les systèmes de chauffage actuels?</vt:lpstr>
      <vt:lpstr>Pompe à chaleur</vt:lpstr>
      <vt:lpstr>Pompe à chaleur</vt:lpstr>
      <vt:lpstr>Pompe à chaleur à air installée à l’extérieur</vt:lpstr>
      <vt:lpstr>Pompe à chaleur à air installée à l’intérieur</vt:lpstr>
      <vt:lpstr>Pompe à chaleur split à air</vt:lpstr>
      <vt:lpstr>Pompe à chaleur à sondes géothermiques</vt:lpstr>
      <vt:lpstr>Pompes à chaleur eaux souterraines</vt:lpstr>
      <vt:lpstr>Chauffages à bois</vt:lpstr>
      <vt:lpstr>Chauffage à pellets</vt:lpstr>
      <vt:lpstr>Chaleur à distance/réseau de chaleur</vt:lpstr>
      <vt:lpstr>Chaleur à distance/réseau de chaleur</vt:lpstr>
      <vt:lpstr>Réseaux de chaleur avec pompes à chaleur décentralisées</vt:lpstr>
      <vt:lpstr>Combinaison avec l'énergie solaire</vt:lpstr>
      <vt:lpstr>Faites bien vos calculs – les coûts globaux</vt:lpstr>
      <vt:lpstr>Répartition des coûts</vt:lpstr>
      <vt:lpstr>Comparaison annuelle des systèmes de chauffage de maisons individuelles</vt:lpstr>
      <vt:lpstr>Conclusion</vt:lpstr>
      <vt:lpstr>Remplacer le système de chauffage en 7 étapes</vt:lpstr>
      <vt:lpstr>Remplacer le système de chauffage en 7 étapes</vt:lpstr>
      <vt:lpstr>Financement du remplacement du chauffage d’un objet loué</vt:lpstr>
      <vt:lpstr>Financement du remplacement du chauffage d’une PPE</vt:lpstr>
      <vt:lpstr>Résumé</vt:lpstr>
      <vt:lpstr>Vos questions</vt:lpstr>
      <vt:lpstr>Conseil incitatif gratuit </vt:lpstr>
      <vt:lpstr>Nous vous remercions</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Oliver Wimmer</dc:creator>
  <cp:lastModifiedBy>Tria Bellinda BFE</cp:lastModifiedBy>
  <cp:revision>41</cp:revision>
  <dcterms:created xsi:type="dcterms:W3CDTF">2026-02-03T08:12:50Z</dcterms:created>
  <dcterms:modified xsi:type="dcterms:W3CDTF">2026-02-25T13:42:20Z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0x01010076F14FB19B7DFB4FB913F345B3485FBF</vt:lpwstr>
  </property>
  <property fmtid="{D5CDD505-2E9C-101B-9397-08002B2CF9AE}" pid="3" name="MSIP_Label_245c3252-146d-46f3-8062-82cd8c8d7e7d_Enabled">
    <vt:lpwstr>true</vt:lpwstr>
  </property>
  <property fmtid="{D5CDD505-2E9C-101B-9397-08002B2CF9AE}" pid="4" name="MSIP_Label_245c3252-146d-46f3-8062-82cd8c8d7e7d_SetDate">
    <vt:lpwstr>2024-11-19T13:11:51Z</vt:lpwstr>
  </property>
  <property fmtid="{D5CDD505-2E9C-101B-9397-08002B2CF9AE}" pid="5" name="MSIP_Label_245c3252-146d-46f3-8062-82cd8c8d7e7d_Method">
    <vt:lpwstr>Privileged</vt:lpwstr>
  </property>
  <property fmtid="{D5CDD505-2E9C-101B-9397-08002B2CF9AE}" pid="6" name="MSIP_Label_245c3252-146d-46f3-8062-82cd8c8d7e7d_Name">
    <vt:lpwstr>L1</vt:lpwstr>
  </property>
  <property fmtid="{D5CDD505-2E9C-101B-9397-08002B2CF9AE}" pid="7" name="MSIP_Label_245c3252-146d-46f3-8062-82cd8c8d7e7d_SiteId">
    <vt:lpwstr>6ae27add-8276-4a38-88c1-3a9c1f973767</vt:lpwstr>
  </property>
  <property fmtid="{D5CDD505-2E9C-101B-9397-08002B2CF9AE}" pid="8" name="MSIP_Label_245c3252-146d-46f3-8062-82cd8c8d7e7d_ActionId">
    <vt:lpwstr>cd3a8ec3-1100-45ee-91ac-8d28bd9eff85</vt:lpwstr>
  </property>
  <property fmtid="{D5CDD505-2E9C-101B-9397-08002B2CF9AE}" pid="9" name="MSIP_Label_245c3252-146d-46f3-8062-82cd8c8d7e7d_ContentBits">
    <vt:lpwstr>0</vt:lpwstr>
  </property>
  <property fmtid="{D5CDD505-2E9C-101B-9397-08002B2CF9AE}" pid="10" name="MediaServiceImageTags">
    <vt:lpwstr/>
  </property>
</Properties>
</file>