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  <p:sldMasterId id="2147483677" r:id="rId5"/>
    <p:sldMasterId id="2147483687" r:id="rId6"/>
    <p:sldMasterId id="2147483697" r:id="rId7"/>
    <p:sldMasterId id="2147483707" r:id="rId8"/>
    <p:sldMasterId id="2147483721" r:id="rId9"/>
    <p:sldMasterId id="2147483738" r:id="rId10"/>
    <p:sldMasterId id="2147483747" r:id="rId11"/>
  </p:sldMasterIdLst>
  <p:notesMasterIdLst>
    <p:notesMasterId r:id="rId13"/>
  </p:notesMasterIdLst>
  <p:handoutMasterIdLst>
    <p:handoutMasterId r:id="rId14"/>
  </p:handoutMasterIdLst>
  <p:sldIdLst>
    <p:sldId id="2131637932" r:id="rId1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FEE2DF46-A96E-4F1E-8EFA-8125A02E7D82}">
          <p14:sldIdLst/>
        </p14:section>
        <p14:section name="Inhaltsfolien" id="{B49AEE74-0A85-4C0B-89CB-302CC1DB1D02}">
          <p14:sldIdLst>
            <p14:sldId id="21316379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z Paula BFE" initials="DIP" lastIdx="4" clrIdx="0">
    <p:extLst>
      <p:ext uri="{19B8F6BF-5375-455C-9EA6-DF929625EA0E}">
        <p15:presenceInfo xmlns:p15="http://schemas.microsoft.com/office/powerpoint/2012/main" userId="Diaz Paula BFE" providerId="None"/>
      </p:ext>
    </p:extLst>
  </p:cmAuthor>
  <p:cmAuthor id="2" name="Kutschera Patrick BFE" initials="KPB" lastIdx="2" clrIdx="1">
    <p:extLst>
      <p:ext uri="{19B8F6BF-5375-455C-9EA6-DF929625EA0E}">
        <p15:presenceInfo xmlns:p15="http://schemas.microsoft.com/office/powerpoint/2012/main" userId="Kutschera Patrick BFE" providerId="None"/>
      </p:ext>
    </p:extLst>
  </p:cmAuthor>
  <p:cmAuthor id="3" name="Marty Thomas BFE" initials="MTB" lastIdx="1" clrIdx="2">
    <p:extLst>
      <p:ext uri="{19B8F6BF-5375-455C-9EA6-DF929625EA0E}">
        <p15:presenceInfo xmlns:p15="http://schemas.microsoft.com/office/powerpoint/2012/main" userId="Marty Thomas BFE" providerId="None"/>
      </p:ext>
    </p:extLst>
  </p:cmAuthor>
  <p:cmAuthor id="4" name="Winter Viviane BFE" initials="WVB" lastIdx="4" clrIdx="3">
    <p:extLst>
      <p:ext uri="{19B8F6BF-5375-455C-9EA6-DF929625EA0E}">
        <p15:presenceInfo xmlns:p15="http://schemas.microsoft.com/office/powerpoint/2012/main" userId="S-1-5-21-3993060671-4215906946-993041443-4299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73C"/>
    <a:srgbClr val="DCEAF7"/>
    <a:srgbClr val="23A3DB"/>
    <a:srgbClr val="0098D8"/>
    <a:srgbClr val="E4E6E9"/>
    <a:srgbClr val="12385F"/>
    <a:srgbClr val="EA5B0C"/>
    <a:srgbClr val="F0F7F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67" autoAdjust="0"/>
    <p:restoredTop sz="93705" autoAdjust="0"/>
  </p:normalViewPr>
  <p:slideViewPr>
    <p:cSldViewPr showGuides="1">
      <p:cViewPr varScale="1">
        <p:scale>
          <a:sx n="96" d="100"/>
          <a:sy n="96" d="100"/>
        </p:scale>
        <p:origin x="198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4464"/>
    </p:cViewPr>
  </p:sorterViewPr>
  <p:notesViewPr>
    <p:cSldViewPr>
      <p:cViewPr varScale="1">
        <p:scale>
          <a:sx n="95" d="100"/>
          <a:sy n="95" d="100"/>
        </p:scale>
        <p:origin x="3391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2479" y="249070"/>
            <a:ext cx="4282476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r>
              <a:rPr lang="de-CH" sz="900"/>
              <a:t>Kopfzeilentext</a:t>
            </a:r>
            <a:endParaRPr lang="de-CH" sz="9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092527" y="249070"/>
            <a:ext cx="1232669" cy="336759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/>
            </a:lvl1pPr>
          </a:lstStyle>
          <a:p>
            <a:fld id="{EEC665CA-D682-48EC-95D2-126FD6449D65}" type="datetime1">
              <a:rPr lang="de-CH" sz="900" smtClean="0"/>
              <a:t>13.02.2026</a:t>
            </a:fld>
            <a:endParaRPr lang="de-CH" sz="9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72479" y="9217207"/>
            <a:ext cx="4282476" cy="359747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de-CH" sz="900"/>
              <a:t>Fusszeilentext</a:t>
            </a:r>
            <a:endParaRPr lang="de-CH" sz="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092527" y="9217209"/>
            <a:ext cx="1232669" cy="35974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/>
              <a:t>‹N°›</a:t>
            </a:fld>
            <a:endParaRPr lang="de-CH" sz="9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bildplatzhalter 11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1352550"/>
            <a:ext cx="6038850" cy="3397250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4"/>
          </p:nvPr>
        </p:nvSpPr>
        <p:spPr>
          <a:xfrm>
            <a:off x="768425" y="9733317"/>
            <a:ext cx="2210808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r>
              <a:rPr lang="de-CH" dirty="0"/>
              <a:t>Fusszeilentext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5"/>
          </p:nvPr>
        </p:nvSpPr>
        <p:spPr>
          <a:xfrm>
            <a:off x="5414612" y="9733317"/>
            <a:ext cx="863510" cy="1949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83C81C81-E364-4366-A610-2DB15FF9853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766621" y="5042296"/>
            <a:ext cx="5511501" cy="4221919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Datumsplatzhalter 16"/>
          <p:cNvSpPr>
            <a:spLocks noGrp="1"/>
          </p:cNvSpPr>
          <p:nvPr>
            <p:ph type="dt" idx="1"/>
          </p:nvPr>
        </p:nvSpPr>
        <p:spPr>
          <a:xfrm>
            <a:off x="4192602" y="462360"/>
            <a:ext cx="2076877" cy="20165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900"/>
            </a:lvl1pPr>
          </a:lstStyle>
          <a:p>
            <a:fld id="{A17AAF7D-4283-4014-80F4-26E915FEACF8}" type="datetime1">
              <a:rPr lang="de-CH" smtClean="0"/>
              <a:t>13.02.2026</a:t>
            </a:fld>
            <a:endParaRPr lang="de-CH" dirty="0"/>
          </a:p>
        </p:txBody>
      </p:sp>
      <p:sp>
        <p:nvSpPr>
          <p:cNvPr id="18" name="Kopfzeilenplatzhalter 17"/>
          <p:cNvSpPr>
            <a:spLocks noGrp="1"/>
          </p:cNvSpPr>
          <p:nvPr>
            <p:ph type="hdr" sz="quarter"/>
          </p:nvPr>
        </p:nvSpPr>
        <p:spPr>
          <a:xfrm>
            <a:off x="757978" y="469050"/>
            <a:ext cx="3220500" cy="19496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900"/>
            </a:lvl1pPr>
          </a:lstStyle>
          <a:p>
            <a:r>
              <a:rPr lang="de-CH"/>
              <a:t>Kopfzeilentext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C87F2-66BF-C822-C904-381643303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C8DF28E-F32A-5642-5E00-09A011B925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73113" y="1246188"/>
            <a:ext cx="5561012" cy="3127375"/>
          </a:xfrm>
        </p:spPr>
        <p:txBody>
          <a:bodyPr/>
          <a:lstStyle/>
          <a:p>
            <a:endParaRPr lang="fr-CH"/>
          </a:p>
        </p:txBody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942BCB3-AE42-C38F-150E-9B36CEC6BB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7EB4092-9104-292E-8FD3-3FD465015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C81C81-E364-4366-A610-2DB15FF98538}" type="slidenum">
              <a:rPr kumimoji="0" lang="de-CH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5.svg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b"/>
          <a:lstStyle>
            <a:lvl1pPr algn="l">
              <a:lnSpc>
                <a:spcPct val="92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energieschweiz.ch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Pulverstrasse</a:t>
            </a:r>
            <a:r>
              <a:rPr lang="de-DE" sz="800" dirty="0">
                <a:solidFill>
                  <a:schemeClr val="accent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CH-3063 Ittigen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EnergieSchweiz</a:t>
            </a:r>
            <a:endParaRPr lang="de-DE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Bundesamt für Energie BFE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188859-E725-4D10-956E-1E681B479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2000" y="6091199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2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3BF1-4F84-4DA9-9553-961534D050BA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5954-AE0D-48C7-B3AC-80E89E2F18F5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689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energieschweiz.ch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EnergieSchweiz</a:t>
            </a:r>
            <a:endParaRPr lang="de-DE" sz="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Bundesamt für Energie BFE</a:t>
            </a:r>
            <a:endParaRPr lang="de-CH" sz="8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E14C55-4D76-4FCB-9B30-DB0A4E5A7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2000" y="6091200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73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1879-3F63-435D-986F-107803801F4F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Untertitel Autor Datum hinzufügen</a:t>
            </a:r>
            <a:endParaRPr lang="de-CH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54" y="6054499"/>
            <a:ext cx="2439386" cy="8035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978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>
                <a:solidFill>
                  <a:schemeClr val="bg1"/>
                </a:solidFill>
              </a:rPr>
              <a:t>suisseenergie.ch</a:t>
            </a:r>
            <a:endParaRPr lang="de-CH" sz="80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978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9320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err="1">
                <a:solidFill>
                  <a:schemeClr val="bg1"/>
                </a:solidFill>
              </a:rPr>
              <a:t>SuisseEnergie</a:t>
            </a:r>
            <a:endParaRPr lang="de-DE" sz="8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800">
                <a:solidFill>
                  <a:schemeClr val="bg1"/>
                </a:solidFill>
              </a:rPr>
              <a:t>Office fédéral de l'énergie OFEN</a:t>
            </a:r>
            <a:endParaRPr lang="de-CH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51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/>
              <a:t>Formatvorlage</a:t>
            </a:r>
            <a:r>
              <a:rPr lang="de-DE"/>
              <a:t> des Untertitelmasters durch Klicken bearbeiten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  <p:sp>
        <p:nvSpPr>
          <p:cNvPr id="9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10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64163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900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9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428015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/>
              <a:t>Diagramm einfügen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</a:t>
            </a:r>
            <a:r>
              <a:rPr lang="de-CH" noProof="0"/>
              <a:t>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9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12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3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134285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9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10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1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353245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Autor Datum hinzufügen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0408AE-5400-4EC9-AC42-EC26DD7C15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549" y="6301007"/>
            <a:ext cx="5435248" cy="3586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FB7112F-60E7-41F1-A56E-CC8902619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116" y="6091840"/>
            <a:ext cx="2490414" cy="77084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2937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9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3555726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/>
              <a:t>Fragetext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  </a:t>
            </a:r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 userDrawn="1"/>
        </p:nvSpPr>
        <p:spPr>
          <a:xfrm>
            <a:off x="515658" y="6496984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energieschweiz.ch</a:t>
            </a:r>
          </a:p>
        </p:txBody>
      </p:sp>
      <p:sp>
        <p:nvSpPr>
          <p:cNvPr id="9" name="Foliennummernplatzhalter 8"/>
          <p:cNvSpPr>
            <a:spLocks noGrp="1"/>
          </p:cNvSpPr>
          <p:nvPr userDrawn="1"/>
        </p:nvSpPr>
        <p:spPr>
          <a:xfrm>
            <a:off x="10608780" y="6496984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r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Datumsplatzhalter 6"/>
          <p:cNvSpPr>
            <a:spLocks noGrp="1"/>
          </p:cNvSpPr>
          <p:nvPr userDrawn="1"/>
        </p:nvSpPr>
        <p:spPr>
          <a:xfrm>
            <a:off x="2389117" y="6496984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de-DE"/>
            </a:defPPr>
            <a:lvl1pPr marL="0" algn="l" defTabSz="914400" rtl="0" eaLnBrk="1" latinLnBrk="0" hangingPunct="1">
              <a:defRPr sz="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Oktober 2021</a:t>
            </a:r>
          </a:p>
        </p:txBody>
      </p:sp>
    </p:spTree>
    <p:extLst>
      <p:ext uri="{BB962C8B-B14F-4D97-AF65-F5344CB8AC3E}">
        <p14:creationId xmlns:p14="http://schemas.microsoft.com/office/powerpoint/2010/main" val="1811937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6977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2564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8063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102056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54174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125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511541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064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8AA-99CE-4A6B-88D6-15BC9182D734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89223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438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1727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750796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823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5136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96082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05586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8703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1716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01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3850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8779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97337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047258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412085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58832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73056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885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74855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b"/>
          <a:lstStyle>
            <a:lvl1pPr algn="l">
              <a:lnSpc>
                <a:spcPct val="92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energieschweiz.ch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Pulverstrasse</a:t>
            </a:r>
            <a:r>
              <a:rPr lang="de-DE" sz="800" dirty="0">
                <a:solidFill>
                  <a:schemeClr val="accent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CH-3063 Ittigen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EnergieSchweiz</a:t>
            </a:r>
            <a:endParaRPr lang="de-DE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Bundesamt für Energie BFE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5188859-E725-4D10-956E-1E681B4796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2000" y="6091199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68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70767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Autor Datum hinzufügen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0408AE-5400-4EC9-AC42-EC26DD7C15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549" y="6301007"/>
            <a:ext cx="5435248" cy="3586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FB7112F-60E7-41F1-A56E-CC8902619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116" y="6091840"/>
            <a:ext cx="2490414" cy="77084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42250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8AA-99CE-4A6B-88D6-15BC9182D734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602374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09808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501624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969-93B5-4A15-A1F6-4A373F31698E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910313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37B-64A7-43CF-9F1B-473FBBE4BA78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31936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B933-7EB3-4EC6-A63E-E1575EF48401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638370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7208-F026-48FE-A22B-3ED8D9C6413D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0332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3BF1-4F84-4DA9-9553-961534D050BA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6790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5954-AE0D-48C7-B3AC-80E89E2F18F5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48949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946956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energieschweiz.ch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EnergieSchweiz</a:t>
            </a:r>
            <a:endParaRPr lang="de-DE" sz="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Bundesamt für Energie BFE</a:t>
            </a:r>
            <a:endParaRPr lang="de-CH" sz="8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E14C55-4D76-4FCB-9B30-DB0A4E5A77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2000" y="6091200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961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1879-3F63-435D-986F-107803801F4F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341266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(avec tex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8134" y="558800"/>
            <a:ext cx="10735733" cy="508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28134" y="1277295"/>
            <a:ext cx="10735733" cy="4095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1463867" y="176553"/>
            <a:ext cx="58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60C439-FEEE-4725-8C40-102DCE0FE8D4}" type="slidenum">
              <a:rPr lang="de-CH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de-CH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617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(à deux colonn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28134" y="558800"/>
            <a:ext cx="10735733" cy="508000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728134" y="1277295"/>
            <a:ext cx="5067756" cy="4095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6396111" y="1279120"/>
            <a:ext cx="5067756" cy="40954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11463867" y="176553"/>
            <a:ext cx="584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60C439-FEEE-4725-8C40-102DCE0FE8D4}" type="slidenum">
              <a:rPr lang="de-CH" sz="12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de-CH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196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ildplatzhalter 17"/>
          <p:cNvSpPr>
            <a:spLocks noGrp="1" noChangeAspect="1"/>
          </p:cNvSpPr>
          <p:nvPr>
            <p:ph type="pic" sz="quarter" idx="14"/>
          </p:nvPr>
        </p:nvSpPr>
        <p:spPr>
          <a:xfrm>
            <a:off x="1080000" y="1268760"/>
            <a:ext cx="10776640" cy="36004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0" name="Picture 27" descr="BV_BFE_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92" y="360000"/>
            <a:ext cx="4396645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ildplatzhalter 15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8256240" y="360000"/>
            <a:ext cx="3600400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1000"/>
            </a:lvl1pPr>
          </a:lstStyle>
          <a:p>
            <a:r>
              <a:rPr lang="de-CH" dirty="0"/>
              <a:t>Raum für Logo</a:t>
            </a:r>
          </a:p>
        </p:txBody>
      </p:sp>
      <p:sp>
        <p:nvSpPr>
          <p:cNvPr id="19" name="Titelplatzhalter 1"/>
          <p:cNvSpPr>
            <a:spLocks noGrp="1"/>
          </p:cNvSpPr>
          <p:nvPr>
            <p:ph type="title"/>
          </p:nvPr>
        </p:nvSpPr>
        <p:spPr>
          <a:xfrm>
            <a:off x="1080000" y="4941168"/>
            <a:ext cx="10776640" cy="1296144"/>
          </a:xfrm>
          <a:prstGeom prst="rect">
            <a:avLst/>
          </a:prstGeom>
        </p:spPr>
        <p:txBody>
          <a:bodyPr vert="horz" lIns="0" tIns="72000" rIns="0" bIns="0" rtlCol="0" anchor="ctr" anchorCtr="0">
            <a:noAutofit/>
          </a:bodyPr>
          <a:lstStyle>
            <a:lvl1pPr>
              <a:lnSpc>
                <a:spcPts val="3600"/>
              </a:lnSpc>
              <a:defRPr sz="3700" baseline="0"/>
            </a:lvl1pPr>
          </a:lstStyle>
          <a:p>
            <a:endParaRPr lang="de-CH" dirty="0"/>
          </a:p>
        </p:txBody>
      </p:sp>
      <p:sp>
        <p:nvSpPr>
          <p:cNvPr id="9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6" y="395551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1901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) Tex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1077784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718189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)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platzhalter 18"/>
          <p:cNvSpPr>
            <a:spLocks noGrp="1"/>
          </p:cNvSpPr>
          <p:nvPr>
            <p:ph type="body" sz="quarter" idx="15"/>
          </p:nvPr>
        </p:nvSpPr>
        <p:spPr>
          <a:xfrm>
            <a:off x="6816080" y="1512000"/>
            <a:ext cx="504056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 lang="de-DE" dirty="0" smtClean="0"/>
            </a:lvl1pPr>
            <a:lvl2pPr>
              <a:lnSpc>
                <a:spcPct val="100000"/>
              </a:lnSpc>
              <a:spcBef>
                <a:spcPts val="1000"/>
              </a:spcBef>
              <a:defRPr lang="de-DE" dirty="0" smtClean="0"/>
            </a:lvl2pPr>
            <a:lvl3pPr>
              <a:lnSpc>
                <a:spcPct val="100000"/>
              </a:lnSpc>
              <a:spcBef>
                <a:spcPts val="1000"/>
              </a:spcBef>
              <a:defRPr lang="de-DE" dirty="0" smtClean="0"/>
            </a:lvl3pPr>
            <a:lvl4pPr>
              <a:lnSpc>
                <a:spcPct val="100000"/>
              </a:lnSpc>
              <a:spcBef>
                <a:spcPts val="1000"/>
              </a:spcBef>
              <a:defRPr lang="de-DE" dirty="0" smtClean="0"/>
            </a:lvl4pPr>
            <a:lvl5pPr>
              <a:lnSpc>
                <a:spcPct val="100000"/>
              </a:lnSpc>
              <a:spcBef>
                <a:spcPts val="1000"/>
              </a:spcBef>
              <a:defRPr lang="de-CH" dirty="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7" name="Textplatzhalter 18"/>
          <p:cNvSpPr>
            <a:spLocks noGrp="1"/>
          </p:cNvSpPr>
          <p:nvPr>
            <p:ph type="body" sz="quarter" idx="16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20" name="Gerader Verbinder 19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2729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) 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platzhalter 18"/>
          <p:cNvSpPr>
            <a:spLocks noGrp="1"/>
          </p:cNvSpPr>
          <p:nvPr>
            <p:ph type="body" sz="quarter" idx="17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cxnSp>
        <p:nvCxnSpPr>
          <p:cNvPr id="18" name="Gerader Verbinder 1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6"/>
          <p:cNvSpPr>
            <a:spLocks noGrp="1"/>
          </p:cNvSpPr>
          <p:nvPr>
            <p:ph type="pic" sz="quarter" idx="18"/>
          </p:nvPr>
        </p:nvSpPr>
        <p:spPr>
          <a:xfrm>
            <a:off x="6816080" y="1512000"/>
            <a:ext cx="5040559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854429" y="5233571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679816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) Text und 4er Bild-R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6384073" y="151200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6" name="Bildplatzhalter 6"/>
          <p:cNvSpPr>
            <a:spLocks noGrp="1"/>
          </p:cNvSpPr>
          <p:nvPr>
            <p:ph type="pic" sz="quarter" idx="16"/>
          </p:nvPr>
        </p:nvSpPr>
        <p:spPr>
          <a:xfrm>
            <a:off x="9345471" y="1512000"/>
            <a:ext cx="2520000" cy="216000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9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389434" y="3996151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18"/>
          </p:nvPr>
        </p:nvSpPr>
        <p:spPr>
          <a:xfrm>
            <a:off x="9360000" y="3996150"/>
            <a:ext cx="2520000" cy="2160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22" name="Gerader Verbinder 21"/>
          <p:cNvCxnSpPr/>
          <p:nvPr userDrawn="1"/>
        </p:nvCxnSpPr>
        <p:spPr>
          <a:xfrm>
            <a:off x="6374905" y="3789040"/>
            <a:ext cx="550629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21"/>
          <p:cNvSpPr>
            <a:spLocks noGrp="1"/>
          </p:cNvSpPr>
          <p:nvPr>
            <p:ph type="body" sz="quarter" idx="21" hasCustomPrompt="1"/>
          </p:nvPr>
        </p:nvSpPr>
        <p:spPr>
          <a:xfrm rot="16200000">
            <a:off x="5484038" y="2779608"/>
            <a:ext cx="1512000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cxnSp>
        <p:nvCxnSpPr>
          <p:cNvPr id="28" name="Gerader Verbinder 27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5484958" y="524250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18" name="Textplatzhalter 21"/>
          <p:cNvSpPr>
            <a:spLocks noGrp="1"/>
          </p:cNvSpPr>
          <p:nvPr>
            <p:ph type="body" sz="quarter" idx="23" hasCustomPrompt="1"/>
          </p:nvPr>
        </p:nvSpPr>
        <p:spPr>
          <a:xfrm rot="16200000">
            <a:off x="8462130" y="2796387"/>
            <a:ext cx="1478443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0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8463051" y="5259284"/>
            <a:ext cx="1505659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29" name="Textplatzhalter 18"/>
          <p:cNvSpPr>
            <a:spLocks noGrp="1"/>
          </p:cNvSpPr>
          <p:nvPr>
            <p:ph type="body" sz="quarter" idx="25"/>
          </p:nvPr>
        </p:nvSpPr>
        <p:spPr>
          <a:xfrm>
            <a:off x="1078800" y="1512000"/>
            <a:ext cx="5017200" cy="4644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1000"/>
              </a:spcBef>
              <a:defRPr/>
            </a:lvl1pPr>
            <a:lvl2pPr>
              <a:lnSpc>
                <a:spcPct val="100000"/>
              </a:lnSpc>
              <a:spcBef>
                <a:spcPts val="1000"/>
              </a:spcBef>
              <a:defRPr/>
            </a:lvl2pPr>
            <a:lvl3pPr>
              <a:lnSpc>
                <a:spcPct val="100000"/>
              </a:lnSpc>
              <a:spcBef>
                <a:spcPts val="1000"/>
              </a:spcBef>
              <a:defRPr/>
            </a:lvl3pPr>
            <a:lvl4pPr>
              <a:lnSpc>
                <a:spcPct val="100000"/>
              </a:lnSpc>
              <a:spcBef>
                <a:spcPts val="1000"/>
              </a:spcBef>
              <a:defRPr/>
            </a:lvl4pPr>
            <a:lvl5pPr>
              <a:lnSpc>
                <a:spcPct val="100000"/>
              </a:lnSpc>
              <a:spcBef>
                <a:spcPts val="1000"/>
              </a:spcBef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23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05650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) 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Bildplatzhalter 6"/>
          <p:cNvSpPr>
            <a:spLocks noGrp="1"/>
          </p:cNvSpPr>
          <p:nvPr>
            <p:ph type="pic" sz="quarter" idx="13"/>
          </p:nvPr>
        </p:nvSpPr>
        <p:spPr>
          <a:xfrm>
            <a:off x="1080000" y="1512000"/>
            <a:ext cx="10776641" cy="4644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cxnSp>
        <p:nvCxnSpPr>
          <p:cNvPr id="19" name="Gerader Verbinder 18"/>
          <p:cNvCxnSpPr/>
          <p:nvPr userDrawn="1"/>
        </p:nvCxnSpPr>
        <p:spPr>
          <a:xfrm>
            <a:off x="1080000" y="1332000"/>
            <a:ext cx="10800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platzhalter 21"/>
          <p:cNvSpPr>
            <a:spLocks noGrp="1"/>
          </p:cNvSpPr>
          <p:nvPr>
            <p:ph type="body" sz="quarter" idx="22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3200"/>
              </a:lnSpc>
              <a:defRPr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4843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37B-64A7-43CF-9F1B-473FBBE4BA78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9395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) 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1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23"/>
          </p:nvPr>
        </p:nvSpPr>
        <p:spPr>
          <a:xfrm>
            <a:off x="1080000" y="360000"/>
            <a:ext cx="10776641" cy="5796000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24" hasCustomPrompt="1"/>
          </p:nvPr>
        </p:nvSpPr>
        <p:spPr>
          <a:xfrm rot="16200000">
            <a:off x="141797" y="5242355"/>
            <a:ext cx="1539216" cy="288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500" baseline="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fr-CH" dirty="0"/>
              <a:t>© </a:t>
            </a:r>
            <a:r>
              <a:rPr lang="fr-CH" dirty="0" err="1"/>
              <a:t>Vorname</a:t>
            </a:r>
            <a:r>
              <a:rPr lang="fr-CH" dirty="0"/>
              <a:t> Name, </a:t>
            </a:r>
            <a:r>
              <a:rPr lang="fr-CH" dirty="0" err="1"/>
              <a:t>Jahr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98526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) Leere 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136560" y="6408000"/>
            <a:ext cx="720080" cy="288000"/>
          </a:xfrm>
        </p:spPr>
        <p:txBody>
          <a:bodyPr/>
          <a:lstStyle/>
          <a:p>
            <a:fld id="{0F8E3098-57A3-4D80-B720-D688A3E08C54}" type="slidenum">
              <a:rPr lang="de-CH" smtClean="0"/>
              <a:t>‹N°›</a:t>
            </a:fld>
            <a:endParaRPr lang="de-CH" dirty="0"/>
          </a:p>
        </p:txBody>
      </p:sp>
      <p:pic>
        <p:nvPicPr>
          <p:cNvPr id="12" name="Picture 18" descr="Logo_col_wappe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294704" cy="32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894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5999" y="512677"/>
            <a:ext cx="5580063" cy="2550336"/>
          </a:xfrm>
        </p:spPr>
        <p:txBody>
          <a:bodyPr anchor="b"/>
          <a:lstStyle>
            <a:lvl1pPr algn="l">
              <a:lnSpc>
                <a:spcPct val="92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096000" y="3176972"/>
            <a:ext cx="5580062" cy="1008403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734CD9DA-29F8-459C-8D55-1656276300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512676"/>
            <a:ext cx="5663952" cy="558062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135686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ild vollflächig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CCBD2CE7-4EA2-4CCC-AA9E-AD250EE2AE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96688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Untertitel Autor Datum hinzufügen</a:t>
            </a:r>
            <a:endParaRPr lang="de-CH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C0408AE-5400-4EC9-AC42-EC26DD7C15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1549" y="6301007"/>
            <a:ext cx="5435248" cy="35864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0FB7112F-60E7-41F1-A56E-CC8902619A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31116" y="6091840"/>
            <a:ext cx="2490414" cy="770842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 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26936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Zwischen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7" y="2096852"/>
            <a:ext cx="8352371" cy="2304255"/>
          </a:xfrm>
        </p:spPr>
        <p:txBody>
          <a:bodyPr anchor="ctr"/>
          <a:lstStyle>
            <a:lvl1pPr algn="l">
              <a:lnSpc>
                <a:spcPct val="92000"/>
              </a:lnSpc>
              <a:defRPr sz="8000"/>
            </a:lvl1pPr>
          </a:lstStyle>
          <a:p>
            <a:r>
              <a:rPr lang="de-CH" dirty="0"/>
              <a:t>Zwischentitel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5085184"/>
            <a:ext cx="8352370" cy="900100"/>
          </a:xfrm>
        </p:spPr>
        <p:txBody>
          <a:bodyPr anchor="b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Formatvorlage</a:t>
            </a:r>
            <a:r>
              <a:rPr lang="de-DE" dirty="0"/>
              <a:t> des Untertitelmasters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F98AA-99CE-4A6B-88D6-15BC9182D734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353855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290636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gro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EA06E-77C7-4516-BDC6-1C278EF59BC7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86771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5378" y="1592796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D969-93B5-4A15-A1F6-4A373F31698E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68063" y="1592795"/>
            <a:ext cx="5508000" cy="4584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76406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Diagramm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80" y="440669"/>
            <a:ext cx="3816910" cy="79208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4A37B-64A7-43CF-9F1B-473FBBE4BA78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BB5156C8-6FDA-48FE-BA15-A668040069C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907868" y="440669"/>
            <a:ext cx="6768195" cy="5736293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</a:lstStyle>
          <a:p>
            <a:pPr lvl="0"/>
            <a:r>
              <a:rPr lang="de-DE" dirty="0"/>
              <a:t>Diagramm einfügen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19338E29-8DC7-421D-B7E6-DE587851149B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15379" y="1592796"/>
            <a:ext cx="3816910" cy="4584167"/>
          </a:xfrm>
        </p:spPr>
        <p:txBody>
          <a:bodyPr/>
          <a:lstStyle>
            <a:lvl1pPr>
              <a:lnSpc>
                <a:spcPct val="95000"/>
              </a:lnSpc>
              <a:defRPr sz="1800"/>
            </a:lvl1pPr>
            <a:lvl2pPr>
              <a:lnSpc>
                <a:spcPct val="95000"/>
              </a:lnSpc>
              <a:defRPr sz="1800"/>
            </a:lvl2pPr>
            <a:lvl3pPr>
              <a:lnSpc>
                <a:spcPct val="95000"/>
              </a:lnSpc>
              <a:defRPr sz="1800"/>
            </a:lvl3pPr>
            <a:lvl4pPr>
              <a:lnSpc>
                <a:spcPct val="95000"/>
              </a:lnSpc>
              <a:defRPr sz="1800"/>
            </a:lvl4pPr>
            <a:lvl5pPr>
              <a:lnSpc>
                <a:spcPct val="95000"/>
              </a:lnSpc>
              <a:defRPr sz="1800"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</a:t>
            </a:r>
            <a:r>
              <a:rPr lang="de-CH" noProof="0" dirty="0"/>
              <a:t>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150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29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B933-7EB3-4EC6-A63E-E1575EF48401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3653115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5502591" cy="7039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2B933-7EB3-4EC6-A63E-E1575EF48401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70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420136A2-94ED-4259-8313-99796AB7C3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8063" y="1196752"/>
            <a:ext cx="5508000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6895021-9A68-489A-BC48-C55B46F7CD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8063" y="440669"/>
            <a:ext cx="5508001" cy="703919"/>
          </a:xfrm>
        </p:spPr>
        <p:txBody>
          <a:bodyPr/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de-DE" dirty="0"/>
              <a:t>Titel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926400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7208-F026-48FE-A22B-3ED8D9C6413D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fr-FR"/>
              <a:t>Cliquez sur l'icône pour ajouter une image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21829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C3BF1-4F84-4DA9-9553-961534D050BA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073336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gen">
    <p:bg>
      <p:bgPr>
        <a:solidFill>
          <a:srgbClr val="F0F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5379" y="1592796"/>
            <a:ext cx="5508613" cy="3168352"/>
          </a:xfrm>
        </p:spPr>
        <p:txBody>
          <a:bodyPr anchor="ctr"/>
          <a:lstStyle>
            <a:lvl1pPr algn="r">
              <a:defRPr sz="8000"/>
            </a:lvl1pPr>
          </a:lstStyle>
          <a:p>
            <a:r>
              <a:rPr lang="de-CH" dirty="0"/>
              <a:t>Fragetext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D5954-AE0D-48C7-B3AC-80E89E2F18F5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0C74A3E-8A3E-4CBE-8991-89C9E143B6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104112" y="1736725"/>
            <a:ext cx="2339926" cy="234034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dirty="0"/>
              <a:t> 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7073372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bg>
      <p:bgPr>
        <a:gradFill>
          <a:gsLst>
            <a:gs pos="100000">
              <a:srgbClr val="12385F"/>
            </a:gs>
            <a:gs pos="0">
              <a:srgbClr val="0C273C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15938" y="1122363"/>
            <a:ext cx="9000442" cy="2619214"/>
          </a:xfrm>
        </p:spPr>
        <p:txBody>
          <a:bodyPr anchor="b"/>
          <a:lstStyle>
            <a:lvl1pPr algn="l">
              <a:lnSpc>
                <a:spcPct val="92000"/>
              </a:lnSpc>
              <a:defRPr sz="8000">
                <a:solidFill>
                  <a:schemeClr val="bg1"/>
                </a:solidFill>
              </a:defRPr>
            </a:lvl1pPr>
          </a:lstStyle>
          <a:p>
            <a:r>
              <a:rPr lang="de-CH" dirty="0"/>
              <a:t>Schlussformel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15938" y="3897052"/>
            <a:ext cx="9000442" cy="136074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CH" noProof="0" dirty="0"/>
              <a:t>Optionaler Text hinzufügen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6931CC00-0024-4578-90D6-6FF1EAA1ADC3}"/>
              </a:ext>
            </a:extLst>
          </p:cNvPr>
          <p:cNvSpPr txBox="1"/>
          <p:nvPr userDrawn="1"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energieschweiz.ch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6CE1330-520F-427D-BF5D-C54A09D1B3A7}"/>
              </a:ext>
            </a:extLst>
          </p:cNvPr>
          <p:cNvSpPr txBox="1"/>
          <p:nvPr userDrawn="1"/>
        </p:nvSpPr>
        <p:spPr>
          <a:xfrm>
            <a:off x="2388838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Pulverstrasse</a:t>
            </a:r>
            <a:r>
              <a:rPr lang="de-DE" sz="800" dirty="0">
                <a:solidFill>
                  <a:schemeClr val="bg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CH-3063 Ittigen</a:t>
            </a:r>
            <a:endParaRPr lang="de-CH" sz="800" dirty="0">
              <a:solidFill>
                <a:schemeClr val="bg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77787F77-0866-4262-A110-EB9FBCC6189C}"/>
              </a:ext>
            </a:extLst>
          </p:cNvPr>
          <p:cNvSpPr txBox="1"/>
          <p:nvPr userDrawn="1"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bg1"/>
                </a:solidFill>
              </a:rPr>
              <a:t>EnergieSchweiz</a:t>
            </a:r>
            <a:endParaRPr lang="de-DE" sz="8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bg1"/>
                </a:solidFill>
              </a:rPr>
              <a:t>Bundesamt für Energie BFE</a:t>
            </a:r>
            <a:endParaRPr lang="de-CH" sz="800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7E14C55-4D76-4FCB-9B30-DB0A4E5A77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32000" y="6091200"/>
            <a:ext cx="249120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2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1879-3F63-435D-986F-107803801F4F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8621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0391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47208-F026-48FE-A22B-3ED8D9C6413D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024D5AC-18B7-42A0-8763-5161D9B6B2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9969" y="1196752"/>
            <a:ext cx="11166093" cy="4896544"/>
          </a:xfrm>
          <a:pattFill prst="lgCheck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tIns="720000" anchor="ctr"/>
          <a:lstStyle>
            <a:lvl1pPr algn="ctr">
              <a:defRPr sz="1200"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5175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35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7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8838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E2E728D5-90BB-4AEA-A9A2-6789A2D60A52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5379" y="6453337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69" r:id="rId3"/>
    <p:sldLayoutId id="2147483659" r:id="rId4"/>
    <p:sldLayoutId id="2147483674" r:id="rId5"/>
    <p:sldLayoutId id="2147483666" r:id="rId6"/>
    <p:sldLayoutId id="2147483668" r:id="rId7"/>
    <p:sldLayoutId id="2147483667" r:id="rId8"/>
    <p:sldLayoutId id="2147483665" r:id="rId9"/>
    <p:sldLayoutId id="2147483663" r:id="rId10"/>
    <p:sldLayoutId id="2147483673" r:id="rId11"/>
    <p:sldLayoutId id="2147483671" r:id="rId12"/>
    <p:sldLayoutId id="2147483664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99547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de-CH" sz="1000" cap="all" baseline="0" dirty="0">
                <a:latin typeface="+mn-lt"/>
              </a:rPr>
              <a:t>Energieeffiziente und klimafreundliche Mobilität ▪ Christoph Schreyer ▪ Leiter Sektion Energieeffizienter Verkehr  BFE </a:t>
            </a:r>
            <a:r>
              <a:rPr lang="en-GB" sz="1000" cap="all" baseline="0" noProof="0" dirty="0">
                <a:latin typeface="+mn-lt"/>
              </a:rPr>
              <a:t>▪ </a:t>
            </a:r>
            <a:r>
              <a:rPr lang="de-CH" sz="1000" cap="all" baseline="0" noProof="0" dirty="0">
                <a:latin typeface="+mn-lt"/>
              </a:rPr>
              <a:t>2.11.2022</a:t>
            </a:r>
            <a:endParaRPr lang="de-CH" sz="1000" cap="all" baseline="0" dirty="0">
              <a:latin typeface="+mn-lt"/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996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fr-FR" sz="900" cap="all" baseline="0" dirty="0">
                <a:latin typeface="+mn-lt"/>
              </a:rPr>
              <a:t>                                                                 E-Mobilité: informations pour les communes </a:t>
            </a:r>
            <a:r>
              <a:rPr lang="fr-CH" sz="900" cap="all" baseline="0" dirty="0">
                <a:latin typeface="+mn-lt"/>
              </a:rPr>
              <a:t> ▪ Daniel Schaller (OFEN) </a:t>
            </a:r>
            <a:r>
              <a:rPr lang="fr-CH" sz="900" cap="all" baseline="0" noProof="0" dirty="0">
                <a:latin typeface="+mn-lt"/>
              </a:rPr>
              <a:t>▪ 15 novembre 2022</a:t>
            </a:r>
            <a:endParaRPr lang="fr-CH" sz="900" cap="all" baseline="0" dirty="0">
              <a:latin typeface="+mn-lt"/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 2"/>
          <p:cNvPicPr>
            <a:picLocks noChangeAspect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844" y="6356744"/>
            <a:ext cx="893792" cy="3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5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fr-FR" sz="900" cap="all" baseline="0" dirty="0">
                <a:latin typeface="+mn-lt"/>
              </a:rPr>
              <a:t>                                          E-Mobilité: </a:t>
            </a:r>
            <a:r>
              <a:rPr lang="fr-CH" sz="900" cap="all" baseline="0" dirty="0">
                <a:latin typeface="+mn-lt"/>
              </a:rPr>
              <a:t>échanges avec les cantons romands </a:t>
            </a:r>
            <a:r>
              <a:rPr lang="fr-CH" sz="900" cap="all" baseline="0" dirty="0">
                <a:latin typeface="+mn-lt"/>
                <a:sym typeface="Wingdings" panose="05000000000000000000" pitchFamily="2" charset="2"/>
              </a:rPr>
              <a:t> OFEN   </a:t>
            </a:r>
            <a:r>
              <a:rPr lang="fr-CH" sz="900" cap="all" baseline="0" dirty="0">
                <a:latin typeface="+mn-lt"/>
              </a:rPr>
              <a:t>▪  Daniel Schaller (OFEN) </a:t>
            </a:r>
            <a:r>
              <a:rPr lang="fr-CH" sz="900" cap="all" baseline="0" noProof="0" dirty="0">
                <a:latin typeface="+mn-lt"/>
              </a:rPr>
              <a:t>▪ 6 décembre 2022</a:t>
            </a:r>
            <a:endParaRPr lang="fr-CH" sz="900" cap="all" baseline="0" dirty="0">
              <a:latin typeface="+mn-lt"/>
            </a:endParaRP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8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8838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E2E728D5-90BB-4AEA-A9A2-6789A2D60A52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5379" y="6453337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 dirty="0"/>
              <a:t>energieschweiz.ch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6850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80000" y="360001"/>
            <a:ext cx="10801200" cy="82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136560" y="6408000"/>
            <a:ext cx="720080" cy="288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de-CH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fld id="{0F8E3098-57A3-4D80-B720-D688A3E08C54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platzhalter 2"/>
          <p:cNvSpPr txBox="1">
            <a:spLocks/>
          </p:cNvSpPr>
          <p:nvPr userDrawn="1"/>
        </p:nvSpPr>
        <p:spPr>
          <a:xfrm>
            <a:off x="1055440" y="6408000"/>
            <a:ext cx="11017224" cy="288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spcBef>
                <a:spcPts val="0"/>
              </a:spcBef>
              <a:buFontTx/>
              <a:buNone/>
            </a:pPr>
            <a:r>
              <a:rPr lang="de-CH" sz="1200" cap="all" baseline="0" dirty="0">
                <a:latin typeface="+mn-lt"/>
              </a:rPr>
              <a:t>Austausch Mobilität BFE  ▪ Sektion Energieeffizienter Verkehr  </a:t>
            </a:r>
            <a:r>
              <a:rPr lang="en-GB" sz="1200" cap="all" baseline="0" noProof="0" dirty="0">
                <a:latin typeface="+mn-lt"/>
              </a:rPr>
              <a:t>▪ </a:t>
            </a:r>
            <a:r>
              <a:rPr lang="de-CH" sz="1200" cap="all" baseline="0" noProof="0" dirty="0">
                <a:latin typeface="+mn-lt"/>
              </a:rPr>
              <a:t>16. November </a:t>
            </a:r>
            <a:r>
              <a:rPr lang="de-CH" sz="1200" cap="all" baseline="0" dirty="0">
                <a:latin typeface="+mn-lt"/>
              </a:rPr>
              <a:t>2023</a:t>
            </a:r>
          </a:p>
        </p:txBody>
      </p:sp>
      <p:cxnSp>
        <p:nvCxnSpPr>
          <p:cNvPr id="9" name="Gerader Verbinder 8"/>
          <p:cNvCxnSpPr/>
          <p:nvPr userDrawn="1"/>
        </p:nvCxnSpPr>
        <p:spPr>
          <a:xfrm>
            <a:off x="1080000" y="6300000"/>
            <a:ext cx="1083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3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p:hf hdr="0" ft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2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500"/>
        </a:lnSpc>
        <a:spcBef>
          <a:spcPts val="1000"/>
        </a:spcBef>
        <a:buFontTx/>
        <a:buNone/>
        <a:defRPr lang="de-DE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4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2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DE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ts val="2500"/>
        </a:lnSpc>
        <a:spcBef>
          <a:spcPts val="500"/>
        </a:spcBef>
        <a:buFontTx/>
        <a:buNone/>
        <a:defRPr lang="de-CH" sz="18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379" y="440669"/>
            <a:ext cx="11160684" cy="7920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5379" y="1592796"/>
            <a:ext cx="11160684" cy="45841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CH" noProof="0" dirty="0"/>
              <a:t>Textmasterformat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388838" y="6453337"/>
            <a:ext cx="1513384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fld id="{E2E728D5-90BB-4AEA-A9A2-6789A2D60A52}" type="datetime6">
              <a:rPr lang="de-CH" smtClean="0"/>
              <a:t>Februar 26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15379" y="6453337"/>
            <a:ext cx="1800201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de-CH"/>
              <a:t>energieschweiz.ch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08501" y="6453337"/>
            <a:ext cx="1067562" cy="137833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800">
                <a:solidFill>
                  <a:schemeClr val="accent3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1126706-F82E-4003-B37F-DDFD46B67EBD}"/>
              </a:ext>
            </a:extLst>
          </p:cNvPr>
          <p:cNvSpPr txBox="1"/>
          <p:nvPr userDrawn="1"/>
        </p:nvSpPr>
        <p:spPr>
          <a:xfrm rot="16200000">
            <a:off x="10704556" y="5198840"/>
            <a:ext cx="3212976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CH" sz="600" spc="40" baseline="0" dirty="0">
                <a:solidFill>
                  <a:schemeClr val="bg1">
                    <a:lumMod val="75000"/>
                  </a:schemeClr>
                </a:solidFill>
              </a:rPr>
              <a:t>Erstellt durch Vorlagenbauer.ch</a:t>
            </a:r>
          </a:p>
        </p:txBody>
      </p:sp>
    </p:spTree>
    <p:extLst>
      <p:ext uri="{BB962C8B-B14F-4D97-AF65-F5344CB8AC3E}">
        <p14:creationId xmlns:p14="http://schemas.microsoft.com/office/powerpoint/2010/main" val="302583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5000"/>
        </a:lnSpc>
        <a:spcBef>
          <a:spcPts val="0"/>
        </a:spcBef>
        <a:buFont typeface="+mj-lt"/>
        <a:buNone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8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76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4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152000" indent="-288000" algn="l" defTabSz="914400" rtl="0" eaLnBrk="1" latinLnBrk="0" hangingPunct="1">
        <a:lnSpc>
          <a:spcPct val="105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–"/>
        <a:defRPr sz="2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1132EA-19DB-7116-3C1C-39EB1F788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>
            <a:extLst>
              <a:ext uri="{FF2B5EF4-FFF2-40B4-BE49-F238E27FC236}">
                <a16:creationId xmlns:a16="http://schemas.microsoft.com/office/drawing/2014/main" id="{B6541ED6-EC67-63BA-33C2-1D2547095CE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8" r="16148"/>
          <a:stretch>
            <a:fillRect/>
          </a:stretch>
        </p:blipFill>
        <p:spPr/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EE90D5C-6CE5-C31A-4772-D80818C70966}"/>
              </a:ext>
            </a:extLst>
          </p:cNvPr>
          <p:cNvSpPr txBox="1"/>
          <p:nvPr/>
        </p:nvSpPr>
        <p:spPr>
          <a:xfrm>
            <a:off x="6116619" y="404664"/>
            <a:ext cx="5760640" cy="5688633"/>
          </a:xfrm>
          <a:prstGeom prst="rect">
            <a:avLst/>
          </a:prstGeom>
          <a:noFill/>
        </p:spPr>
        <p:txBody>
          <a:bodyPr wrap="square" lIns="0" tIns="0" rIns="0" bIns="0" rtlCol="0">
            <a:normAutofit fontScale="92500"/>
          </a:bodyPr>
          <a:lstStyle/>
          <a:p>
            <a:pPr>
              <a:spcAft>
                <a:spcPts val="1200"/>
              </a:spcAft>
            </a:pPr>
            <a:r>
              <a:rPr lang="fr-CH" sz="4400" b="1" dirty="0">
                <a:solidFill>
                  <a:schemeClr val="accent1"/>
                </a:solidFill>
              </a:rPr>
              <a:t>Soyez au courant.ch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CH" sz="2800" b="1" dirty="0">
                <a:solidFill>
                  <a:srgbClr val="0C273C"/>
                </a:solidFill>
                <a:latin typeface="Arial" panose="020B0604020202020204" pitchFamily="34" charset="0"/>
              </a:rPr>
              <a:t>Plateforme d’informations </a:t>
            </a:r>
            <a:r>
              <a:rPr lang="fr-CH" sz="2800" dirty="0">
                <a:solidFill>
                  <a:srgbClr val="0C273C"/>
                </a:solidFill>
                <a:latin typeface="Arial" panose="020B0604020202020204" pitchFamily="34" charset="0"/>
              </a:rPr>
              <a:t>fiable, claire et objective.</a:t>
            </a:r>
          </a:p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fr-CH" sz="2800" dirty="0">
                <a:solidFill>
                  <a:srgbClr val="0C273C"/>
                </a:solidFill>
              </a:rPr>
              <a:t>Campagne de communication pour promouvoir l</a:t>
            </a:r>
            <a:r>
              <a:rPr lang="fr-CH" sz="2800" b="1" dirty="0">
                <a:solidFill>
                  <a:srgbClr val="0C273C"/>
                </a:solidFill>
              </a:rPr>
              <a:t>’e-mobilité.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fr-CH" sz="2800" dirty="0">
                <a:solidFill>
                  <a:srgbClr val="0C273C"/>
                </a:solidFill>
                <a:latin typeface="Arial" panose="020B0604020202020204" pitchFamily="34" charset="0"/>
              </a:rPr>
              <a:t>C</a:t>
            </a:r>
            <a:r>
              <a:rPr lang="fr-CH" sz="2800" dirty="0">
                <a:solidFill>
                  <a:schemeClr val="accent1"/>
                </a:solidFill>
              </a:rPr>
              <a:t>ontribue à lever les barrières émotionnelles grâce une meilleure compréhension des enjeux: 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>
                <a:solidFill>
                  <a:schemeClr val="accent1"/>
                </a:solidFill>
              </a:rPr>
              <a:t>Voitures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>
                <a:solidFill>
                  <a:schemeClr val="accent1"/>
                </a:solidFill>
              </a:rPr>
              <a:t>Recharge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>
                <a:solidFill>
                  <a:schemeClr val="accent1"/>
                </a:solidFill>
              </a:rPr>
              <a:t>Energie</a:t>
            </a:r>
          </a:p>
          <a:p>
            <a:pPr marL="914400" lvl="1" indent="-457200">
              <a:buClr>
                <a:schemeClr val="accent1"/>
              </a:buClr>
              <a:buFont typeface="Arial" panose="020B0604020202020204" pitchFamily="34" charset="0"/>
              <a:buChar char="−"/>
            </a:pPr>
            <a:r>
              <a:rPr lang="fr-CH" sz="2800" b="1" dirty="0">
                <a:solidFill>
                  <a:schemeClr val="accent1"/>
                </a:solidFill>
              </a:rPr>
              <a:t>Environnement</a:t>
            </a:r>
          </a:p>
        </p:txBody>
      </p:sp>
      <p:sp>
        <p:nvSpPr>
          <p:cNvPr id="2" name="Textfeld 3">
            <a:extLst>
              <a:ext uri="{FF2B5EF4-FFF2-40B4-BE49-F238E27FC236}">
                <a16:creationId xmlns:a16="http://schemas.microsoft.com/office/drawing/2014/main" id="{1E76C440-13C1-4E10-5645-3427B3E1F9B9}"/>
              </a:ext>
            </a:extLst>
          </p:cNvPr>
          <p:cNvSpPr txBox="1"/>
          <p:nvPr/>
        </p:nvSpPr>
        <p:spPr>
          <a:xfrm>
            <a:off x="4277428" y="6309320"/>
            <a:ext cx="1602548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Infoline 0848 444 444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suisseeenergie.ch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3" name="Textfeld 11">
            <a:extLst>
              <a:ext uri="{FF2B5EF4-FFF2-40B4-BE49-F238E27FC236}">
                <a16:creationId xmlns:a16="http://schemas.microsoft.com/office/drawing/2014/main" id="{000F4400-C8FD-B7D0-2471-F5659E072882}"/>
              </a:ext>
            </a:extLst>
          </p:cNvPr>
          <p:cNvSpPr txBox="1"/>
          <p:nvPr/>
        </p:nvSpPr>
        <p:spPr>
          <a:xfrm>
            <a:off x="2566392" y="6309320"/>
            <a:ext cx="1513384" cy="281849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Pulverstrasse</a:t>
            </a:r>
            <a:r>
              <a:rPr lang="de-DE" sz="800" dirty="0">
                <a:solidFill>
                  <a:schemeClr val="accent1"/>
                </a:solidFill>
              </a:rPr>
              <a:t> 13</a:t>
            </a: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CH-3063 Ittigen</a:t>
            </a:r>
            <a:endParaRPr lang="de-CH" sz="800" dirty="0">
              <a:solidFill>
                <a:schemeClr val="accent1"/>
              </a:solidFill>
            </a:endParaRPr>
          </a:p>
        </p:txBody>
      </p:sp>
      <p:sp>
        <p:nvSpPr>
          <p:cNvPr id="4" name="Textfeld 12">
            <a:extLst>
              <a:ext uri="{FF2B5EF4-FFF2-40B4-BE49-F238E27FC236}">
                <a16:creationId xmlns:a16="http://schemas.microsoft.com/office/drawing/2014/main" id="{85F8E621-A7E3-4872-E1FB-0338D7B8BE59}"/>
              </a:ext>
            </a:extLst>
          </p:cNvPr>
          <p:cNvSpPr txBox="1"/>
          <p:nvPr/>
        </p:nvSpPr>
        <p:spPr>
          <a:xfrm>
            <a:off x="521071" y="6308662"/>
            <a:ext cx="1513384" cy="28185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de-DE" sz="800" dirty="0" err="1">
                <a:solidFill>
                  <a:schemeClr val="accent1"/>
                </a:solidFill>
              </a:rPr>
              <a:t>SuisseEnergie</a:t>
            </a:r>
            <a:endParaRPr lang="de-DE" sz="80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de-DE" sz="800" dirty="0">
                <a:solidFill>
                  <a:schemeClr val="accent1"/>
                </a:solidFill>
              </a:rPr>
              <a:t>Office </a:t>
            </a:r>
            <a:r>
              <a:rPr lang="de-DE" sz="800" dirty="0" err="1">
                <a:solidFill>
                  <a:schemeClr val="accent1"/>
                </a:solidFill>
              </a:rPr>
              <a:t>féféral</a:t>
            </a:r>
            <a:r>
              <a:rPr lang="de-DE" sz="800" dirty="0">
                <a:solidFill>
                  <a:schemeClr val="accent1"/>
                </a:solidFill>
              </a:rPr>
              <a:t> de </a:t>
            </a:r>
            <a:r>
              <a:rPr lang="de-DE" sz="800" dirty="0" err="1">
                <a:solidFill>
                  <a:schemeClr val="accent1"/>
                </a:solidFill>
              </a:rPr>
              <a:t>l‘Energie</a:t>
            </a:r>
            <a:r>
              <a:rPr lang="de-DE" sz="800" dirty="0">
                <a:solidFill>
                  <a:schemeClr val="accent1"/>
                </a:solidFill>
              </a:rPr>
              <a:t> OFEN</a:t>
            </a:r>
            <a:endParaRPr lang="de-CH" sz="800" dirty="0">
              <a:solidFill>
                <a:schemeClr val="accent1"/>
              </a:solidFill>
            </a:endParaRPr>
          </a:p>
        </p:txBody>
      </p:sp>
      <p:pic>
        <p:nvPicPr>
          <p:cNvPr id="7" name="Picture 2" descr="SuisseEnergie - Mobilservice">
            <a:extLst>
              <a:ext uri="{FF2B5EF4-FFF2-40B4-BE49-F238E27FC236}">
                <a16:creationId xmlns:a16="http://schemas.microsoft.com/office/drawing/2014/main" id="{93772667-38AC-C2DD-A605-3276894D6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6093296"/>
            <a:ext cx="2442964" cy="80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974895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662890327] Präsentation Breitbild_d_16-9.potx [Schreibgeschützt]" id="{1C675BF8-4849-4774-9FDF-431AD8E440D9}" vid="{B97E4143-90AA-4A04-A567-283586E7D81F}"/>
    </a:ext>
  </a:extLst>
</a:theme>
</file>

<file path=ppt/theme/theme10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254266355] Präsentation Breitbild_f_16-9.potx [Lecture seule]" id="{DC5CD8D1-C58D-41D8-B1CF-8FC5F6030042}" vid="{D0438C49-F091-4E58-9CF1-6930907C55DB}"/>
    </a:ext>
  </a:extLst>
</a:theme>
</file>

<file path=ppt/theme/theme3.xml><?xml version="1.0" encoding="utf-8"?>
<a:theme xmlns:a="http://schemas.openxmlformats.org/drawingml/2006/main" name="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[877511482] 20210506-präsentationMO-workinprogress [Lecture seule]" id="{11411EFC-0BF1-471B-BA12-4CA79E96EC56}" vid="{EE04C765-1814-4B05-918B-F95BB1B67F51}"/>
    </a:ext>
  </a:extLst>
</a:theme>
</file>

<file path=ppt/theme/theme7.xml><?xml version="1.0" encoding="utf-8"?>
<a:theme xmlns:a="http://schemas.openxmlformats.org/drawingml/2006/main" name="3_BFE-Praesentation">
  <a:themeElements>
    <a:clrScheme name="BFE-Farbpalette">
      <a:dk1>
        <a:srgbClr val="3F4444"/>
      </a:dk1>
      <a:lt1>
        <a:srgbClr val="FFFFFF"/>
      </a:lt1>
      <a:dk2>
        <a:srgbClr val="FFD100"/>
      </a:dk2>
      <a:lt2>
        <a:srgbClr val="90D01E"/>
      </a:lt2>
      <a:accent1>
        <a:srgbClr val="FF0000"/>
      </a:accent1>
      <a:accent2>
        <a:srgbClr val="FF671F"/>
      </a:accent2>
      <a:accent3>
        <a:srgbClr val="CE0F69"/>
      </a:accent3>
      <a:accent4>
        <a:srgbClr val="6D2077"/>
      </a:accent4>
      <a:accent5>
        <a:srgbClr val="0067A0"/>
      </a:accent5>
      <a:accent6>
        <a:srgbClr val="0092BC"/>
      </a:accent6>
      <a:hlink>
        <a:srgbClr val="3F4444"/>
      </a:hlink>
      <a:folHlink>
        <a:srgbClr val="00B140"/>
      </a:folHlink>
    </a:clrScheme>
    <a:fontScheme name="Titel | Überschrift | Fliesstex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Benutzerdefiniertes Design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20250918_Energie_gej.potx" id="{D145D711-AFBE-4996-9C8A-E2704132ECAD}" vid="{5EDAFD50-CA68-4E38-8CD9-9183EC3521C6}"/>
    </a:ext>
  </a:extLst>
</a:theme>
</file>

<file path=ppt/theme/theme9.xml><?xml version="1.0" encoding="utf-8"?>
<a:theme xmlns:a="http://schemas.openxmlformats.org/drawingml/2006/main" name="Office Theme">
  <a:themeElements>
    <a:clrScheme name="energieschweiz">
      <a:dk1>
        <a:sysClr val="windowText" lastClr="000000"/>
      </a:dk1>
      <a:lt1>
        <a:sysClr val="window" lastClr="FFFFFF"/>
      </a:lt1>
      <a:dk2>
        <a:srgbClr val="4B4B4B"/>
      </a:dk2>
      <a:lt2>
        <a:srgbClr val="F0F7FC"/>
      </a:lt2>
      <a:accent1>
        <a:srgbClr val="12385F"/>
      </a:accent1>
      <a:accent2>
        <a:srgbClr val="69ACDF"/>
      </a:accent2>
      <a:accent3>
        <a:srgbClr val="EA5B0C"/>
      </a:accent3>
      <a:accent4>
        <a:srgbClr val="F7A823"/>
      </a:accent4>
      <a:accent5>
        <a:srgbClr val="99A93A"/>
      </a:accent5>
      <a:accent6>
        <a:srgbClr val="592147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a04df8-a652-496a-9e43-8fc43dbd22d4">
      <Terms xmlns="http://schemas.microsoft.com/office/infopath/2007/PartnerControls"/>
    </lcf76f155ced4ddcb4097134ff3c332f>
    <TaxCatchAll xmlns="5dd00b2a-d3cf-4e82-9236-8c3cfbf5358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820378443450449DAA62E71F6F4839" ma:contentTypeVersion="11" ma:contentTypeDescription="Ein neues Dokument erstellen." ma:contentTypeScope="" ma:versionID="cb5d5e18bcc3c8ffbac41a72bde27de0">
  <xsd:schema xmlns:xsd="http://www.w3.org/2001/XMLSchema" xmlns:xs="http://www.w3.org/2001/XMLSchema" xmlns:p="http://schemas.microsoft.com/office/2006/metadata/properties" xmlns:ns2="0ca04df8-a652-496a-9e43-8fc43dbd22d4" xmlns:ns3="5dd00b2a-d3cf-4e82-9236-8c3cfbf5358f" targetNamespace="http://schemas.microsoft.com/office/2006/metadata/properties" ma:root="true" ma:fieldsID="785cf3ed953acae44869df4687b575e9" ns2:_="" ns3:_="">
    <xsd:import namespace="0ca04df8-a652-496a-9e43-8fc43dbd22d4"/>
    <xsd:import namespace="5dd00b2a-d3cf-4e82-9236-8c3cfbf535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04df8-a652-496a-9e43-8fc43dbd22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1323011e-32b8-4efd-bdb5-a0986cd354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00b2a-d3cf-4e82-9236-8c3cfbf5358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9df4867-ec80-4f00-8614-5317088edad2}" ma:internalName="TaxCatchAll" ma:showField="CatchAllData" ma:web="5dd00b2a-d3cf-4e82-9236-8c3cfbf535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26B806-0237-4942-A1FD-5C97285908C2}">
  <ds:schemaRefs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c9077d15-72ed-4fec-bcfe-3472729e9195"/>
    <ds:schemaRef ds:uri="http://schemas.microsoft.com/office/2006/metadata/properties"/>
    <ds:schemaRef ds:uri="http://www.w3.org/XML/1998/namespace"/>
    <ds:schemaRef ds:uri="http://purl.org/dc/terms/"/>
    <ds:schemaRef ds:uri="4b43ad59-e4c0-4f77-8a98-373d04c8901a"/>
    <ds:schemaRef ds:uri="a2886ae9-3f43-46a4-a350-81a5f6bb12cf"/>
  </ds:schemaRefs>
</ds:datastoreItem>
</file>

<file path=customXml/itemProps2.xml><?xml version="1.0" encoding="utf-8"?>
<ds:datastoreItem xmlns:ds="http://schemas.openxmlformats.org/officeDocument/2006/customXml" ds:itemID="{BBFBCFE2-73C5-4DC7-BED2-A03A1DFE3DFC}"/>
</file>

<file path=customXml/itemProps3.xml><?xml version="1.0" encoding="utf-8"?>
<ds:datastoreItem xmlns:ds="http://schemas.openxmlformats.org/officeDocument/2006/customXml" ds:itemID="{4B6B7BE2-63AD-4C37-AC44-F0E4FC348E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Präsentation Breitbild_d_16-9</Template>
  <TotalTime>0</TotalTime>
  <Words>57</Words>
  <Application>Microsoft Office PowerPoint</Application>
  <PresentationFormat>Grand écran</PresentationFormat>
  <Paragraphs>15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8</vt:i4>
      </vt:variant>
      <vt:variant>
        <vt:lpstr>Titres des diapositives</vt:lpstr>
      </vt:variant>
      <vt:variant>
        <vt:i4>1</vt:i4>
      </vt:variant>
    </vt:vector>
  </HeadingPairs>
  <TitlesOfParts>
    <vt:vector size="12" baseType="lpstr">
      <vt:lpstr>Arial</vt:lpstr>
      <vt:lpstr>Arial Black</vt:lpstr>
      <vt:lpstr>Wingdings</vt:lpstr>
      <vt:lpstr>Benutzerdefiniertes Design</vt:lpstr>
      <vt:lpstr>1_Benutzerdefiniertes Design</vt:lpstr>
      <vt:lpstr>BFE-Praesentation</vt:lpstr>
      <vt:lpstr>1_BFE-Praesentation</vt:lpstr>
      <vt:lpstr>2_BFE-Praesentation</vt:lpstr>
      <vt:lpstr>2_Benutzerdefiniertes Design</vt:lpstr>
      <vt:lpstr>3_BFE-Praesentation</vt:lpstr>
      <vt:lpstr>3_Benutzerdefiniertes Design</vt:lpstr>
      <vt:lpstr>Présentation PowerPoint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Präsentation</dc:title>
  <dc:creator>Diaz Paula BFE</dc:creator>
  <cp:lastModifiedBy>Tria Bellinda BFE</cp:lastModifiedBy>
  <cp:revision>385</cp:revision>
  <cp:lastPrinted>2023-01-18T14:06:05Z</cp:lastPrinted>
  <dcterms:created xsi:type="dcterms:W3CDTF">2021-06-04T08:08:58Z</dcterms:created>
  <dcterms:modified xsi:type="dcterms:W3CDTF">2026-02-13T16:31:37Z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0x010100E6820378443450449DAA62E71F6F4839</vt:lpwstr>
  </property>
  <property fmtid="{D5CDD505-2E9C-101B-9397-08002B2CF9AE}" pid="3" name="MSIP_Label_245c3252-146d-46f3-8062-82cd8c8d7e7d_Enabled">
    <vt:lpwstr>true</vt:lpwstr>
  </property>
  <property fmtid="{D5CDD505-2E9C-101B-9397-08002B2CF9AE}" pid="4" name="MSIP_Label_245c3252-146d-46f3-8062-82cd8c8d7e7d_SetDate">
    <vt:lpwstr>2026-02-12T10:11:28Z</vt:lpwstr>
  </property>
  <property fmtid="{D5CDD505-2E9C-101B-9397-08002B2CF9AE}" pid="5" name="MSIP_Label_245c3252-146d-46f3-8062-82cd8c8d7e7d_Method">
    <vt:lpwstr>Privileged</vt:lpwstr>
  </property>
  <property fmtid="{D5CDD505-2E9C-101B-9397-08002B2CF9AE}" pid="6" name="MSIP_Label_245c3252-146d-46f3-8062-82cd8c8d7e7d_Name">
    <vt:lpwstr>L1</vt:lpwstr>
  </property>
  <property fmtid="{D5CDD505-2E9C-101B-9397-08002B2CF9AE}" pid="7" name="MSIP_Label_245c3252-146d-46f3-8062-82cd8c8d7e7d_SiteId">
    <vt:lpwstr>6ae27add-8276-4a38-88c1-3a9c1f973767</vt:lpwstr>
  </property>
  <property fmtid="{D5CDD505-2E9C-101B-9397-08002B2CF9AE}" pid="8" name="MSIP_Label_245c3252-146d-46f3-8062-82cd8c8d7e7d_ActionId">
    <vt:lpwstr>e262f691-c8fb-4f05-93da-96d1d4b071fb</vt:lpwstr>
  </property>
  <property fmtid="{D5CDD505-2E9C-101B-9397-08002B2CF9AE}" pid="9" name="MSIP_Label_245c3252-146d-46f3-8062-82cd8c8d7e7d_ContentBits">
    <vt:lpwstr>0</vt:lpwstr>
  </property>
  <property fmtid="{D5CDD505-2E9C-101B-9397-08002B2CF9AE}" pid="10" name="MSIP_Label_245c3252-146d-46f3-8062-82cd8c8d7e7d_Tag">
    <vt:lpwstr>10, 0, 1, 1</vt:lpwstr>
  </property>
  <property fmtid="{D5CDD505-2E9C-101B-9397-08002B2CF9AE}" pid="11" name="MediaServiceImageTags">
    <vt:lpwstr/>
  </property>
</Properties>
</file>