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66FF"/>
    <a:srgbClr val="34CCFF"/>
    <a:srgbClr val="6691C6"/>
    <a:srgbClr val="95B4D9"/>
    <a:srgbClr val="B8CE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2" autoAdjust="0"/>
    <p:restoredTop sz="96197"/>
  </p:normalViewPr>
  <p:slideViewPr>
    <p:cSldViewPr snapToGrid="0" showGuides="1">
      <p:cViewPr varScale="1">
        <p:scale>
          <a:sx n="108" d="100"/>
          <a:sy n="108" d="100"/>
        </p:scale>
        <p:origin x="144" y="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39E3EA-3DA9-5829-9DAB-8713D53002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CD42024-030F-0A24-7CB8-253AB59D4A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A7D6CDC-E280-3F3B-B09F-F0A9441C8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DD849-B4E6-394D-B477-477FD813BEB6}" type="datetimeFigureOut">
              <a:rPr lang="de-CH" smtClean="0"/>
              <a:t>14.04.2026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CD4D87D-707E-ACC3-461F-EC41CCA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8B959E8-4280-4FAE-BF92-C662E604E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6AA05-CF04-3241-A7D0-06DA5BBB44C4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7055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26A2B9-B4CE-ECE7-7175-470F56BC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F5B3CF5-B8D2-9FD3-18AE-73ACA17814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667464D-D8EF-ED5D-995E-6605F5BA4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DD849-B4E6-394D-B477-477FD813BEB6}" type="datetimeFigureOut">
              <a:rPr lang="de-CH" smtClean="0"/>
              <a:t>14.04.2026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782386A-594A-A600-6AA5-1F471DB40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66AC006-62EA-290E-A101-F02D737B9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6AA05-CF04-3241-A7D0-06DA5BBB44C4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791413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5440AEB7-0256-4FD4-8438-408A7A779A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B2856C1-E795-A8AC-6F7F-94C3248988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6867FB-7A68-5386-5596-D2BBD07DF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DD849-B4E6-394D-B477-477FD813BEB6}" type="datetimeFigureOut">
              <a:rPr lang="de-CH" smtClean="0"/>
              <a:t>14.04.2026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CFBEBDE-8F36-4099-E29D-2B7812F39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BE6EA12-1E8E-81A3-BBBB-5711557CC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6AA05-CF04-3241-A7D0-06DA5BBB44C4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00296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0E9C1A-ADB9-D8A7-B56E-BED715366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5BA39B-68FA-6480-E36B-D72F91D023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5F18B6E-6544-8A5C-ABFB-B576179D0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DD849-B4E6-394D-B477-477FD813BEB6}" type="datetimeFigureOut">
              <a:rPr lang="de-CH" smtClean="0"/>
              <a:t>14.04.2026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E280A35-4C48-7281-435E-66A44147A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4A454C7-23D8-FAC8-591E-F98FF4BC3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6AA05-CF04-3241-A7D0-06DA5BBB44C4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63232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FFFEF9-FB21-C16A-BF33-64A5566AD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BE1663-19D8-1944-8560-EB5C771341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E11B21-19CA-9251-6437-DC4ACA258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DD849-B4E6-394D-B477-477FD813BEB6}" type="datetimeFigureOut">
              <a:rPr lang="de-CH" smtClean="0"/>
              <a:t>14.04.2026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8B0E910-95B0-627F-02F3-480EBB315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A205FDD-196B-FCC3-584F-D52D7D04B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6AA05-CF04-3241-A7D0-06DA5BBB44C4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113086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362246-AA04-3187-1211-AA830FECC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01299DB-A5A0-430B-189C-C9AF5503F5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D939B7F-D4C7-A5D7-E760-F3B1C8A60D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4C56C3F-8BA7-9A8F-1DE0-84CB3EF09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DD849-B4E6-394D-B477-477FD813BEB6}" type="datetimeFigureOut">
              <a:rPr lang="de-CH" smtClean="0"/>
              <a:t>14.04.2026</a:t>
            </a:fld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658ADE5-B3FF-A383-4B65-A3FF0A1C7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6BD5291-A150-2F33-AABC-BBB164BA6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6AA05-CF04-3241-A7D0-06DA5BBB44C4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65818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A9D975-9019-329D-A7FD-23148D1E1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256F595-1D46-0BDC-7E15-14DFB028E1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93CC84A-6672-4BD8-07D8-34A7F0636E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DB27A39-FB0C-F83E-E58A-1921CF058C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B966276-D29F-E8B5-34CF-6B02AB68FE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65C5B84-25AB-D4D8-F42F-E788D24CF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DD849-B4E6-394D-B477-477FD813BEB6}" type="datetimeFigureOut">
              <a:rPr lang="de-CH" smtClean="0"/>
              <a:t>14.04.2026</a:t>
            </a:fld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44B9EA2-37A5-F9B6-74D8-36A120B31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E89CEE5-0ED6-B8BD-9F3D-FB5A9F189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6AA05-CF04-3241-A7D0-06DA5BBB44C4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987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830689-9F13-10AC-EC69-B908C26F6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56CF408-5365-D1B1-7293-410C8FFA2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DD849-B4E6-394D-B477-477FD813BEB6}" type="datetimeFigureOut">
              <a:rPr lang="de-CH" smtClean="0"/>
              <a:t>14.04.2026</a:t>
            </a:fld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9B2EF0F-1BAF-C2DA-87C5-C03BF7E44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F0C0E20-1C67-84C8-2E69-F5EE1C31A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6AA05-CF04-3241-A7D0-06DA5BBB44C4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1626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E6500EE-C5A1-77DA-A220-D3DCE1FCE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DD849-B4E6-394D-B477-477FD813BEB6}" type="datetimeFigureOut">
              <a:rPr lang="de-CH" smtClean="0"/>
              <a:t>14.04.2026</a:t>
            </a:fld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1594A8B-4257-D857-7BD8-0FBB7459F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F3BEE98-92A0-3F20-8DAE-FE03AFEC8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6AA05-CF04-3241-A7D0-06DA5BBB44C4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45951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847E48-8D6D-75D8-660F-D509971FE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6637779-20FD-D3A5-B1F4-3A79C6D057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79A0F6C-2828-72A1-5300-824D523D78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212186A-6023-8934-F324-A833B10AF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DD849-B4E6-394D-B477-477FD813BEB6}" type="datetimeFigureOut">
              <a:rPr lang="de-CH" smtClean="0"/>
              <a:t>14.04.2026</a:t>
            </a:fld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B1BED97-3062-83C3-780A-412700C18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A7DF216-1939-9219-3BA0-7FB2D2D90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6AA05-CF04-3241-A7D0-06DA5BBB44C4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9228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38FD8B-DC3A-F4BF-1FCB-E00341787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5073C86-D210-C582-3EA2-49AE2BB8D4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D08D2CB-6677-A660-A6C6-E802712091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59A6BB7-B2FB-ADAD-E5DD-3F6D66412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DD849-B4E6-394D-B477-477FD813BEB6}" type="datetimeFigureOut">
              <a:rPr lang="de-CH" smtClean="0"/>
              <a:t>14.04.2026</a:t>
            </a:fld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F22D1EC-6BD0-022F-B597-EFD60D23D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1162678-77B9-35BF-C240-1441ECB33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6AA05-CF04-3241-A7D0-06DA5BBB44C4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84016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C36BA4E-697C-CABB-CE8A-802237B85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7E2E2A0-F7FA-147D-4E3D-5008604AA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878277B-FE01-B4A3-58AF-2DFD208441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6DD849-B4E6-394D-B477-477FD813BEB6}" type="datetimeFigureOut">
              <a:rPr lang="de-CH" smtClean="0"/>
              <a:t>14.04.2026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98E09BF-3E4D-6A95-F227-9005B77E29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EF224C3-433A-7314-A67C-F47A3DBBAA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36AA05-CF04-3241-A7D0-06DA5BBB44C4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01867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3CD2ABA2-D140-14AE-8BB5-A00F090CDB0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2767"/>
            <a:ext cx="6096000" cy="6356015"/>
          </a:xfrm>
          <a:prstGeom prst="rect">
            <a:avLst/>
          </a:prstGeom>
          <a:solidFill>
            <a:srgbClr val="B8CEE5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843D423D-D856-F0F1-C9F8-52FBF734679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5999" y="-2767"/>
            <a:ext cx="6095999" cy="6356015"/>
          </a:xfrm>
          <a:prstGeom prst="rect">
            <a:avLst/>
          </a:prstGeom>
          <a:solidFill>
            <a:srgbClr val="95B4D9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5395001-8137-2B86-293A-2353AEE0861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287846" y="-5533"/>
            <a:ext cx="1520308" cy="357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575" tIns="36575" rIns="36575" bIns="36575" anchor="t" anchorCtr="0">
            <a:spAutoFit/>
          </a:bodyPr>
          <a:lstStyle/>
          <a:p>
            <a:pPr algn="ctr">
              <a:lnSpc>
                <a:spcPct val="118000"/>
              </a:lnSpc>
              <a:spcAft>
                <a:spcPts val="600"/>
              </a:spcAft>
              <a:buNone/>
            </a:pPr>
            <a:r>
              <a:rPr lang="en-GB" sz="1200" b="1" i="1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Sphere of control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EB01BB5D-8DDF-BE29-908E-2FD07A795C3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803968" y="183747"/>
            <a:ext cx="2488064" cy="477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575" tIns="36575" rIns="36575" bIns="36575" anchor="t" anchorCtr="0">
            <a:spAutoFit/>
          </a:bodyPr>
          <a:lstStyle/>
          <a:p>
            <a:pPr algn="ctr">
              <a:lnSpc>
                <a:spcPct val="118000"/>
              </a:lnSpc>
              <a:spcAft>
                <a:spcPts val="600"/>
              </a:spcAft>
              <a:buNone/>
            </a:pPr>
            <a:r>
              <a:rPr lang="en-GB" sz="900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Research, innovation</a:t>
            </a:r>
            <a:r>
              <a:rPr lang="en-GB" sz="9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integration and </a:t>
            </a:r>
            <a:br>
              <a:rPr lang="en-GB" sz="9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r>
              <a:rPr lang="en-GB" sz="9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KTT activities and </a:t>
            </a:r>
            <a:r>
              <a:rPr lang="en-GB" sz="900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outputs of the consortium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716266F8-0B71-338B-52A3-F4C6E34389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312770" y="10221"/>
            <a:ext cx="1662457" cy="357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575" tIns="36575" rIns="36575" bIns="36575" anchor="t" anchorCtr="0">
            <a:spAutoFit/>
          </a:bodyPr>
          <a:lstStyle/>
          <a:p>
            <a:pPr algn="ctr">
              <a:lnSpc>
                <a:spcPct val="118000"/>
              </a:lnSpc>
              <a:spcAft>
                <a:spcPts val="600"/>
              </a:spcAft>
              <a:buNone/>
            </a:pPr>
            <a:r>
              <a:rPr lang="en-GB" sz="1200" b="1" i="1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Sphere of influence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5ACFE89E-705A-BC48-CEC3-C9D6A24DBC2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507954" y="209873"/>
            <a:ext cx="3272089" cy="477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575" tIns="36575" rIns="36575" bIns="36575" anchor="t" anchorCtr="0">
            <a:spAutoFit/>
          </a:bodyPr>
          <a:lstStyle/>
          <a:p>
            <a:pPr algn="ctr">
              <a:lnSpc>
                <a:spcPct val="118000"/>
              </a:lnSpc>
              <a:spcAft>
                <a:spcPts val="600"/>
              </a:spcAft>
              <a:buNone/>
            </a:pPr>
            <a:r>
              <a:rPr lang="en-GB" sz="900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Effects on the knowledge, attitudes, skills or relationships of the consortium’s stakeholders in politics, economy, and society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2D3BFBDB-76ED-DC92-C885-EA523291368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353248"/>
            <a:ext cx="3672000" cy="504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575" rIns="36575" bIns="36575" anchor="t" anchorCtr="0">
            <a:spAutoFit/>
          </a:bodyPr>
          <a:lstStyle/>
          <a:p>
            <a:pPr>
              <a:buNone/>
            </a:pPr>
            <a:r>
              <a:rPr lang="en-GB" sz="1400" b="1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[</a:t>
            </a:r>
            <a:r>
              <a:rPr lang="en-GB" sz="1400" b="1" i="1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Insert consortium acronym</a:t>
            </a:r>
            <a:r>
              <a:rPr lang="en-GB" sz="1400" b="1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] impact model for research challenge [</a:t>
            </a:r>
            <a:r>
              <a:rPr lang="en-GB" sz="1400" b="1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</a:t>
            </a:r>
            <a:r>
              <a:rPr lang="en-GB" sz="1400" b="1" i="1" noProof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nsert</a:t>
            </a:r>
            <a:r>
              <a:rPr lang="en-GB" sz="1400" b="1" i="1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1 or 2</a:t>
            </a:r>
            <a:r>
              <a:rPr lang="en-GB" sz="1400" b="1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]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CE3411FD-9C62-7649-D20B-732488E493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18" r="17534" b="1517"/>
          <a:stretch>
            <a:fillRect/>
          </a:stretch>
        </p:blipFill>
        <p:spPr>
          <a:xfrm>
            <a:off x="4420424" y="6446326"/>
            <a:ext cx="3360697" cy="320813"/>
          </a:xfrm>
          <a:prstGeom prst="rect">
            <a:avLst/>
          </a:prstGeom>
        </p:spPr>
      </p:pic>
      <p:sp>
        <p:nvSpPr>
          <p:cNvPr id="22" name="Rechteck 21">
            <a:extLst>
              <a:ext uri="{FF2B5EF4-FFF2-40B4-BE49-F238E27FC236}">
                <a16:creationId xmlns:a16="http://schemas.microsoft.com/office/drawing/2014/main" id="{6DDF4FE9-462D-2CEF-DE90-A88C5FCF342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156575" y="6451177"/>
            <a:ext cx="4035425" cy="320813"/>
          </a:xfrm>
          <a:prstGeom prst="rect">
            <a:avLst/>
          </a:prstGeom>
          <a:solidFill>
            <a:srgbClr val="FFFFFF"/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None/>
            </a:pPr>
            <a:r>
              <a:rPr lang="en-GB" sz="900" dirty="0">
                <a:latin typeface="Arial" panose="020B0604020202020204" pitchFamily="34" charset="0"/>
                <a:ea typeface="Calibri" panose="020F0502020204030204" pitchFamily="34" charset="0"/>
              </a:rPr>
              <a:t>The source and </a:t>
            </a:r>
            <a:r>
              <a:rPr lang="en-GB" sz="90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instructions for this template can be found in the template for the analytical component of the impact model (separate Excel file).</a:t>
            </a:r>
            <a:endParaRPr lang="en-GB" sz="9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cxnSp>
        <p:nvCxnSpPr>
          <p:cNvPr id="23" name="Gewinkelte Verbindung 22">
            <a:extLst>
              <a:ext uri="{FF2B5EF4-FFF2-40B4-BE49-F238E27FC236}">
                <a16:creationId xmlns:a16="http://schemas.microsoft.com/office/drawing/2014/main" id="{46CF3C84-5680-5F79-331E-6EDD8B91CDFB}"/>
              </a:ext>
            </a:extLst>
          </p:cNvPr>
          <p:cNvCxnSpPr>
            <a:cxnSpLocks/>
            <a:stCxn id="24" idx="2"/>
            <a:endCxn id="27" idx="1"/>
          </p:cNvCxnSpPr>
          <p:nvPr/>
        </p:nvCxnSpPr>
        <p:spPr>
          <a:xfrm rot="16200000" flipH="1">
            <a:off x="2272559" y="2257955"/>
            <a:ext cx="1172990" cy="211017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Gewinkelte Verbindung 24">
            <a:extLst>
              <a:ext uri="{FF2B5EF4-FFF2-40B4-BE49-F238E27FC236}">
                <a16:creationId xmlns:a16="http://schemas.microsoft.com/office/drawing/2014/main" id="{8E436788-A0DF-C457-FA0D-DD831061CEDD}"/>
              </a:ext>
            </a:extLst>
          </p:cNvPr>
          <p:cNvCxnSpPr>
            <a:cxnSpLocks/>
            <a:stCxn id="27" idx="0"/>
            <a:endCxn id="36" idx="1"/>
          </p:cNvCxnSpPr>
          <p:nvPr/>
        </p:nvCxnSpPr>
        <p:spPr>
          <a:xfrm rot="5400000" flipH="1" flipV="1">
            <a:off x="5466620" y="1919931"/>
            <a:ext cx="760039" cy="282867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C1B197D1-FBFA-9870-A7B3-B581FCC65D10}"/>
              </a:ext>
            </a:extLst>
          </p:cNvPr>
          <p:cNvCxnSpPr>
            <a:cxnSpLocks/>
            <a:stCxn id="27" idx="3"/>
            <a:endCxn id="38" idx="1"/>
          </p:cNvCxnSpPr>
          <p:nvPr/>
        </p:nvCxnSpPr>
        <p:spPr>
          <a:xfrm flipV="1">
            <a:off x="4950460" y="3890674"/>
            <a:ext cx="3516300" cy="88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Gewinkelte Verbindung 27">
            <a:extLst>
              <a:ext uri="{FF2B5EF4-FFF2-40B4-BE49-F238E27FC236}">
                <a16:creationId xmlns:a16="http://schemas.microsoft.com/office/drawing/2014/main" id="{2413DC3D-A28B-1F06-37F5-8A545FC76A06}"/>
              </a:ext>
            </a:extLst>
          </p:cNvPr>
          <p:cNvCxnSpPr>
            <a:cxnSpLocks/>
            <a:stCxn id="36" idx="0"/>
            <a:endCxn id="37" idx="1"/>
          </p:cNvCxnSpPr>
          <p:nvPr/>
        </p:nvCxnSpPr>
        <p:spPr>
          <a:xfrm rot="5400000" flipH="1" flipV="1">
            <a:off x="8404857" y="1797198"/>
            <a:ext cx="346087" cy="159752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echteck 23">
            <a:extLst>
              <a:ext uri="{FF2B5EF4-FFF2-40B4-BE49-F238E27FC236}">
                <a16:creationId xmlns:a16="http://schemas.microsoft.com/office/drawing/2014/main" id="{836E0A55-A50C-642C-83DE-68C90CB70D65}"/>
              </a:ext>
            </a:extLst>
          </p:cNvPr>
          <p:cNvSpPr/>
          <p:nvPr/>
        </p:nvSpPr>
        <p:spPr>
          <a:xfrm>
            <a:off x="1285808" y="2356053"/>
            <a:ext cx="1036320" cy="370493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575" rIns="575" bIns="575" anchor="ctr" anchorCtr="0">
            <a:spAutoFit/>
          </a:bodyPr>
          <a:lstStyle/>
          <a:p>
            <a:pPr algn="ctr">
              <a:buNone/>
            </a:pPr>
            <a:r>
              <a:rPr lang="en-GB" sz="80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Activity 4.1: [</a:t>
            </a:r>
            <a:r>
              <a:rPr lang="en-GB" sz="800" i="1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Insert abridged objective statement</a:t>
            </a:r>
            <a:r>
              <a:rPr lang="en-GB" sz="80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]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057A4BE5-A78D-6D97-57D8-61E3BDC0F854}"/>
              </a:ext>
            </a:extLst>
          </p:cNvPr>
          <p:cNvSpPr/>
          <p:nvPr/>
        </p:nvSpPr>
        <p:spPr>
          <a:xfrm>
            <a:off x="3914140" y="3714289"/>
            <a:ext cx="1036320" cy="370493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575" rIns="575" bIns="575" anchor="ctr" anchorCtr="0">
            <a:spAutoFit/>
          </a:bodyPr>
          <a:lstStyle/>
          <a:p>
            <a:pPr algn="ctr">
              <a:buNone/>
            </a:pPr>
            <a:r>
              <a:rPr lang="en-GB" sz="80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Output 3.1: [</a:t>
            </a:r>
            <a:r>
              <a:rPr lang="en-GB" sz="800" i="1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Insert abridged objective statement</a:t>
            </a:r>
            <a:r>
              <a:rPr lang="en-GB" sz="80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]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2" name="Abgerundetes Rechteck 31">
            <a:extLst>
              <a:ext uri="{FF2B5EF4-FFF2-40B4-BE49-F238E27FC236}">
                <a16:creationId xmlns:a16="http://schemas.microsoft.com/office/drawing/2014/main" id="{F8935604-58A6-8E15-A85A-714560268297}"/>
              </a:ext>
            </a:extLst>
          </p:cNvPr>
          <p:cNvSpPr/>
          <p:nvPr/>
        </p:nvSpPr>
        <p:spPr>
          <a:xfrm>
            <a:off x="9805306" y="1900524"/>
            <a:ext cx="611505" cy="333291"/>
          </a:xfrm>
          <a:prstGeom prst="roundRect">
            <a:avLst/>
          </a:prstGeom>
          <a:solidFill>
            <a:schemeClr val="lt1"/>
          </a:solidFill>
          <a:ln w="12700" cap="flat" cmpd="sng">
            <a:solidFill>
              <a:srgbClr val="9966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rot="0" spcFirstLastPara="1" vert="horz" wrap="square" lIns="0" tIns="575" rIns="575" bIns="575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buNone/>
            </a:pPr>
            <a:r>
              <a:rPr lang="en-GB" sz="65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[</a:t>
            </a:r>
            <a:r>
              <a:rPr lang="en-GB" sz="650" i="1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Insert stakeholder IDs</a:t>
            </a:r>
            <a:r>
              <a:rPr lang="en-GB" sz="65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]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3" name="Abgerundetes Rechteck 32">
            <a:extLst>
              <a:ext uri="{FF2B5EF4-FFF2-40B4-BE49-F238E27FC236}">
                <a16:creationId xmlns:a16="http://schemas.microsoft.com/office/drawing/2014/main" id="{2E2B7F71-888E-ECB6-23C9-C0D4B626DE15}"/>
              </a:ext>
            </a:extLst>
          </p:cNvPr>
          <p:cNvSpPr/>
          <p:nvPr/>
        </p:nvSpPr>
        <p:spPr>
          <a:xfrm>
            <a:off x="7689469" y="3139496"/>
            <a:ext cx="611505" cy="333291"/>
          </a:xfrm>
          <a:prstGeom prst="roundRect">
            <a:avLst/>
          </a:prstGeom>
          <a:solidFill>
            <a:schemeClr val="lt1"/>
          </a:solidFill>
          <a:ln w="12700" cap="flat" cmpd="sng">
            <a:solidFill>
              <a:srgbClr val="32CD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rot="0" spcFirstLastPara="1" vert="horz" wrap="square" lIns="0" tIns="575" rIns="575" bIns="575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buNone/>
            </a:pPr>
            <a:r>
              <a:rPr lang="en-GB" sz="65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[</a:t>
            </a:r>
            <a:r>
              <a:rPr lang="en-GB" sz="650" i="1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Insert stakeholder IDs</a:t>
            </a:r>
            <a:r>
              <a:rPr lang="en-GB" sz="65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]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4" name="Abgerundetes Rechteck 33">
            <a:extLst>
              <a:ext uri="{FF2B5EF4-FFF2-40B4-BE49-F238E27FC236}">
                <a16:creationId xmlns:a16="http://schemas.microsoft.com/office/drawing/2014/main" id="{E1E4E5A2-F5FC-6113-C575-EE2048661C33}"/>
              </a:ext>
            </a:extLst>
          </p:cNvPr>
          <p:cNvSpPr/>
          <p:nvPr/>
        </p:nvSpPr>
        <p:spPr>
          <a:xfrm>
            <a:off x="8891575" y="4075920"/>
            <a:ext cx="611505" cy="333291"/>
          </a:xfrm>
          <a:prstGeom prst="roundRect">
            <a:avLst/>
          </a:prstGeom>
          <a:solidFill>
            <a:schemeClr val="lt1"/>
          </a:solidFill>
          <a:ln w="12700" cap="flat" cmpd="sng">
            <a:solidFill>
              <a:srgbClr val="32CD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rot="0" spcFirstLastPara="1" vert="horz" wrap="square" lIns="0" tIns="575" rIns="575" bIns="575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buNone/>
            </a:pPr>
            <a:r>
              <a:rPr lang="en-GB" sz="65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[</a:t>
            </a:r>
            <a:r>
              <a:rPr lang="en-GB" sz="650" i="1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Insert stakeholder IDs</a:t>
            </a:r>
            <a:r>
              <a:rPr lang="en-GB" sz="65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]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5" name="Abgerundetes Rechteck 34">
            <a:extLst>
              <a:ext uri="{FF2B5EF4-FFF2-40B4-BE49-F238E27FC236}">
                <a16:creationId xmlns:a16="http://schemas.microsoft.com/office/drawing/2014/main" id="{15175B87-D89A-1C5B-0223-4DCA85020E50}"/>
              </a:ext>
            </a:extLst>
          </p:cNvPr>
          <p:cNvSpPr/>
          <p:nvPr/>
        </p:nvSpPr>
        <p:spPr>
          <a:xfrm>
            <a:off x="1710623" y="2019996"/>
            <a:ext cx="611505" cy="333291"/>
          </a:xfrm>
          <a:prstGeom prst="roundRect">
            <a:avLst/>
          </a:prstGeom>
          <a:solidFill>
            <a:schemeClr val="lt1"/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rot="0" spcFirstLastPara="1" vert="horz" wrap="square" lIns="0" tIns="575" rIns="575" bIns="575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buNone/>
            </a:pPr>
            <a:r>
              <a:rPr lang="en-GB" sz="65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[</a:t>
            </a:r>
            <a:r>
              <a:rPr lang="en-GB" sz="650" i="1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Insert stakeholder IDs</a:t>
            </a:r>
            <a:r>
              <a:rPr lang="en-GB" sz="65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]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1ECCF8A3-9555-3300-C7D0-674B1BE31CB5}"/>
              </a:ext>
            </a:extLst>
          </p:cNvPr>
          <p:cNvSpPr/>
          <p:nvPr/>
        </p:nvSpPr>
        <p:spPr>
          <a:xfrm>
            <a:off x="7260978" y="2769003"/>
            <a:ext cx="1036320" cy="370493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33CC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575" rIns="575" bIns="575" anchor="ctr" anchorCtr="0">
            <a:spAutoFit/>
          </a:bodyPr>
          <a:lstStyle/>
          <a:p>
            <a:pPr algn="ctr">
              <a:buNone/>
            </a:pPr>
            <a:r>
              <a:rPr lang="en-GB" sz="80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Outcome 2.1: [</a:t>
            </a:r>
            <a:r>
              <a:rPr lang="en-GB" sz="800" i="1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Insert abridged objective statement</a:t>
            </a:r>
            <a:r>
              <a:rPr lang="en-GB" sz="80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]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E0EEC365-5961-5130-F816-C6422B87359A}"/>
              </a:ext>
            </a:extLst>
          </p:cNvPr>
          <p:cNvSpPr/>
          <p:nvPr/>
        </p:nvSpPr>
        <p:spPr>
          <a:xfrm>
            <a:off x="9376662" y="2237669"/>
            <a:ext cx="1036320" cy="370493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9966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575" rIns="575" bIns="575" anchor="ctr" anchorCtr="0">
            <a:spAutoFit/>
          </a:bodyPr>
          <a:lstStyle/>
          <a:p>
            <a:pPr algn="ctr">
              <a:buNone/>
            </a:pPr>
            <a:r>
              <a:rPr lang="en-GB" sz="80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Outcome 2.3: [</a:t>
            </a:r>
            <a:r>
              <a:rPr lang="en-GB" sz="800" i="1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Insert abridged objective statement</a:t>
            </a:r>
            <a:r>
              <a:rPr lang="en-GB" sz="80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]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121A4757-9C2A-1E42-1884-F74778F7ED4E}"/>
              </a:ext>
            </a:extLst>
          </p:cNvPr>
          <p:cNvSpPr/>
          <p:nvPr/>
        </p:nvSpPr>
        <p:spPr>
          <a:xfrm>
            <a:off x="8466760" y="3705427"/>
            <a:ext cx="1036320" cy="370493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32CD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575" rIns="575" bIns="575" anchor="ctr" anchorCtr="0">
            <a:spAutoFit/>
          </a:bodyPr>
          <a:lstStyle/>
          <a:p>
            <a:pPr algn="ctr">
              <a:buNone/>
            </a:pPr>
            <a:r>
              <a:rPr lang="en-GB" sz="80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Outcome 2.2: [</a:t>
            </a:r>
            <a:r>
              <a:rPr lang="en-GB" sz="800" i="1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Insert abridged objective statement</a:t>
            </a:r>
            <a:r>
              <a:rPr lang="en-GB" sz="800" noProof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]</a:t>
            </a:r>
            <a:endParaRPr lang="en-GB" sz="1000" noProof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829542B6-7EC4-C84F-31C5-9105ED973F5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09858" y="5820917"/>
            <a:ext cx="2838141" cy="41666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575" rIns="575" bIns="575" anchor="ctr" anchorCtr="0">
            <a:noAutofit/>
          </a:bodyPr>
          <a:lstStyle/>
          <a:p>
            <a:pPr algn="ctr">
              <a:buNone/>
            </a:pPr>
            <a:r>
              <a:rPr lang="en-GB" sz="900" dirty="0">
                <a:latin typeface="Arial" panose="020B0604020202020204" pitchFamily="34" charset="0"/>
                <a:ea typeface="Calibri" panose="020F0502020204030204" pitchFamily="34" charset="0"/>
              </a:rPr>
              <a:t>In the above sphere, please add elements for your consortium’s 10–12 most important activities, along with the IDs of the stakeholders involved.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A984A2A-B0AF-259A-47AB-93E75BD7761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252256" y="5820918"/>
            <a:ext cx="2639487" cy="416659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575" rIns="575" bIns="575" anchor="ctr" anchorCtr="0">
            <a:noAutofit/>
          </a:bodyPr>
          <a:lstStyle/>
          <a:p>
            <a:pPr algn="ctr">
              <a:buNone/>
            </a:pPr>
            <a:r>
              <a:rPr lang="en-GB" sz="900" dirty="0">
                <a:latin typeface="Arial" panose="020B0604020202020204" pitchFamily="34" charset="0"/>
                <a:ea typeface="Calibri" panose="020F0502020204030204" pitchFamily="34" charset="0"/>
              </a:rPr>
              <a:t>In the above sphere, please add elements for your consortium’s 5–10 most important outputs.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5297D0E5-BD73-D56F-BCB4-5E05A1F4E0C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300256" y="5820917"/>
            <a:ext cx="5681885" cy="416659"/>
          </a:xfrm>
          <a:prstGeom prst="rect">
            <a:avLst/>
          </a:prstGeom>
          <a:solidFill>
            <a:schemeClr val="lt1"/>
          </a:solidFill>
          <a:ln w="28575" cap="flat" cmpd="sng">
            <a:gradFill flip="none" rotWithShape="1">
              <a:gsLst>
                <a:gs pos="25000">
                  <a:srgbClr val="34CCFF"/>
                </a:gs>
                <a:gs pos="75000">
                  <a:srgbClr val="9A66FF"/>
                </a:gs>
              </a:gsLst>
              <a:lin ang="0" scaled="1"/>
              <a:tileRect/>
            </a:gra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575" rIns="575" bIns="575" anchor="ctr" anchorCtr="0">
            <a:noAutofit/>
          </a:bodyPr>
          <a:lstStyle/>
          <a:p>
            <a:pPr algn="ctr">
              <a:buNone/>
            </a:pPr>
            <a:r>
              <a:rPr lang="en-GB" sz="900" dirty="0">
                <a:latin typeface="Arial" panose="020B0604020202020204" pitchFamily="34" charset="0"/>
                <a:ea typeface="Calibri" panose="020F0502020204030204" pitchFamily="34" charset="0"/>
              </a:rPr>
              <a:t>In the above sphere, please add elements for your consortium’s 3–5 most important intermediate outcomes and 2-3 most important end-of-consortium outcomes,  along with the IDs of the stakeholders affected.</a:t>
            </a:r>
          </a:p>
        </p:txBody>
      </p:sp>
    </p:spTree>
    <p:extLst>
      <p:ext uri="{BB962C8B-B14F-4D97-AF65-F5344CB8AC3E}">
        <p14:creationId xmlns:p14="http://schemas.microsoft.com/office/powerpoint/2010/main" val="18636670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1E1A71FEF1C941A6F4AB4F5402FBFC" ma:contentTypeVersion="0" ma:contentTypeDescription="Ein neues Dokument erstellen." ma:contentTypeScope="" ma:versionID="6220090d6149701bb3c1d3a4a7569b6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5d541f0d4f8a2a40329b5163100aa3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C3E816-C2DA-4B76-B169-E09FA277B388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BB4B104D-0C1E-491C-82D0-8E0BC3A11F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963ED9-FEA3-4F51-9113-DD49BF3B67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</Words>
  <Application>Microsoft Office PowerPoint</Application>
  <PresentationFormat>Breitbild</PresentationFormat>
  <Paragraphs>18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Stefan Müller</dc:creator>
  <cp:lastModifiedBy>Haselbacher Andreas BFE</cp:lastModifiedBy>
  <cp:revision>9</cp:revision>
  <dcterms:created xsi:type="dcterms:W3CDTF">2025-10-17T08:18:14Z</dcterms:created>
  <dcterms:modified xsi:type="dcterms:W3CDTF">2026-04-14T15:14:40Z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0x010100281E1A71FEF1C941A6F4AB4F5402FBFC</vt:lpwstr>
  </property>
  <property fmtid="{D5CDD505-2E9C-101B-9397-08002B2CF9AE}" pid="3" name="MSIP_Label_245c3252-146d-46f3-8062-82cd8c8d7e7d_Enabled">
    <vt:lpwstr>true</vt:lpwstr>
  </property>
  <property fmtid="{D5CDD505-2E9C-101B-9397-08002B2CF9AE}" pid="4" name="MSIP_Label_245c3252-146d-46f3-8062-82cd8c8d7e7d_SetDate">
    <vt:lpwstr>2026-03-26T16:01:16Z</vt:lpwstr>
  </property>
  <property fmtid="{D5CDD505-2E9C-101B-9397-08002B2CF9AE}" pid="5" name="MSIP_Label_245c3252-146d-46f3-8062-82cd8c8d7e7d_Method">
    <vt:lpwstr>Privileged</vt:lpwstr>
  </property>
  <property fmtid="{D5CDD505-2E9C-101B-9397-08002B2CF9AE}" pid="6" name="MSIP_Label_245c3252-146d-46f3-8062-82cd8c8d7e7d_Name">
    <vt:lpwstr>L1</vt:lpwstr>
  </property>
  <property fmtid="{D5CDD505-2E9C-101B-9397-08002B2CF9AE}" pid="7" name="MSIP_Label_245c3252-146d-46f3-8062-82cd8c8d7e7d_SiteId">
    <vt:lpwstr>6ae27add-8276-4a38-88c1-3a9c1f973767</vt:lpwstr>
  </property>
  <property fmtid="{D5CDD505-2E9C-101B-9397-08002B2CF9AE}" pid="8" name="MSIP_Label_245c3252-146d-46f3-8062-82cd8c8d7e7d_ActionId">
    <vt:lpwstr>5c76e42f-a2ae-4293-839c-2c651db201e2</vt:lpwstr>
  </property>
  <property fmtid="{D5CDD505-2E9C-101B-9397-08002B2CF9AE}" pid="9" name="MSIP_Label_245c3252-146d-46f3-8062-82cd8c8d7e7d_ContentBits">
    <vt:lpwstr>0</vt:lpwstr>
  </property>
  <property fmtid="{D5CDD505-2E9C-101B-9397-08002B2CF9AE}" pid="10" name="MSIP_Label_245c3252-146d-46f3-8062-82cd8c8d7e7d_Tag">
    <vt:lpwstr>10, 0, 1, 1</vt:lpwstr>
  </property>
</Properties>
</file>