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  <p:sldMasterId id="2147483650" r:id="rId2"/>
  </p:sldMasterIdLst>
  <p:notesMasterIdLst>
    <p:notesMasterId r:id="rId7"/>
  </p:notesMasterIdLst>
  <p:handoutMasterIdLst>
    <p:handoutMasterId r:id="rId8"/>
  </p:handoutMasterIdLst>
  <p:sldIdLst>
    <p:sldId id="575" r:id="rId3"/>
    <p:sldId id="589" r:id="rId4"/>
    <p:sldId id="590" r:id="rId5"/>
    <p:sldId id="593" r:id="rId6"/>
  </p:sldIdLst>
  <p:sldSz cx="9906000" cy="6858000" type="A4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442">
          <p15:clr>
            <a:srgbClr val="A4A3A4"/>
          </p15:clr>
        </p15:guide>
        <p15:guide id="2" orient="horz" pos="368">
          <p15:clr>
            <a:srgbClr val="A4A3A4"/>
          </p15:clr>
        </p15:guide>
        <p15:guide id="3" orient="horz" pos="845">
          <p15:clr>
            <a:srgbClr val="A4A3A4"/>
          </p15:clr>
        </p15:guide>
        <p15:guide id="4" orient="horz" pos="3733">
          <p15:clr>
            <a:srgbClr val="A4A3A4"/>
          </p15:clr>
        </p15:guide>
        <p15:guide id="5" orient="horz" pos="3589">
          <p15:clr>
            <a:srgbClr val="A4A3A4"/>
          </p15:clr>
        </p15:guide>
        <p15:guide id="6" orient="horz" pos="3228">
          <p15:clr>
            <a:srgbClr val="A4A3A4"/>
          </p15:clr>
        </p15:guide>
        <p15:guide id="7" orient="horz" pos="2954">
          <p15:clr>
            <a:srgbClr val="A4A3A4"/>
          </p15:clr>
        </p15:guide>
        <p15:guide id="8" orient="horz" pos="2746">
          <p15:clr>
            <a:srgbClr val="A4A3A4"/>
          </p15:clr>
        </p15:guide>
        <p15:guide id="9" pos="3863">
          <p15:clr>
            <a:srgbClr val="A4A3A4"/>
          </p15:clr>
        </p15:guide>
        <p15:guide id="10" pos="4345">
          <p15:clr>
            <a:srgbClr val="A4A3A4"/>
          </p15:clr>
        </p15:guide>
        <p15:guide id="11" pos="4095">
          <p15:clr>
            <a:srgbClr val="A4A3A4"/>
          </p15:clr>
        </p15:guide>
        <p15:guide id="12" pos="3460">
          <p15:clr>
            <a:srgbClr val="A4A3A4"/>
          </p15:clr>
        </p15:guide>
        <p15:guide id="13" pos="5070">
          <p15:clr>
            <a:srgbClr val="A4A3A4"/>
          </p15:clr>
        </p15:guide>
        <p15:guide id="14" pos="1543">
          <p15:clr>
            <a:srgbClr val="A4A3A4"/>
          </p15:clr>
        </p15:guide>
        <p15:guide id="15" pos="5320">
          <p15:clr>
            <a:srgbClr val="A4A3A4"/>
          </p15:clr>
        </p15:guide>
        <p15:guide id="16" pos="215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00"/>
    <a:srgbClr val="C6C5C5"/>
    <a:srgbClr val="000000"/>
    <a:srgbClr val="292929"/>
    <a:srgbClr val="AAD5E7"/>
    <a:srgbClr val="3333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84" autoAdjust="0"/>
    <p:restoredTop sz="97486" autoAdjust="0"/>
  </p:normalViewPr>
  <p:slideViewPr>
    <p:cSldViewPr snapToGrid="0">
      <p:cViewPr varScale="1">
        <p:scale>
          <a:sx n="93" d="100"/>
          <a:sy n="93" d="100"/>
        </p:scale>
        <p:origin x="96" y="462"/>
      </p:cViewPr>
      <p:guideLst>
        <p:guide orient="horz" pos="3442"/>
        <p:guide orient="horz" pos="368"/>
        <p:guide orient="horz" pos="845"/>
        <p:guide orient="horz" pos="3733"/>
        <p:guide orient="horz" pos="3589"/>
        <p:guide orient="horz" pos="3228"/>
        <p:guide orient="horz" pos="2954"/>
        <p:guide orient="horz" pos="2746"/>
        <p:guide pos="3863"/>
        <p:guide pos="4345"/>
        <p:guide pos="4095"/>
        <p:guide pos="3460"/>
        <p:guide pos="5070"/>
        <p:guide pos="1543"/>
        <p:guide pos="5320"/>
        <p:guide pos="215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-480" y="-104"/>
      </p:cViewPr>
      <p:guideLst>
        <p:guide orient="horz" pos="3110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2" tIns="45648" rIns="91292" bIns="45648" numCol="1" anchor="t" anchorCtr="0" compatLnSpc="1">
            <a:prstTxWarp prst="textNoShape">
              <a:avLst/>
            </a:prstTxWarp>
          </a:bodyPr>
          <a:lstStyle>
            <a:lvl1pPr defTabSz="908050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2" tIns="45648" rIns="91292" bIns="45648" numCol="1" anchor="t" anchorCtr="0" compatLnSpc="1">
            <a:prstTxWarp prst="textNoShape">
              <a:avLst/>
            </a:prstTxWarp>
          </a:bodyPr>
          <a:lstStyle>
            <a:lvl1pPr algn="r" defTabSz="908050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48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2" tIns="45648" rIns="91292" bIns="45648" numCol="1" anchor="b" anchorCtr="0" compatLnSpc="1">
            <a:prstTxWarp prst="textNoShape">
              <a:avLst/>
            </a:prstTxWarp>
          </a:bodyPr>
          <a:lstStyle>
            <a:lvl1pPr defTabSz="908050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380538"/>
            <a:ext cx="29448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2" tIns="45648" rIns="91292" bIns="45648" numCol="1" anchor="b" anchorCtr="0" compatLnSpc="1">
            <a:prstTxWarp prst="textNoShape">
              <a:avLst/>
            </a:prstTxWarp>
          </a:bodyPr>
          <a:lstStyle>
            <a:lvl1pPr algn="r" defTabSz="908050" eaLnBrk="0" hangingPunct="0">
              <a:defRPr sz="1200">
                <a:latin typeface="Times" panose="02020603050405020304" pitchFamily="18" charset="0"/>
              </a:defRPr>
            </a:lvl1pPr>
          </a:lstStyle>
          <a:p>
            <a:fld id="{A1B443D8-B510-4386-8DFA-F668E0C61810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085715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2" tIns="45648" rIns="91292" bIns="45648" numCol="1" anchor="t" anchorCtr="0" compatLnSpc="1">
            <a:prstTxWarp prst="textNoShape">
              <a:avLst/>
            </a:prstTxWarp>
          </a:bodyPr>
          <a:lstStyle>
            <a:lvl1pPr defTabSz="908050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2" tIns="45648" rIns="91292" bIns="45648" numCol="1" anchor="t" anchorCtr="0" compatLnSpc="1">
            <a:prstTxWarp prst="textNoShape">
              <a:avLst/>
            </a:prstTxWarp>
          </a:bodyPr>
          <a:lstStyle>
            <a:lvl1pPr algn="r" defTabSz="908050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0250" y="741363"/>
            <a:ext cx="534352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686300"/>
            <a:ext cx="5056188" cy="444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2" tIns="45648" rIns="91292" bIns="456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noProof="0" smtClean="0"/>
              <a:t>Klicken Sie, um die Textformatierung des Masters zu bearbeiten.</a:t>
            </a:r>
          </a:p>
          <a:p>
            <a:pPr lvl="1"/>
            <a:r>
              <a:rPr lang="de-DE" altLang="en-US" noProof="0" smtClean="0"/>
              <a:t>Zweite Ebene</a:t>
            </a:r>
          </a:p>
          <a:p>
            <a:pPr lvl="2"/>
            <a:r>
              <a:rPr lang="de-DE" altLang="en-US" noProof="0" smtClean="0"/>
              <a:t>Dritte Ebene</a:t>
            </a:r>
          </a:p>
          <a:p>
            <a:pPr lvl="3"/>
            <a:r>
              <a:rPr lang="de-DE" altLang="en-US" noProof="0" smtClean="0"/>
              <a:t>Vierte Ebene</a:t>
            </a:r>
          </a:p>
          <a:p>
            <a:pPr lvl="4"/>
            <a:r>
              <a:rPr lang="de-DE" altLang="en-US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48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2" tIns="45648" rIns="91292" bIns="45648" numCol="1" anchor="b" anchorCtr="0" compatLnSpc="1">
            <a:prstTxWarp prst="textNoShape">
              <a:avLst/>
            </a:prstTxWarp>
          </a:bodyPr>
          <a:lstStyle>
            <a:lvl1pPr defTabSz="908050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380538"/>
            <a:ext cx="29448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2" tIns="45648" rIns="91292" bIns="45648" numCol="1" anchor="b" anchorCtr="0" compatLnSpc="1">
            <a:prstTxWarp prst="textNoShape">
              <a:avLst/>
            </a:prstTxWarp>
          </a:bodyPr>
          <a:lstStyle>
            <a:lvl1pPr algn="r" defTabSz="908050" eaLnBrk="0" hangingPunct="0">
              <a:defRPr sz="1200">
                <a:latin typeface="Times" panose="02020603050405020304" pitchFamily="18" charset="0"/>
              </a:defRPr>
            </a:lvl1pPr>
          </a:lstStyle>
          <a:p>
            <a:fld id="{ED634EF7-CDD0-411E-BA58-737F3DE37651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1820803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E625A7-401B-451C-803F-1C11DF196F49}" type="slidenum">
              <a:rPr lang="de-DE" altLang="en-US"/>
              <a:pPr>
                <a:spcBef>
                  <a:spcPct val="0"/>
                </a:spcBef>
              </a:pPr>
              <a:t>1</a:t>
            </a:fld>
            <a:endParaRPr lang="de-DE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mtClean="0">
                <a:latin typeface="Times" panose="02020603050405020304" pitchFamily="18" charset="0"/>
              </a:rPr>
              <a:t>Systemgrenze und wärmeübertragende Medien sind frei wählbar!</a:t>
            </a:r>
          </a:p>
        </p:txBody>
      </p:sp>
    </p:spTree>
    <p:extLst>
      <p:ext uri="{BB962C8B-B14F-4D97-AF65-F5344CB8AC3E}">
        <p14:creationId xmlns:p14="http://schemas.microsoft.com/office/powerpoint/2010/main" val="66666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42ED185-CF98-46EC-A0D3-68600EC2AC87}" type="slidenum">
              <a:rPr lang="de-DE" altLang="en-US"/>
              <a:pPr>
                <a:spcBef>
                  <a:spcPct val="0"/>
                </a:spcBef>
              </a:pPr>
              <a:t>2</a:t>
            </a:fld>
            <a:endParaRPr lang="de-DE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157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737F12E-DA05-4CB9-BB43-341DA74AE322}" type="slidenum">
              <a:rPr lang="de-DE" altLang="en-US"/>
              <a:pPr>
                <a:spcBef>
                  <a:spcPct val="0"/>
                </a:spcBef>
              </a:pPr>
              <a:t>3</a:t>
            </a:fld>
            <a:endParaRPr lang="de-DE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442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686300"/>
            <a:ext cx="5054600" cy="4448175"/>
          </a:xfrm>
          <a:noFill/>
        </p:spPr>
        <p:txBody>
          <a:bodyPr/>
          <a:lstStyle/>
          <a:p>
            <a:pPr eaLnBrk="1" hangingPunct="1"/>
            <a:endParaRPr lang="de-DE" altLang="de-DE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17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2022475"/>
            <a:ext cx="4244975" cy="2206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noProof="0" smtClean="0"/>
              <a:t>Formatvorlage des Untertitelmasters durch Klicken bearbeiten</a:t>
            </a:r>
          </a:p>
        </p:txBody>
      </p:sp>
      <p:sp>
        <p:nvSpPr>
          <p:cNvPr id="5130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733800" y="1357313"/>
            <a:ext cx="4244975" cy="536575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de-CH" noProof="0" smtClean="0"/>
              <a:t>Titelmasterformat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8797925" y="88900"/>
            <a:ext cx="806450" cy="1365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7263" eaLnBrk="1" hangingPunct="1">
              <a:defRPr sz="900" i="1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DD33283-B6E4-40DF-8ECE-88A802CDAB31}" type="datetime1">
              <a:rPr lang="de-DE"/>
              <a:pPr>
                <a:defRPr/>
              </a:pPr>
              <a:t>08.01.2015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0049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947738" y="6769100"/>
            <a:ext cx="282575" cy="76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1113239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80275" y="574675"/>
            <a:ext cx="2320925" cy="20240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15913" y="574675"/>
            <a:ext cx="6811962" cy="20240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947738" y="6769100"/>
            <a:ext cx="282575" cy="76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3427977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5913" y="574675"/>
            <a:ext cx="9285287" cy="5032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315913" y="1403350"/>
            <a:ext cx="9285287" cy="1195388"/>
          </a:xfrm>
        </p:spPr>
        <p:txBody>
          <a:bodyPr/>
          <a:lstStyle/>
          <a:p>
            <a:pPr lvl="0"/>
            <a:endParaRPr lang="de-CH" noProof="0" dirty="0"/>
          </a:p>
        </p:txBody>
      </p:sp>
    </p:spTree>
    <p:extLst>
      <p:ext uri="{BB962C8B-B14F-4D97-AF65-F5344CB8AC3E}">
        <p14:creationId xmlns:p14="http://schemas.microsoft.com/office/powerpoint/2010/main" val="4254547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6550025"/>
            <a:ext cx="1041400" cy="3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332788" y="6429375"/>
            <a:ext cx="1268412" cy="4318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de-CH" altLang="de-DE" sz="800" smtClean="0">
                <a:cs typeface="Arial" charset="0"/>
              </a:rPr>
              <a:t>Kundenlogo, fakultativ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332788" y="6429375"/>
            <a:ext cx="1268412" cy="4318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de-CH" altLang="de-DE" sz="800" smtClean="0">
                <a:cs typeface="Arial" charset="0"/>
              </a:rPr>
              <a:t>Kundenlogo, fakultativ</a:t>
            </a:r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2022475"/>
            <a:ext cx="4244975" cy="2206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noProof="0" smtClean="0"/>
              <a:t>Formatvorlage des Untertitelmasters durch Klicken bearbeiten</a:t>
            </a:r>
          </a:p>
        </p:txBody>
      </p:sp>
      <p:sp>
        <p:nvSpPr>
          <p:cNvPr id="495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733800" y="1357313"/>
            <a:ext cx="4244975" cy="482600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de-CH" noProof="0" smtClean="0"/>
              <a:t>Titelmasterformat durch Klicken bearbeiten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CC92F-8BF9-4C93-9CA7-B9936A618C81}" type="datetime1">
              <a:rPr lang="de-DE"/>
              <a:pPr>
                <a:defRPr/>
              </a:pPr>
              <a:t>08.01.2015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71396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30E71-41F6-4DC2-9E67-A39980C55799}" type="datetime1">
              <a:rPr lang="de-DE"/>
              <a:pPr>
                <a:defRPr/>
              </a:pPr>
              <a:t>08.01.2015</a:t>
            </a:fld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82677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00B29-E253-41FF-AB33-90D746858ABD}" type="datetime1">
              <a:rPr lang="de-DE"/>
              <a:pPr>
                <a:defRPr/>
              </a:pPr>
              <a:t>08.01.2015</a:t>
            </a:fld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569608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15913" y="1403350"/>
            <a:ext cx="4565650" cy="1195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3963" y="1403350"/>
            <a:ext cx="4567237" cy="1195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ECA27-2695-4049-B9AC-16690DD4BD1B}" type="datetime1">
              <a:rPr lang="de-DE"/>
              <a:pPr>
                <a:defRPr/>
              </a:pPr>
              <a:t>08.01.2015</a:t>
            </a:fld>
            <a:endParaRPr lang="de-CH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20391056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2F299-6013-40FF-BFD2-1B3D03F91BF6}" type="datetime1">
              <a:rPr lang="de-DE"/>
              <a:pPr>
                <a:defRPr/>
              </a:pPr>
              <a:t>08.01.2015</a:t>
            </a:fld>
            <a:endParaRPr lang="de-CH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594560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1C288-ADCA-4697-989F-1E6B81B294B2}" type="datetime1">
              <a:rPr lang="de-DE"/>
              <a:pPr>
                <a:defRPr/>
              </a:pPr>
              <a:t>08.01.2015</a:t>
            </a:fld>
            <a:endParaRPr lang="de-CH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1838881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12EBD-8176-46C8-AC48-184626235A03}" type="datetime1">
              <a:rPr lang="de-DE"/>
              <a:pPr>
                <a:defRPr/>
              </a:pPr>
              <a:t>08.01.2015</a:t>
            </a:fld>
            <a:endParaRPr lang="de-CH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220121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947738" y="6769100"/>
            <a:ext cx="282575" cy="76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18088960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32874-D7C7-4A76-AF0F-A207B86CA673}" type="datetime1">
              <a:rPr lang="de-DE"/>
              <a:pPr>
                <a:defRPr/>
              </a:pPr>
              <a:t>08.01.2015</a:t>
            </a:fld>
            <a:endParaRPr lang="de-CH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17234186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2CEAF-873D-4906-AC99-39F5163ECA93}" type="datetime1">
              <a:rPr lang="de-DE"/>
              <a:pPr>
                <a:defRPr/>
              </a:pPr>
              <a:t>08.01.2015</a:t>
            </a:fld>
            <a:endParaRPr lang="de-CH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41493494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1E046-5E68-433D-B132-368F7566AC72}" type="datetime1">
              <a:rPr lang="de-DE"/>
              <a:pPr>
                <a:defRPr/>
              </a:pPr>
              <a:t>08.01.2015</a:t>
            </a:fld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12159945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80275" y="574675"/>
            <a:ext cx="2320925" cy="20240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15913" y="574675"/>
            <a:ext cx="6811962" cy="20240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71A6F-9B6E-4210-A810-18E259951768}" type="datetime1">
              <a:rPr lang="de-DE"/>
              <a:pPr>
                <a:defRPr/>
              </a:pPr>
              <a:t>08.01.2015</a:t>
            </a:fld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205646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947738" y="6769100"/>
            <a:ext cx="282575" cy="76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1400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15913" y="1403350"/>
            <a:ext cx="4565650" cy="1195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3963" y="1403350"/>
            <a:ext cx="4567237" cy="1195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947738" y="6769100"/>
            <a:ext cx="282575" cy="76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12294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>
          <a:xfrm>
            <a:off x="947738" y="6769100"/>
            <a:ext cx="282575" cy="76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276452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947738" y="6769100"/>
            <a:ext cx="282575" cy="76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306180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>
          <a:xfrm>
            <a:off x="947738" y="6769100"/>
            <a:ext cx="282575" cy="76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328741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947738" y="6769100"/>
            <a:ext cx="282575" cy="76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198123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947738" y="6769100"/>
            <a:ext cx="282575" cy="76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</p:spTree>
    <p:extLst>
      <p:ext uri="{BB962C8B-B14F-4D97-AF65-F5344CB8AC3E}">
        <p14:creationId xmlns:p14="http://schemas.microsoft.com/office/powerpoint/2010/main" val="200638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5913" y="1403350"/>
            <a:ext cx="9285287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CH" altLang="de-DE" smtClean="0"/>
              <a:t>Überschrift</a:t>
            </a:r>
          </a:p>
          <a:p>
            <a:pPr lvl="1"/>
            <a:r>
              <a:rPr lang="de-CH" altLang="de-DE" smtClean="0"/>
              <a:t>Erste Bulletebene</a:t>
            </a:r>
          </a:p>
          <a:p>
            <a:pPr lvl="2"/>
            <a:r>
              <a:rPr lang="de-CH" altLang="de-DE" smtClean="0"/>
              <a:t>Erste Unterebene</a:t>
            </a:r>
          </a:p>
          <a:p>
            <a:pPr lvl="3"/>
            <a:r>
              <a:rPr lang="de-CH" altLang="de-DE" smtClean="0"/>
              <a:t>Zweite Buleltebene</a:t>
            </a:r>
          </a:p>
          <a:p>
            <a:pPr lvl="4"/>
            <a:r>
              <a:rPr lang="de-CH" altLang="de-DE" smtClean="0"/>
              <a:t>Zweite Unterebene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15913" y="574675"/>
            <a:ext cx="9285287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Kapiteltitel</a:t>
            </a: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>
            <a:off x="304800" y="269875"/>
            <a:ext cx="9299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811213" y="6705600"/>
            <a:ext cx="0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de-CH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452438" y="6678613"/>
            <a:ext cx="2667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CD10DD19-8008-4AD8-81CD-1A0883BD87D5}" type="slidenum">
              <a:rPr lang="de-CH" altLang="de-DE" sz="1000"/>
              <a:pPr algn="r"/>
              <a:t>‹Nr.›</a:t>
            </a:fld>
            <a:endParaRPr lang="de-CH" altLang="de-DE" sz="1000"/>
          </a:p>
        </p:txBody>
      </p:sp>
      <p:sp>
        <p:nvSpPr>
          <p:cNvPr id="1031" name="Line 11"/>
          <p:cNvSpPr>
            <a:spLocks noChangeShapeType="1"/>
          </p:cNvSpPr>
          <p:nvPr/>
        </p:nvSpPr>
        <p:spPr bwMode="auto">
          <a:xfrm>
            <a:off x="304800" y="269875"/>
            <a:ext cx="9299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pic>
        <p:nvPicPr>
          <p:cNvPr id="1032" name="Picture 16" descr="eL3pds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6450013"/>
            <a:ext cx="12906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Grafik 13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350" y="6526213"/>
            <a:ext cx="10064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57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57263" rtl="0" eaLnBrk="0" fontAlgn="base" hangingPunct="0">
        <a:lnSpc>
          <a:spcPct val="88000"/>
        </a:lnSpc>
        <a:spcBef>
          <a:spcPct val="0"/>
        </a:spcBef>
        <a:spcAft>
          <a:spcPct val="50000"/>
        </a:spcAft>
        <a:defRPr sz="2000"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lnSpc>
          <a:spcPct val="88000"/>
        </a:lnSpc>
        <a:spcBef>
          <a:spcPct val="0"/>
        </a:spcBef>
        <a:spcAft>
          <a:spcPct val="50000"/>
        </a:spcAft>
        <a:defRPr sz="2000" b="1">
          <a:solidFill>
            <a:schemeClr val="accent1"/>
          </a:solidFill>
          <a:latin typeface="Arial" charset="0"/>
        </a:defRPr>
      </a:lvl2pPr>
      <a:lvl3pPr algn="l" defTabSz="957263" rtl="0" eaLnBrk="0" fontAlgn="base" hangingPunct="0">
        <a:lnSpc>
          <a:spcPct val="88000"/>
        </a:lnSpc>
        <a:spcBef>
          <a:spcPct val="0"/>
        </a:spcBef>
        <a:spcAft>
          <a:spcPct val="50000"/>
        </a:spcAft>
        <a:defRPr sz="2000" b="1">
          <a:solidFill>
            <a:schemeClr val="accent1"/>
          </a:solidFill>
          <a:latin typeface="Arial" charset="0"/>
        </a:defRPr>
      </a:lvl3pPr>
      <a:lvl4pPr algn="l" defTabSz="957263" rtl="0" eaLnBrk="0" fontAlgn="base" hangingPunct="0">
        <a:lnSpc>
          <a:spcPct val="88000"/>
        </a:lnSpc>
        <a:spcBef>
          <a:spcPct val="0"/>
        </a:spcBef>
        <a:spcAft>
          <a:spcPct val="50000"/>
        </a:spcAft>
        <a:defRPr sz="2000" b="1">
          <a:solidFill>
            <a:schemeClr val="accent1"/>
          </a:solidFill>
          <a:latin typeface="Arial" charset="0"/>
        </a:defRPr>
      </a:lvl4pPr>
      <a:lvl5pPr algn="l" defTabSz="957263" rtl="0" eaLnBrk="0" fontAlgn="base" hangingPunct="0">
        <a:lnSpc>
          <a:spcPct val="88000"/>
        </a:lnSpc>
        <a:spcBef>
          <a:spcPct val="0"/>
        </a:spcBef>
        <a:spcAft>
          <a:spcPct val="50000"/>
        </a:spcAft>
        <a:defRPr sz="2000" b="1">
          <a:solidFill>
            <a:schemeClr val="accent1"/>
          </a:solidFill>
          <a:latin typeface="Arial" charset="0"/>
        </a:defRPr>
      </a:lvl5pPr>
      <a:lvl6pPr marL="457200" algn="l" defTabSz="957263" rtl="0" fontAlgn="base">
        <a:lnSpc>
          <a:spcPct val="88000"/>
        </a:lnSpc>
        <a:spcBef>
          <a:spcPct val="0"/>
        </a:spcBef>
        <a:spcAft>
          <a:spcPct val="50000"/>
        </a:spcAft>
        <a:defRPr sz="2000" b="1">
          <a:solidFill>
            <a:schemeClr val="accent1"/>
          </a:solidFill>
          <a:latin typeface="Arial" charset="0"/>
        </a:defRPr>
      </a:lvl6pPr>
      <a:lvl7pPr marL="914400" algn="l" defTabSz="957263" rtl="0" fontAlgn="base">
        <a:lnSpc>
          <a:spcPct val="88000"/>
        </a:lnSpc>
        <a:spcBef>
          <a:spcPct val="0"/>
        </a:spcBef>
        <a:spcAft>
          <a:spcPct val="50000"/>
        </a:spcAft>
        <a:defRPr sz="2000" b="1">
          <a:solidFill>
            <a:schemeClr val="accent1"/>
          </a:solidFill>
          <a:latin typeface="Arial" charset="0"/>
        </a:defRPr>
      </a:lvl7pPr>
      <a:lvl8pPr marL="1371600" algn="l" defTabSz="957263" rtl="0" fontAlgn="base">
        <a:lnSpc>
          <a:spcPct val="88000"/>
        </a:lnSpc>
        <a:spcBef>
          <a:spcPct val="0"/>
        </a:spcBef>
        <a:spcAft>
          <a:spcPct val="50000"/>
        </a:spcAft>
        <a:defRPr sz="2000" b="1">
          <a:solidFill>
            <a:schemeClr val="accent1"/>
          </a:solidFill>
          <a:latin typeface="Arial" charset="0"/>
        </a:defRPr>
      </a:lvl8pPr>
      <a:lvl9pPr marL="1828800" algn="l" defTabSz="957263" rtl="0" fontAlgn="base">
        <a:lnSpc>
          <a:spcPct val="88000"/>
        </a:lnSpc>
        <a:spcBef>
          <a:spcPct val="0"/>
        </a:spcBef>
        <a:spcAft>
          <a:spcPct val="50000"/>
        </a:spcAft>
        <a:defRPr sz="20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defTabSz="1042988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defRPr sz="1400" b="1">
          <a:solidFill>
            <a:schemeClr val="tx1"/>
          </a:solidFill>
          <a:latin typeface="+mn-lt"/>
          <a:ea typeface="+mn-ea"/>
          <a:cs typeface="+mn-cs"/>
        </a:defRPr>
      </a:lvl1pPr>
      <a:lvl2pPr marL="225425" indent="-223838" algn="l" defTabSz="1042988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Clr>
          <a:schemeClr val="accent1"/>
        </a:buClr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</a:defRPr>
      </a:lvl2pPr>
      <a:lvl3pPr marL="428625" indent="-201613" algn="l" defTabSz="1042988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Font typeface="Franklin Gothic Book" panose="020B0503020102020204" pitchFamily="34" charset="0"/>
        <a:buChar char="―"/>
        <a:defRPr sz="1400">
          <a:solidFill>
            <a:schemeClr val="tx1"/>
          </a:solidFill>
          <a:latin typeface="+mn-lt"/>
        </a:defRPr>
      </a:lvl3pPr>
      <a:lvl4pPr marL="620713" indent="-190500" algn="l" defTabSz="1042988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Clr>
          <a:schemeClr val="accent1"/>
        </a:buClr>
        <a:buSzPct val="90000"/>
        <a:buFont typeface="Wingdings" pitchFamily="2" charset="2"/>
        <a:buChar char="o"/>
        <a:defRPr sz="1200">
          <a:solidFill>
            <a:schemeClr val="tx1"/>
          </a:solidFill>
          <a:latin typeface="+mn-lt"/>
        </a:defRPr>
      </a:lvl4pPr>
      <a:lvl5pPr marL="790575" indent="-168275" algn="l" defTabSz="1042988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83000"/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1247775" indent="-168275" algn="l" defTabSz="1042988" rtl="0" fontAlgn="base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83000"/>
        <a:buFont typeface="Arial" charset="0"/>
        <a:buChar char="–"/>
        <a:defRPr sz="1200">
          <a:solidFill>
            <a:schemeClr val="tx1"/>
          </a:solidFill>
          <a:latin typeface="+mn-lt"/>
        </a:defRPr>
      </a:lvl6pPr>
      <a:lvl7pPr marL="1704975" indent="-168275" algn="l" defTabSz="1042988" rtl="0" fontAlgn="base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83000"/>
        <a:buFont typeface="Arial" charset="0"/>
        <a:buChar char="–"/>
        <a:defRPr sz="1200">
          <a:solidFill>
            <a:schemeClr val="tx1"/>
          </a:solidFill>
          <a:latin typeface="+mn-lt"/>
        </a:defRPr>
      </a:lvl7pPr>
      <a:lvl8pPr marL="2162175" indent="-168275" algn="l" defTabSz="1042988" rtl="0" fontAlgn="base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83000"/>
        <a:buFont typeface="Arial" charset="0"/>
        <a:buChar char="–"/>
        <a:defRPr sz="1200">
          <a:solidFill>
            <a:schemeClr val="tx1"/>
          </a:solidFill>
          <a:latin typeface="+mn-lt"/>
        </a:defRPr>
      </a:lvl8pPr>
      <a:lvl9pPr marL="2619375" indent="-168275" algn="l" defTabSz="1042988" rtl="0" fontAlgn="base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83000"/>
        <a:buFont typeface="Arial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5913" y="1403350"/>
            <a:ext cx="9285287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CH" altLang="de-DE" smtClean="0"/>
              <a:t>Überschrift</a:t>
            </a:r>
          </a:p>
          <a:p>
            <a:pPr lvl="1"/>
            <a:r>
              <a:rPr lang="de-CH" altLang="de-DE" smtClean="0"/>
              <a:t>Erste Bulletebene</a:t>
            </a:r>
          </a:p>
          <a:p>
            <a:pPr lvl="2"/>
            <a:r>
              <a:rPr lang="de-CH" altLang="de-DE" smtClean="0"/>
              <a:t>Erste Unterebene</a:t>
            </a:r>
          </a:p>
          <a:p>
            <a:pPr lvl="3"/>
            <a:r>
              <a:rPr lang="de-CH" altLang="de-DE" smtClean="0"/>
              <a:t>Zweite Buleltebene</a:t>
            </a:r>
          </a:p>
          <a:p>
            <a:pPr lvl="4"/>
            <a:r>
              <a:rPr lang="de-CH" altLang="de-DE" smtClean="0"/>
              <a:t>Zweite Unterebene</a:t>
            </a:r>
          </a:p>
        </p:txBody>
      </p:sp>
      <p:pic>
        <p:nvPicPr>
          <p:cNvPr id="2051" name="Picture 3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6550025"/>
            <a:ext cx="1041400" cy="3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15913" y="574675"/>
            <a:ext cx="9285287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smtClean="0"/>
              <a:t>Kapiteltitel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304800" y="269875"/>
            <a:ext cx="9299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811213" y="6756400"/>
            <a:ext cx="0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de-CH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71475" y="6729413"/>
            <a:ext cx="2667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37F49B06-7D1E-4C9B-8012-3F4C8D5BFFDE}" type="slidenum">
              <a:rPr lang="de-CH" altLang="de-DE" sz="1000"/>
              <a:pPr algn="r"/>
              <a:t>‹Nr.›</a:t>
            </a:fld>
            <a:endParaRPr lang="de-CH" altLang="de-DE" sz="1000"/>
          </a:p>
        </p:txBody>
      </p:sp>
      <p:sp>
        <p:nvSpPr>
          <p:cNvPr id="4946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797925" y="88900"/>
            <a:ext cx="80645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7263" eaLnBrk="1" hangingPunct="1">
              <a:defRPr sz="900" i="1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D9C7C4-349C-4E9A-98D1-233D9A49454B}" type="datetime1">
              <a:rPr lang="de-DE"/>
              <a:pPr>
                <a:defRPr/>
              </a:pPr>
              <a:t>08.01.2015</a:t>
            </a:fld>
            <a:endParaRPr lang="de-CH" dirty="0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8332788" y="6429375"/>
            <a:ext cx="1268412" cy="4318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de-CH" altLang="de-DE" sz="800" smtClean="0">
                <a:cs typeface="Arial" charset="0"/>
              </a:rPr>
              <a:t>Kundenlogo, fakultativ</a:t>
            </a:r>
          </a:p>
        </p:txBody>
      </p:sp>
      <p:sp>
        <p:nvSpPr>
          <p:cNvPr id="4946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7738" y="6769100"/>
            <a:ext cx="282575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5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CH"/>
              <a:t>313110300\13\Präsentation-EnAW_20Nov_071119</a:t>
            </a: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304800" y="269875"/>
            <a:ext cx="9299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8332788" y="6429375"/>
            <a:ext cx="1268412" cy="4318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de-CH" altLang="de-DE" sz="800" smtClean="0">
                <a:cs typeface="Arial" charset="0"/>
              </a:rPr>
              <a:t>Kundenlogo, fakultativ</a:t>
            </a: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811213" y="6756400"/>
            <a:ext cx="0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de-CH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371475" y="6729413"/>
            <a:ext cx="2667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72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0E22CB7B-1DF5-45C0-89DE-BDADD41FAB84}" type="slidenum">
              <a:rPr lang="de-CH" altLang="de-DE" sz="1000"/>
              <a:pPr algn="r"/>
              <a:t>‹Nr.›</a:t>
            </a:fld>
            <a:endParaRPr lang="de-CH" altLang="de-DE" sz="1000"/>
          </a:p>
        </p:txBody>
      </p:sp>
      <p:grpSp>
        <p:nvGrpSpPr>
          <p:cNvPr id="2063" name="Group 15"/>
          <p:cNvGrpSpPr>
            <a:grpSpLocks/>
          </p:cNvGrpSpPr>
          <p:nvPr userDrawn="1"/>
        </p:nvGrpSpPr>
        <p:grpSpPr bwMode="auto">
          <a:xfrm>
            <a:off x="-11113" y="0"/>
            <a:ext cx="9917113" cy="6858000"/>
            <a:chOff x="-7" y="0"/>
            <a:chExt cx="6247" cy="4320"/>
          </a:xfrm>
        </p:grpSpPr>
        <p:grpSp>
          <p:nvGrpSpPr>
            <p:cNvPr id="2064" name="Group 16"/>
            <p:cNvGrpSpPr>
              <a:grpSpLocks/>
            </p:cNvGrpSpPr>
            <p:nvPr/>
          </p:nvGrpSpPr>
          <p:grpSpPr bwMode="auto">
            <a:xfrm>
              <a:off x="-7" y="0"/>
              <a:ext cx="6247" cy="4320"/>
              <a:chOff x="-7" y="0"/>
              <a:chExt cx="6247" cy="4320"/>
            </a:xfrm>
          </p:grpSpPr>
          <p:grpSp>
            <p:nvGrpSpPr>
              <p:cNvPr id="2066" name="Group 17"/>
              <p:cNvGrpSpPr>
                <a:grpSpLocks/>
              </p:cNvGrpSpPr>
              <p:nvPr/>
            </p:nvGrpSpPr>
            <p:grpSpPr bwMode="auto">
              <a:xfrm>
                <a:off x="-3" y="0"/>
                <a:ext cx="6243" cy="4320"/>
                <a:chOff x="-3" y="0"/>
                <a:chExt cx="6243" cy="4320"/>
              </a:xfrm>
            </p:grpSpPr>
            <p:sp>
              <p:nvSpPr>
                <p:cNvPr id="2068" name="Line 18"/>
                <p:cNvSpPr>
                  <a:spLocks noChangeShapeType="1"/>
                </p:cNvSpPr>
                <p:nvPr/>
              </p:nvSpPr>
              <p:spPr bwMode="auto">
                <a:xfrm>
                  <a:off x="-3" y="167"/>
                  <a:ext cx="6240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endParaRPr lang="de-CH"/>
                </a:p>
              </p:txBody>
            </p:sp>
            <p:sp>
              <p:nvSpPr>
                <p:cNvPr id="2069" name="Line 19"/>
                <p:cNvSpPr>
                  <a:spLocks noChangeShapeType="1"/>
                </p:cNvSpPr>
                <p:nvPr/>
              </p:nvSpPr>
              <p:spPr bwMode="auto">
                <a:xfrm>
                  <a:off x="3292" y="0"/>
                  <a:ext cx="0" cy="431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endParaRPr lang="de-CH"/>
                </a:p>
              </p:txBody>
            </p:sp>
            <p:sp>
              <p:nvSpPr>
                <p:cNvPr id="2070" name="Line 20"/>
                <p:cNvSpPr>
                  <a:spLocks noChangeShapeType="1"/>
                </p:cNvSpPr>
                <p:nvPr/>
              </p:nvSpPr>
              <p:spPr bwMode="auto">
                <a:xfrm>
                  <a:off x="2942" y="0"/>
                  <a:ext cx="0" cy="431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endParaRPr lang="de-CH"/>
                </a:p>
              </p:txBody>
            </p:sp>
            <p:sp>
              <p:nvSpPr>
                <p:cNvPr id="2071" name="Line 21"/>
                <p:cNvSpPr>
                  <a:spLocks noChangeShapeType="1"/>
                </p:cNvSpPr>
                <p:nvPr/>
              </p:nvSpPr>
              <p:spPr bwMode="auto">
                <a:xfrm>
                  <a:off x="189" y="0"/>
                  <a:ext cx="0" cy="431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endParaRPr lang="de-CH"/>
                </a:p>
              </p:txBody>
            </p:sp>
            <p:sp>
              <p:nvSpPr>
                <p:cNvPr id="2072" name="Line 22"/>
                <p:cNvSpPr>
                  <a:spLocks noChangeShapeType="1"/>
                </p:cNvSpPr>
                <p:nvPr/>
              </p:nvSpPr>
              <p:spPr bwMode="auto">
                <a:xfrm>
                  <a:off x="6050" y="0"/>
                  <a:ext cx="0" cy="431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endParaRPr lang="de-CH"/>
                </a:p>
              </p:txBody>
            </p:sp>
            <p:sp>
              <p:nvSpPr>
                <p:cNvPr id="2073" name="Line 23"/>
                <p:cNvSpPr>
                  <a:spLocks noChangeShapeType="1"/>
                </p:cNvSpPr>
                <p:nvPr/>
              </p:nvSpPr>
              <p:spPr bwMode="auto">
                <a:xfrm>
                  <a:off x="-3" y="3876"/>
                  <a:ext cx="6240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endParaRPr lang="de-CH"/>
                </a:p>
              </p:txBody>
            </p:sp>
            <p:sp>
              <p:nvSpPr>
                <p:cNvPr id="2074" name="Line 24"/>
                <p:cNvSpPr>
                  <a:spLocks noChangeShapeType="1"/>
                </p:cNvSpPr>
                <p:nvPr/>
              </p:nvSpPr>
              <p:spPr bwMode="auto">
                <a:xfrm>
                  <a:off x="-3" y="679"/>
                  <a:ext cx="6240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endParaRPr lang="de-CH"/>
                </a:p>
              </p:txBody>
            </p:sp>
            <p:sp>
              <p:nvSpPr>
                <p:cNvPr id="2075" name="Line 25"/>
                <p:cNvSpPr>
                  <a:spLocks noChangeShapeType="1"/>
                </p:cNvSpPr>
                <p:nvPr/>
              </p:nvSpPr>
              <p:spPr bwMode="auto">
                <a:xfrm>
                  <a:off x="-3" y="881"/>
                  <a:ext cx="6240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endParaRPr lang="de-CH"/>
                </a:p>
              </p:txBody>
            </p:sp>
            <p:sp>
              <p:nvSpPr>
                <p:cNvPr id="2076" name="Line 26"/>
                <p:cNvSpPr>
                  <a:spLocks noChangeShapeType="1"/>
                </p:cNvSpPr>
                <p:nvPr/>
              </p:nvSpPr>
              <p:spPr bwMode="auto">
                <a:xfrm>
                  <a:off x="-3" y="360"/>
                  <a:ext cx="6240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endParaRPr lang="de-CH"/>
                </a:p>
              </p:txBody>
            </p:sp>
            <p:sp>
              <p:nvSpPr>
                <p:cNvPr id="2077" name="Rectangle 27"/>
                <p:cNvSpPr>
                  <a:spLocks noChangeArrowheads="1"/>
                </p:cNvSpPr>
                <p:nvPr/>
              </p:nvSpPr>
              <p:spPr bwMode="auto">
                <a:xfrm>
                  <a:off x="6048" y="4133"/>
                  <a:ext cx="192" cy="187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de-CH" altLang="de-DE" smtClean="0">
                    <a:cs typeface="Arial" charset="0"/>
                  </a:endParaRPr>
                </a:p>
              </p:txBody>
            </p:sp>
            <p:sp>
              <p:nvSpPr>
                <p:cNvPr id="2078" name="Line 28"/>
                <p:cNvSpPr>
                  <a:spLocks noChangeShapeType="1"/>
                </p:cNvSpPr>
                <p:nvPr/>
              </p:nvSpPr>
              <p:spPr bwMode="auto">
                <a:xfrm>
                  <a:off x="-3" y="3960"/>
                  <a:ext cx="6240" cy="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>
                  <a:spAutoFit/>
                </a:bodyPr>
                <a:lstStyle/>
                <a:p>
                  <a:endParaRPr lang="de-CH"/>
                </a:p>
              </p:txBody>
            </p:sp>
          </p:grpSp>
          <p:sp>
            <p:nvSpPr>
              <p:cNvPr id="2067" name="Line 29"/>
              <p:cNvSpPr>
                <a:spLocks noChangeShapeType="1"/>
              </p:cNvSpPr>
              <p:nvPr/>
            </p:nvSpPr>
            <p:spPr bwMode="auto">
              <a:xfrm>
                <a:off x="-7" y="1193"/>
                <a:ext cx="6240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de-CH"/>
              </a:p>
            </p:txBody>
          </p:sp>
        </p:grpSp>
        <p:sp>
          <p:nvSpPr>
            <p:cNvPr id="2065" name="Line 30"/>
            <p:cNvSpPr>
              <a:spLocks noChangeShapeType="1"/>
            </p:cNvSpPr>
            <p:nvPr/>
          </p:nvSpPr>
          <p:spPr bwMode="auto">
            <a:xfrm>
              <a:off x="0" y="167"/>
              <a:ext cx="623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de-CH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57263" rtl="0" eaLnBrk="0" fontAlgn="base" hangingPunct="0">
        <a:lnSpc>
          <a:spcPct val="88000"/>
        </a:lnSpc>
        <a:spcBef>
          <a:spcPct val="0"/>
        </a:spcBef>
        <a:spcAft>
          <a:spcPct val="5000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lnSpc>
          <a:spcPct val="88000"/>
        </a:lnSpc>
        <a:spcBef>
          <a:spcPct val="0"/>
        </a:spcBef>
        <a:spcAft>
          <a:spcPct val="50000"/>
        </a:spcAft>
        <a:defRPr b="1">
          <a:solidFill>
            <a:schemeClr val="accent1"/>
          </a:solidFill>
          <a:latin typeface="Arial" charset="0"/>
        </a:defRPr>
      </a:lvl2pPr>
      <a:lvl3pPr algn="l" defTabSz="957263" rtl="0" eaLnBrk="0" fontAlgn="base" hangingPunct="0">
        <a:lnSpc>
          <a:spcPct val="88000"/>
        </a:lnSpc>
        <a:spcBef>
          <a:spcPct val="0"/>
        </a:spcBef>
        <a:spcAft>
          <a:spcPct val="50000"/>
        </a:spcAft>
        <a:defRPr b="1">
          <a:solidFill>
            <a:schemeClr val="accent1"/>
          </a:solidFill>
          <a:latin typeface="Arial" charset="0"/>
        </a:defRPr>
      </a:lvl3pPr>
      <a:lvl4pPr algn="l" defTabSz="957263" rtl="0" eaLnBrk="0" fontAlgn="base" hangingPunct="0">
        <a:lnSpc>
          <a:spcPct val="88000"/>
        </a:lnSpc>
        <a:spcBef>
          <a:spcPct val="0"/>
        </a:spcBef>
        <a:spcAft>
          <a:spcPct val="50000"/>
        </a:spcAft>
        <a:defRPr b="1">
          <a:solidFill>
            <a:schemeClr val="accent1"/>
          </a:solidFill>
          <a:latin typeface="Arial" charset="0"/>
        </a:defRPr>
      </a:lvl4pPr>
      <a:lvl5pPr algn="l" defTabSz="957263" rtl="0" eaLnBrk="0" fontAlgn="base" hangingPunct="0">
        <a:lnSpc>
          <a:spcPct val="88000"/>
        </a:lnSpc>
        <a:spcBef>
          <a:spcPct val="0"/>
        </a:spcBef>
        <a:spcAft>
          <a:spcPct val="50000"/>
        </a:spcAft>
        <a:defRPr b="1">
          <a:solidFill>
            <a:schemeClr val="accent1"/>
          </a:solidFill>
          <a:latin typeface="Arial" charset="0"/>
        </a:defRPr>
      </a:lvl5pPr>
      <a:lvl6pPr marL="457200" algn="l" defTabSz="957263" rtl="0" fontAlgn="base">
        <a:lnSpc>
          <a:spcPct val="88000"/>
        </a:lnSpc>
        <a:spcBef>
          <a:spcPct val="0"/>
        </a:spcBef>
        <a:spcAft>
          <a:spcPct val="50000"/>
        </a:spcAft>
        <a:defRPr b="1">
          <a:solidFill>
            <a:schemeClr val="accent1"/>
          </a:solidFill>
          <a:latin typeface="Arial" charset="0"/>
        </a:defRPr>
      </a:lvl6pPr>
      <a:lvl7pPr marL="914400" algn="l" defTabSz="957263" rtl="0" fontAlgn="base">
        <a:lnSpc>
          <a:spcPct val="88000"/>
        </a:lnSpc>
        <a:spcBef>
          <a:spcPct val="0"/>
        </a:spcBef>
        <a:spcAft>
          <a:spcPct val="50000"/>
        </a:spcAft>
        <a:defRPr b="1">
          <a:solidFill>
            <a:schemeClr val="accent1"/>
          </a:solidFill>
          <a:latin typeface="Arial" charset="0"/>
        </a:defRPr>
      </a:lvl7pPr>
      <a:lvl8pPr marL="1371600" algn="l" defTabSz="957263" rtl="0" fontAlgn="base">
        <a:lnSpc>
          <a:spcPct val="88000"/>
        </a:lnSpc>
        <a:spcBef>
          <a:spcPct val="0"/>
        </a:spcBef>
        <a:spcAft>
          <a:spcPct val="50000"/>
        </a:spcAft>
        <a:defRPr b="1">
          <a:solidFill>
            <a:schemeClr val="accent1"/>
          </a:solidFill>
          <a:latin typeface="Arial" charset="0"/>
        </a:defRPr>
      </a:lvl8pPr>
      <a:lvl9pPr marL="1828800" algn="l" defTabSz="957263" rtl="0" fontAlgn="base">
        <a:lnSpc>
          <a:spcPct val="88000"/>
        </a:lnSpc>
        <a:spcBef>
          <a:spcPct val="0"/>
        </a:spcBef>
        <a:spcAft>
          <a:spcPct val="50000"/>
        </a:spcAft>
        <a:defRPr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defTabSz="1042988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defRPr sz="1400" b="1">
          <a:solidFill>
            <a:schemeClr val="tx1"/>
          </a:solidFill>
          <a:latin typeface="+mn-lt"/>
          <a:ea typeface="+mn-ea"/>
          <a:cs typeface="+mn-cs"/>
        </a:defRPr>
      </a:lvl1pPr>
      <a:lvl2pPr marL="225425" indent="-223838" algn="l" defTabSz="1042988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Clr>
          <a:schemeClr val="accent1"/>
        </a:buClr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</a:defRPr>
      </a:lvl2pPr>
      <a:lvl3pPr marL="428625" indent="-201613" algn="l" defTabSz="1042988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Font typeface="Franklin Gothic Book" panose="020B0503020102020204" pitchFamily="34" charset="0"/>
        <a:buChar char="―"/>
        <a:defRPr sz="1400">
          <a:solidFill>
            <a:schemeClr val="tx1"/>
          </a:solidFill>
          <a:latin typeface="+mn-lt"/>
        </a:defRPr>
      </a:lvl3pPr>
      <a:lvl4pPr marL="620713" indent="-190500" algn="l" defTabSz="1042988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Clr>
          <a:schemeClr val="accent1"/>
        </a:buClr>
        <a:buSzPct val="90000"/>
        <a:buFont typeface="Wingdings" pitchFamily="2" charset="2"/>
        <a:buChar char="o"/>
        <a:defRPr sz="1200">
          <a:solidFill>
            <a:schemeClr val="tx1"/>
          </a:solidFill>
          <a:latin typeface="+mn-lt"/>
        </a:defRPr>
      </a:lvl4pPr>
      <a:lvl5pPr marL="790575" indent="-168275" algn="l" defTabSz="1042988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83000"/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1247775" indent="-168275" algn="l" defTabSz="1042988" rtl="0" fontAlgn="base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83000"/>
        <a:buFont typeface="Arial" charset="0"/>
        <a:buChar char="–"/>
        <a:defRPr sz="1200">
          <a:solidFill>
            <a:schemeClr val="tx1"/>
          </a:solidFill>
          <a:latin typeface="+mn-lt"/>
        </a:defRPr>
      </a:lvl6pPr>
      <a:lvl7pPr marL="1704975" indent="-168275" algn="l" defTabSz="1042988" rtl="0" fontAlgn="base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83000"/>
        <a:buFont typeface="Arial" charset="0"/>
        <a:buChar char="–"/>
        <a:defRPr sz="1200">
          <a:solidFill>
            <a:schemeClr val="tx1"/>
          </a:solidFill>
          <a:latin typeface="+mn-lt"/>
        </a:defRPr>
      </a:lvl7pPr>
      <a:lvl8pPr marL="2162175" indent="-168275" algn="l" defTabSz="1042988" rtl="0" fontAlgn="base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83000"/>
        <a:buFont typeface="Arial" charset="0"/>
        <a:buChar char="–"/>
        <a:defRPr sz="1200">
          <a:solidFill>
            <a:schemeClr val="tx1"/>
          </a:solidFill>
          <a:latin typeface="+mn-lt"/>
        </a:defRPr>
      </a:lvl8pPr>
      <a:lvl9pPr marL="2619375" indent="-168275" algn="l" defTabSz="1042988" rtl="0" fontAlgn="base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83000"/>
        <a:buFont typeface="Arial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altLang="de-DE" smtClean="0"/>
              <a:t>Beispiel Pasteurisierung Milch / Früchtetrocknung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3659188" y="2044700"/>
            <a:ext cx="503237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46800" rIns="90000" bIns="46800" anchor="ctr"/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</a:pPr>
            <a:endParaRPr lang="de-CH" altLang="de-DE" sz="2400" b="0"/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3803650" y="2405063"/>
            <a:ext cx="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4019550" y="2405063"/>
            <a:ext cx="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66" name="Line 7"/>
          <p:cNvSpPr>
            <a:spLocks noChangeShapeType="1"/>
          </p:cNvSpPr>
          <p:nvPr/>
        </p:nvSpPr>
        <p:spPr bwMode="auto">
          <a:xfrm flipH="1">
            <a:off x="3803650" y="24050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auto">
          <a:xfrm>
            <a:off x="3309938" y="3152775"/>
            <a:ext cx="1439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>
            <a:lvl1pPr defTabSz="762000"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2000" b="0">
                <a:solidFill>
                  <a:schemeClr val="accent1"/>
                </a:solidFill>
              </a:rPr>
              <a:t>erhitzen </a:t>
            </a:r>
            <a:br>
              <a:rPr lang="de-CH" altLang="de-DE" sz="2000" b="0">
                <a:solidFill>
                  <a:schemeClr val="accent1"/>
                </a:solidFill>
              </a:rPr>
            </a:br>
            <a:r>
              <a:rPr lang="de-CH" altLang="de-DE" sz="2000" b="0">
                <a:solidFill>
                  <a:schemeClr val="accent1"/>
                </a:solidFill>
              </a:rPr>
              <a:t>Q*</a:t>
            </a:r>
            <a:r>
              <a:rPr lang="de-CH" altLang="de-DE" sz="2000" b="0" baseline="-1000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6973888" y="2044700"/>
            <a:ext cx="503237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46800" rIns="90000" bIns="46800" anchor="ctr"/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</a:pPr>
            <a:endParaRPr lang="de-CH" altLang="de-DE" sz="2400" b="0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>
            <a:off x="7118350" y="2405063"/>
            <a:ext cx="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>
            <a:off x="7334250" y="2405063"/>
            <a:ext cx="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 flipH="1">
            <a:off x="7118350" y="24050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6638925" y="3154363"/>
            <a:ext cx="1439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>
            <a:lvl1pPr defTabSz="762000"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2000" b="0">
                <a:solidFill>
                  <a:srgbClr val="FF0000"/>
                </a:solidFill>
              </a:rPr>
              <a:t>abkühlen</a:t>
            </a:r>
            <a:br>
              <a:rPr lang="de-CH" altLang="de-DE" sz="2000" b="0">
                <a:solidFill>
                  <a:srgbClr val="FF0000"/>
                </a:solidFill>
              </a:rPr>
            </a:br>
            <a:r>
              <a:rPr lang="de-CH" altLang="de-DE" sz="2000" b="0">
                <a:solidFill>
                  <a:srgbClr val="FF0000"/>
                </a:solidFill>
              </a:rPr>
              <a:t>Q*</a:t>
            </a:r>
            <a:r>
              <a:rPr lang="de-CH" altLang="de-DE" sz="2000" b="0" baseline="-10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5373" name="Text Box 15"/>
          <p:cNvSpPr txBox="1">
            <a:spLocks noChangeArrowheads="1"/>
          </p:cNvSpPr>
          <p:nvPr/>
        </p:nvSpPr>
        <p:spPr bwMode="auto">
          <a:xfrm>
            <a:off x="7904163" y="1831975"/>
            <a:ext cx="792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>
            <a:lvl1pPr defTabSz="762000"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1800">
                <a:solidFill>
                  <a:schemeClr val="tx2"/>
                </a:solidFill>
              </a:rPr>
              <a:t>5°C</a:t>
            </a:r>
            <a:endParaRPr lang="de-DE" altLang="de-DE" sz="1800">
              <a:solidFill>
                <a:schemeClr val="tx2"/>
              </a:solidFill>
            </a:endParaRPr>
          </a:p>
        </p:txBody>
      </p:sp>
      <p:sp>
        <p:nvSpPr>
          <p:cNvPr id="15374" name="Rectangle 16"/>
          <p:cNvSpPr>
            <a:spLocks noChangeArrowheads="1"/>
          </p:cNvSpPr>
          <p:nvPr/>
        </p:nvSpPr>
        <p:spPr bwMode="auto">
          <a:xfrm>
            <a:off x="4848225" y="1612900"/>
            <a:ext cx="1295400" cy="1357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46800" rIns="90000" bIns="46800" anchor="ctr"/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</a:pPr>
            <a:endParaRPr lang="de-CH" altLang="de-DE" sz="2400" b="0"/>
          </a:p>
        </p:txBody>
      </p:sp>
      <p:sp>
        <p:nvSpPr>
          <p:cNvPr id="15375" name="Line 19"/>
          <p:cNvSpPr>
            <a:spLocks noChangeShapeType="1"/>
          </p:cNvSpPr>
          <p:nvPr/>
        </p:nvSpPr>
        <p:spPr bwMode="auto">
          <a:xfrm>
            <a:off x="2779713" y="2260600"/>
            <a:ext cx="2068512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76" name="Text Box 20"/>
          <p:cNvSpPr txBox="1">
            <a:spLocks noChangeArrowheads="1"/>
          </p:cNvSpPr>
          <p:nvPr/>
        </p:nvSpPr>
        <p:spPr bwMode="auto">
          <a:xfrm>
            <a:off x="2794000" y="1831975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>
            <a:lvl1pPr defTabSz="762000"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1800">
                <a:solidFill>
                  <a:schemeClr val="tx2"/>
                </a:solidFill>
              </a:rPr>
              <a:t>5°C</a:t>
            </a:r>
            <a:endParaRPr lang="de-DE" altLang="de-DE" sz="1800">
              <a:solidFill>
                <a:schemeClr val="tx2"/>
              </a:solidFill>
            </a:endParaRPr>
          </a:p>
        </p:txBody>
      </p:sp>
      <p:sp>
        <p:nvSpPr>
          <p:cNvPr id="15377" name="Text Box 21"/>
          <p:cNvSpPr txBox="1">
            <a:spLocks noChangeArrowheads="1"/>
          </p:cNvSpPr>
          <p:nvPr/>
        </p:nvSpPr>
        <p:spPr bwMode="auto">
          <a:xfrm>
            <a:off x="5251450" y="1781175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>
            <a:lvl1pPr defTabSz="762000"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1800">
                <a:solidFill>
                  <a:schemeClr val="tx2"/>
                </a:solidFill>
              </a:rPr>
              <a:t>75°C</a:t>
            </a:r>
          </a:p>
        </p:txBody>
      </p:sp>
      <p:sp>
        <p:nvSpPr>
          <p:cNvPr id="15378" name="Line 22"/>
          <p:cNvSpPr>
            <a:spLocks noChangeShapeType="1"/>
          </p:cNvSpPr>
          <p:nvPr/>
        </p:nvSpPr>
        <p:spPr bwMode="auto">
          <a:xfrm flipV="1">
            <a:off x="6143625" y="2260600"/>
            <a:ext cx="2128838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79" name="Rectangle 23"/>
          <p:cNvSpPr>
            <a:spLocks noChangeArrowheads="1"/>
          </p:cNvSpPr>
          <p:nvPr/>
        </p:nvSpPr>
        <p:spPr bwMode="auto">
          <a:xfrm>
            <a:off x="3656013" y="4397375"/>
            <a:ext cx="503237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46800" rIns="90000" bIns="46800" anchor="ctr"/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</a:pPr>
            <a:endParaRPr lang="de-CH" altLang="de-DE" sz="2400" b="0"/>
          </a:p>
        </p:txBody>
      </p:sp>
      <p:sp>
        <p:nvSpPr>
          <p:cNvPr id="15380" name="Line 24"/>
          <p:cNvSpPr>
            <a:spLocks noChangeShapeType="1"/>
          </p:cNvSpPr>
          <p:nvPr/>
        </p:nvSpPr>
        <p:spPr bwMode="auto">
          <a:xfrm>
            <a:off x="3800475" y="4757738"/>
            <a:ext cx="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81" name="Line 25"/>
          <p:cNvSpPr>
            <a:spLocks noChangeShapeType="1"/>
          </p:cNvSpPr>
          <p:nvPr/>
        </p:nvSpPr>
        <p:spPr bwMode="auto">
          <a:xfrm>
            <a:off x="4016375" y="4757738"/>
            <a:ext cx="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82" name="Line 26"/>
          <p:cNvSpPr>
            <a:spLocks noChangeShapeType="1"/>
          </p:cNvSpPr>
          <p:nvPr/>
        </p:nvSpPr>
        <p:spPr bwMode="auto">
          <a:xfrm flipH="1">
            <a:off x="3800475" y="47577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83" name="Text Box 27"/>
          <p:cNvSpPr txBox="1">
            <a:spLocks noChangeArrowheads="1"/>
          </p:cNvSpPr>
          <p:nvPr/>
        </p:nvSpPr>
        <p:spPr bwMode="auto">
          <a:xfrm>
            <a:off x="3306763" y="5505450"/>
            <a:ext cx="1439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>
            <a:lvl1pPr defTabSz="762000"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2000" b="0">
                <a:solidFill>
                  <a:schemeClr val="accent1"/>
                </a:solidFill>
              </a:rPr>
              <a:t>erhitzen </a:t>
            </a:r>
            <a:br>
              <a:rPr lang="de-CH" altLang="de-DE" sz="2000" b="0">
                <a:solidFill>
                  <a:schemeClr val="accent1"/>
                </a:solidFill>
              </a:rPr>
            </a:br>
            <a:r>
              <a:rPr lang="de-CH" altLang="de-DE" sz="2000" b="0">
                <a:solidFill>
                  <a:schemeClr val="accent1"/>
                </a:solidFill>
              </a:rPr>
              <a:t>Q*</a:t>
            </a:r>
            <a:r>
              <a:rPr lang="de-CH" altLang="de-DE" sz="2000" b="0" baseline="-1000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15384" name="Rectangle 28"/>
          <p:cNvSpPr>
            <a:spLocks noChangeArrowheads="1"/>
          </p:cNvSpPr>
          <p:nvPr/>
        </p:nvSpPr>
        <p:spPr bwMode="auto">
          <a:xfrm>
            <a:off x="7018338" y="4397375"/>
            <a:ext cx="503237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46800" rIns="90000" bIns="46800" anchor="ctr"/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</a:pPr>
            <a:endParaRPr lang="de-CH" altLang="de-DE" sz="2400" b="0"/>
          </a:p>
        </p:txBody>
      </p:sp>
      <p:sp>
        <p:nvSpPr>
          <p:cNvPr id="15385" name="Line 29"/>
          <p:cNvSpPr>
            <a:spLocks noChangeShapeType="1"/>
          </p:cNvSpPr>
          <p:nvPr/>
        </p:nvSpPr>
        <p:spPr bwMode="auto">
          <a:xfrm>
            <a:off x="7162800" y="4757738"/>
            <a:ext cx="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86" name="Line 30"/>
          <p:cNvSpPr>
            <a:spLocks noChangeShapeType="1"/>
          </p:cNvSpPr>
          <p:nvPr/>
        </p:nvSpPr>
        <p:spPr bwMode="auto">
          <a:xfrm>
            <a:off x="7378700" y="4757738"/>
            <a:ext cx="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87" name="Line 31"/>
          <p:cNvSpPr>
            <a:spLocks noChangeShapeType="1"/>
          </p:cNvSpPr>
          <p:nvPr/>
        </p:nvSpPr>
        <p:spPr bwMode="auto">
          <a:xfrm flipH="1">
            <a:off x="7162800" y="47577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88" name="Text Box 32"/>
          <p:cNvSpPr txBox="1">
            <a:spLocks noChangeArrowheads="1"/>
          </p:cNvSpPr>
          <p:nvPr/>
        </p:nvSpPr>
        <p:spPr bwMode="auto">
          <a:xfrm>
            <a:off x="6299200" y="5505450"/>
            <a:ext cx="23637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>
            <a:lvl1pPr defTabSz="762000"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2000" b="0">
                <a:solidFill>
                  <a:srgbClr val="FF0000"/>
                </a:solidFill>
              </a:rPr>
              <a:t>abkühlen / trocknen</a:t>
            </a:r>
            <a:br>
              <a:rPr lang="de-CH" altLang="de-DE" sz="2000" b="0">
                <a:solidFill>
                  <a:srgbClr val="FF0000"/>
                </a:solidFill>
              </a:rPr>
            </a:br>
            <a:r>
              <a:rPr lang="de-CH" altLang="de-DE" sz="2000" b="0">
                <a:solidFill>
                  <a:srgbClr val="FF0000"/>
                </a:solidFill>
              </a:rPr>
              <a:t>    Q*</a:t>
            </a:r>
            <a:r>
              <a:rPr lang="de-CH" altLang="de-DE" sz="2000" b="0" baseline="-100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5389" name="Text Box 33"/>
          <p:cNvSpPr txBox="1">
            <a:spLocks noChangeArrowheads="1"/>
          </p:cNvSpPr>
          <p:nvPr/>
        </p:nvSpPr>
        <p:spPr bwMode="auto">
          <a:xfrm>
            <a:off x="7761288" y="4189413"/>
            <a:ext cx="792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>
            <a:lvl1pPr defTabSz="762000"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1800">
                <a:solidFill>
                  <a:schemeClr val="tx2"/>
                </a:solidFill>
              </a:rPr>
              <a:t>30°C</a:t>
            </a:r>
            <a:endParaRPr lang="de-DE" altLang="de-DE" sz="1800">
              <a:solidFill>
                <a:schemeClr val="tx2"/>
              </a:solidFill>
            </a:endParaRPr>
          </a:p>
        </p:txBody>
      </p:sp>
      <p:sp>
        <p:nvSpPr>
          <p:cNvPr id="15390" name="Line 35"/>
          <p:cNvSpPr>
            <a:spLocks noChangeShapeType="1"/>
          </p:cNvSpPr>
          <p:nvPr/>
        </p:nvSpPr>
        <p:spPr bwMode="auto">
          <a:xfrm flipV="1">
            <a:off x="2744788" y="4613275"/>
            <a:ext cx="2084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91" name="Text Box 36"/>
          <p:cNvSpPr txBox="1">
            <a:spLocks noChangeArrowheads="1"/>
          </p:cNvSpPr>
          <p:nvPr/>
        </p:nvSpPr>
        <p:spPr bwMode="auto">
          <a:xfrm>
            <a:off x="2779713" y="4181475"/>
            <a:ext cx="792162" cy="37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>
            <a:lvl1pPr defTabSz="762000"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1800">
                <a:solidFill>
                  <a:schemeClr val="tx2"/>
                </a:solidFill>
              </a:rPr>
              <a:t>20°C</a:t>
            </a:r>
            <a:endParaRPr lang="de-DE" altLang="de-DE" sz="1800">
              <a:solidFill>
                <a:schemeClr val="tx2"/>
              </a:solidFill>
            </a:endParaRPr>
          </a:p>
        </p:txBody>
      </p:sp>
      <p:sp>
        <p:nvSpPr>
          <p:cNvPr id="15392" name="Text Box 37"/>
          <p:cNvSpPr txBox="1">
            <a:spLocks noChangeArrowheads="1"/>
          </p:cNvSpPr>
          <p:nvPr/>
        </p:nvSpPr>
        <p:spPr bwMode="auto">
          <a:xfrm>
            <a:off x="5205413" y="4110038"/>
            <a:ext cx="1095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>
            <a:lvl1pPr defTabSz="762000"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1800">
                <a:solidFill>
                  <a:schemeClr val="tx2"/>
                </a:solidFill>
              </a:rPr>
              <a:t>60°C</a:t>
            </a:r>
          </a:p>
        </p:txBody>
      </p:sp>
      <p:sp>
        <p:nvSpPr>
          <p:cNvPr id="15393" name="Line 38"/>
          <p:cNvSpPr>
            <a:spLocks noChangeShapeType="1"/>
          </p:cNvSpPr>
          <p:nvPr/>
        </p:nvSpPr>
        <p:spPr bwMode="auto">
          <a:xfrm flipV="1">
            <a:off x="6122988" y="4613275"/>
            <a:ext cx="21463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 anchor="ctr"/>
          <a:lstStyle/>
          <a:p>
            <a:endParaRPr lang="de-CH"/>
          </a:p>
        </p:txBody>
      </p:sp>
      <p:sp>
        <p:nvSpPr>
          <p:cNvPr id="15394" name="Text Box 39"/>
          <p:cNvSpPr txBox="1">
            <a:spLocks noChangeArrowheads="1"/>
          </p:cNvSpPr>
          <p:nvPr/>
        </p:nvSpPr>
        <p:spPr bwMode="auto">
          <a:xfrm>
            <a:off x="4879975" y="4613275"/>
            <a:ext cx="11922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1200">
                <a:solidFill>
                  <a:schemeClr val="tx2"/>
                </a:solidFill>
              </a:rPr>
              <a:t>Früchte- trocknung</a:t>
            </a:r>
            <a:endParaRPr lang="de-CH" altLang="de-DE" sz="1200" b="0"/>
          </a:p>
        </p:txBody>
      </p:sp>
      <p:sp>
        <p:nvSpPr>
          <p:cNvPr id="15395" name="Text Box 40"/>
          <p:cNvSpPr txBox="1">
            <a:spLocks noChangeArrowheads="1"/>
          </p:cNvSpPr>
          <p:nvPr/>
        </p:nvSpPr>
        <p:spPr bwMode="auto">
          <a:xfrm>
            <a:off x="1277938" y="4391025"/>
            <a:ext cx="1323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1800" b="0"/>
              <a:t>Hallenluft</a:t>
            </a:r>
          </a:p>
        </p:txBody>
      </p:sp>
      <p:sp>
        <p:nvSpPr>
          <p:cNvPr id="15396" name="Text Box 41"/>
          <p:cNvSpPr txBox="1">
            <a:spLocks noChangeArrowheads="1"/>
          </p:cNvSpPr>
          <p:nvPr/>
        </p:nvSpPr>
        <p:spPr bwMode="auto">
          <a:xfrm>
            <a:off x="8529638" y="4365625"/>
            <a:ext cx="10874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1800" b="0"/>
              <a:t>Luft zu Halle</a:t>
            </a:r>
          </a:p>
        </p:txBody>
      </p:sp>
      <p:pic>
        <p:nvPicPr>
          <p:cNvPr id="15397" name="Pictur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975" y="5260975"/>
            <a:ext cx="126365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98" name="Picture 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738" y="5970588"/>
            <a:ext cx="241300" cy="14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99" name="Picture 5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5716588"/>
            <a:ext cx="24765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00" name="Picture 5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5681663"/>
            <a:ext cx="219075" cy="26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01" name="Picture 5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288" y="5468938"/>
            <a:ext cx="33178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02" name="Picture 5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050" y="1525588"/>
            <a:ext cx="746125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03" name="Picture 4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646238"/>
            <a:ext cx="1400175" cy="1187450"/>
          </a:xfrm>
          <a:prstGeom prst="rect">
            <a:avLst/>
          </a:prstGeom>
          <a:noFill/>
          <a:ln w="12700" cap="sq">
            <a:solidFill>
              <a:schemeClr val="tx1">
                <a:alpha val="0"/>
              </a:schemeClr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04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1550988"/>
            <a:ext cx="998538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405" name="Text Box 39"/>
          <p:cNvSpPr txBox="1">
            <a:spLocks noChangeArrowheads="1"/>
          </p:cNvSpPr>
          <p:nvPr/>
        </p:nvSpPr>
        <p:spPr bwMode="auto">
          <a:xfrm>
            <a:off x="4795838" y="2265363"/>
            <a:ext cx="13858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CH" altLang="de-DE" sz="1200">
                <a:solidFill>
                  <a:schemeClr val="tx2"/>
                </a:solidFill>
              </a:rPr>
              <a:t>Milch-pasteurisierung</a:t>
            </a:r>
            <a:endParaRPr lang="de-CH" altLang="de-DE" sz="1200" b="0"/>
          </a:p>
        </p:txBody>
      </p:sp>
      <p:sp>
        <p:nvSpPr>
          <p:cNvPr id="15406" name="Rectangle 16"/>
          <p:cNvSpPr>
            <a:spLocks noChangeArrowheads="1"/>
          </p:cNvSpPr>
          <p:nvPr/>
        </p:nvSpPr>
        <p:spPr bwMode="auto">
          <a:xfrm>
            <a:off x="4829175" y="3973513"/>
            <a:ext cx="1293813" cy="1287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46800" rIns="90000" bIns="46800" anchor="ctr"/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</a:pPr>
            <a:endParaRPr lang="de-CH" altLang="de-DE" sz="2400" b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Group 101"/>
          <p:cNvGraphicFramePr>
            <a:graphicFrameLocks/>
          </p:cNvGraphicFramePr>
          <p:nvPr/>
        </p:nvGraphicFramePr>
        <p:xfrm>
          <a:off x="628650" y="1155700"/>
          <a:ext cx="3611563" cy="1319213"/>
        </p:xfrm>
        <a:graphic>
          <a:graphicData uri="http://schemas.openxmlformats.org/drawingml/2006/table">
            <a:tbl>
              <a:tblPr/>
              <a:tblGrid>
                <a:gridCol w="903288"/>
                <a:gridCol w="903287"/>
                <a:gridCol w="901700"/>
                <a:gridCol w="903288"/>
              </a:tblGrid>
              <a:tr h="344210"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r>
                        <a:rPr kumimoji="0" lang="en-US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Anfang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[°C]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r>
                        <a:rPr kumimoji="0" lang="en-US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Ende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[°C]</a:t>
                      </a:r>
                      <a:endParaRPr kumimoji="0" lang="en-US" sz="1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Q* [kW]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Medium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51"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Q*</a:t>
                      </a:r>
                      <a:r>
                        <a:rPr kumimoji="0" lang="en-US" sz="1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" charset="0"/>
                      </a:endParaRP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Milch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51"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Q*</a:t>
                      </a:r>
                      <a:r>
                        <a:rPr kumimoji="0" lang="en-US" sz="1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Milch</a:t>
                      </a: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51"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Q*</a:t>
                      </a:r>
                      <a:r>
                        <a:rPr kumimoji="0" lang="en-US" sz="1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Luft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51"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Q*</a:t>
                      </a:r>
                      <a:r>
                        <a:rPr kumimoji="0" lang="en-US" sz="1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0" i="0" u="none" strike="noStrike" cap="none" normalizeH="0" baseline="-3000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Luft</a:t>
                      </a:r>
                    </a:p>
                  </a:txBody>
                  <a:tcPr marT="45683" marB="4568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" name="Rectangle 116"/>
          <p:cNvSpPr>
            <a:spLocks noChangeArrowheads="1"/>
          </p:cNvSpPr>
          <p:nvPr/>
        </p:nvSpPr>
        <p:spPr bwMode="auto">
          <a:xfrm>
            <a:off x="5326063" y="3343275"/>
            <a:ext cx="4035425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0" tIns="0" rIns="0" bIns="82647">
            <a:spAutoFit/>
          </a:bodyPr>
          <a:lstStyle>
            <a:lvl1pPr marL="342900" indent="-342900" eaLnBrk="0" hangingPunct="0">
              <a:lnSpc>
                <a:spcPct val="90000"/>
              </a:lnSpc>
              <a:spcAft>
                <a:spcPct val="50000"/>
              </a:spcAft>
              <a:tabLst>
                <a:tab pos="715963" algn="l"/>
              </a:tabLs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36538" indent="-2349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r>
              <a:rPr lang="de-CH" altLang="de-DE"/>
              <a:t>Addition aller Wärmeströme im gleichen Temperaturfenster (Superposition)</a:t>
            </a:r>
          </a:p>
          <a:p>
            <a:pPr lvl="1" eaLnBrk="1" hangingPunct="1"/>
            <a:r>
              <a:rPr lang="de-CH" altLang="de-DE"/>
              <a:t>Nur Differenzen zwischen Anfangs- und Endzustand relevant</a:t>
            </a:r>
          </a:p>
          <a:p>
            <a:pPr lvl="1" eaLnBrk="1" hangingPunct="1"/>
            <a:r>
              <a:rPr lang="de-CH" altLang="de-DE"/>
              <a:t>Aufbau der Verbundkurven</a:t>
            </a:r>
          </a:p>
        </p:txBody>
      </p:sp>
      <p:sp>
        <p:nvSpPr>
          <p:cNvPr id="16419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altLang="de-DE" smtClean="0"/>
              <a:t>Beispiel Pasteurisierung Milch / Früchtetrocknung</a:t>
            </a:r>
          </a:p>
        </p:txBody>
      </p:sp>
      <p:sp>
        <p:nvSpPr>
          <p:cNvPr id="16420" name="Rectangle 105"/>
          <p:cNvSpPr>
            <a:spLocks noChangeArrowheads="1"/>
          </p:cNvSpPr>
          <p:nvPr/>
        </p:nvSpPr>
        <p:spPr bwMode="auto">
          <a:xfrm>
            <a:off x="5335588" y="1449388"/>
            <a:ext cx="43624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0" tIns="0" rIns="0" bIns="82647">
            <a:spAutoFit/>
          </a:bodyPr>
          <a:lstStyle>
            <a:lvl1pPr marL="342900" indent="-342900" eaLnBrk="0" hangingPunct="0">
              <a:lnSpc>
                <a:spcPct val="90000"/>
              </a:lnSpc>
              <a:spcAft>
                <a:spcPct val="50000"/>
              </a:spcAft>
              <a:tabLst>
                <a:tab pos="715963" algn="l"/>
              </a:tabLs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36538" indent="-2349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r>
              <a:rPr lang="de-CH" altLang="de-DE"/>
              <a:t>Betrachtung aller </a:t>
            </a:r>
            <a:r>
              <a:rPr lang="de-CH" altLang="de-DE">
                <a:solidFill>
                  <a:schemeClr val="accent1"/>
                </a:solidFill>
              </a:rPr>
              <a:t>aufzuheizenden</a:t>
            </a:r>
            <a:r>
              <a:rPr lang="de-CH" altLang="de-DE"/>
              <a:t> Wärmeströme</a:t>
            </a:r>
          </a:p>
          <a:p>
            <a:pPr lvl="1" eaLnBrk="1" hangingPunct="1"/>
            <a:r>
              <a:rPr lang="de-CH" altLang="de-DE"/>
              <a:t>Betrachtung aller </a:t>
            </a:r>
            <a:r>
              <a:rPr lang="de-CH" altLang="de-DE">
                <a:solidFill>
                  <a:srgbClr val="FF0000"/>
                </a:solidFill>
              </a:rPr>
              <a:t>abzukühlenden</a:t>
            </a:r>
            <a:r>
              <a:rPr lang="de-CH" altLang="de-DE"/>
              <a:t> Wärmeströme</a:t>
            </a:r>
          </a:p>
        </p:txBody>
      </p:sp>
      <p:sp>
        <p:nvSpPr>
          <p:cNvPr id="16421" name="Text Box 107"/>
          <p:cNvSpPr txBox="1">
            <a:spLocks noChangeArrowheads="1"/>
          </p:cNvSpPr>
          <p:nvPr/>
        </p:nvSpPr>
        <p:spPr bwMode="auto">
          <a:xfrm>
            <a:off x="300038" y="88900"/>
            <a:ext cx="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>
            <a:lvl1pPr defTabSz="957263"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endParaRPr lang="de-DE" altLang="de-DE" sz="900" b="0"/>
          </a:p>
        </p:txBody>
      </p:sp>
      <p:sp>
        <p:nvSpPr>
          <p:cNvPr id="618604" name="Rectangle 108"/>
          <p:cNvSpPr>
            <a:spLocks noChangeArrowheads="1"/>
          </p:cNvSpPr>
          <p:nvPr/>
        </p:nvSpPr>
        <p:spPr bwMode="auto">
          <a:xfrm>
            <a:off x="5326063" y="3348038"/>
            <a:ext cx="386715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0" tIns="0" rIns="0" bIns="82647">
            <a:spAutoFit/>
          </a:bodyPr>
          <a:lstStyle>
            <a:lvl1pPr marL="342900" indent="-342900" eaLnBrk="0" hangingPunct="0">
              <a:lnSpc>
                <a:spcPct val="90000"/>
              </a:lnSpc>
              <a:spcAft>
                <a:spcPct val="50000"/>
              </a:spcAft>
              <a:tabLst>
                <a:tab pos="715963" algn="l"/>
              </a:tabLs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36538" indent="-2349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r>
              <a:rPr lang="de-CH" altLang="de-DE"/>
              <a:t>Abbilden aller </a:t>
            </a:r>
            <a:r>
              <a:rPr lang="de-CH" altLang="de-DE">
                <a:solidFill>
                  <a:schemeClr val="accent1"/>
                </a:solidFill>
              </a:rPr>
              <a:t>aufzuheizenden </a:t>
            </a:r>
            <a:r>
              <a:rPr lang="de-CH" altLang="de-DE"/>
              <a:t>und </a:t>
            </a:r>
            <a:r>
              <a:rPr lang="de-CH" altLang="de-DE">
                <a:solidFill>
                  <a:srgbClr val="FF0000"/>
                </a:solidFill>
              </a:rPr>
              <a:t>abzukühlenden </a:t>
            </a:r>
            <a:r>
              <a:rPr lang="de-CH" altLang="de-DE"/>
              <a:t>Wärmeströme</a:t>
            </a:r>
          </a:p>
        </p:txBody>
      </p:sp>
      <p:sp>
        <p:nvSpPr>
          <p:cNvPr id="16423" name="Rectangle 23"/>
          <p:cNvSpPr>
            <a:spLocks noChangeArrowheads="1"/>
          </p:cNvSpPr>
          <p:nvPr/>
        </p:nvSpPr>
        <p:spPr bwMode="auto">
          <a:xfrm flipH="1">
            <a:off x="2941638" y="3498850"/>
            <a:ext cx="3175" cy="17192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</a:pPr>
            <a:endParaRPr lang="de-CH" altLang="de-DE" sz="2400" b="0"/>
          </a:p>
        </p:txBody>
      </p:sp>
      <p:cxnSp>
        <p:nvCxnSpPr>
          <p:cNvPr id="16424" name="Gewinkelte Verbindung 218"/>
          <p:cNvCxnSpPr>
            <a:cxnSpLocks noChangeShapeType="1"/>
            <a:stCxn id="16442" idx="1"/>
            <a:endCxn id="16425" idx="2"/>
          </p:cNvCxnSpPr>
          <p:nvPr/>
        </p:nvCxnSpPr>
        <p:spPr bwMode="auto">
          <a:xfrm rot="10800000">
            <a:off x="627063" y="3141663"/>
            <a:ext cx="4159250" cy="2700337"/>
          </a:xfrm>
          <a:prstGeom prst="bentConnector2">
            <a:avLst/>
          </a:prstGeom>
          <a:noFill/>
          <a:ln w="12700" cap="sq" algn="ctr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25" name="Textfeld 219"/>
          <p:cNvSpPr txBox="1">
            <a:spLocks noChangeArrowheads="1"/>
          </p:cNvSpPr>
          <p:nvPr/>
        </p:nvSpPr>
        <p:spPr bwMode="auto">
          <a:xfrm>
            <a:off x="33338" y="2773363"/>
            <a:ext cx="1187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de-CH" altLang="de-DE" sz="900" b="0"/>
              <a:t>Temperatur</a:t>
            </a:r>
          </a:p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de-CH" altLang="de-DE" sz="900" b="0"/>
              <a:t>[°C]</a:t>
            </a:r>
          </a:p>
        </p:txBody>
      </p:sp>
      <p:sp>
        <p:nvSpPr>
          <p:cNvPr id="16426" name="Textfeld 227"/>
          <p:cNvSpPr txBox="1">
            <a:spLocks noChangeArrowheads="1"/>
          </p:cNvSpPr>
          <p:nvPr/>
        </p:nvSpPr>
        <p:spPr bwMode="auto">
          <a:xfrm>
            <a:off x="160338" y="3444875"/>
            <a:ext cx="468312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6000" bIns="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</a:pPr>
            <a:r>
              <a:rPr lang="de-CH" altLang="de-DE" sz="800" b="0"/>
              <a:t>80</a:t>
            </a:r>
          </a:p>
        </p:txBody>
      </p:sp>
      <p:cxnSp>
        <p:nvCxnSpPr>
          <p:cNvPr id="16427" name="Gerade Verbindung 228"/>
          <p:cNvCxnSpPr>
            <a:cxnSpLocks noChangeShapeType="1"/>
            <a:stCxn id="16426" idx="3"/>
          </p:cNvCxnSpPr>
          <p:nvPr/>
        </p:nvCxnSpPr>
        <p:spPr bwMode="auto">
          <a:xfrm>
            <a:off x="628650" y="3505200"/>
            <a:ext cx="17463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28" name="Textfeld 229"/>
          <p:cNvSpPr txBox="1">
            <a:spLocks noChangeArrowheads="1"/>
          </p:cNvSpPr>
          <p:nvPr/>
        </p:nvSpPr>
        <p:spPr bwMode="auto">
          <a:xfrm>
            <a:off x="160338" y="3933825"/>
            <a:ext cx="468312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6000" bIns="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</a:pPr>
            <a:r>
              <a:rPr lang="de-CH" altLang="de-DE" sz="800" b="0"/>
              <a:t>60</a:t>
            </a:r>
          </a:p>
        </p:txBody>
      </p:sp>
      <p:cxnSp>
        <p:nvCxnSpPr>
          <p:cNvPr id="16429" name="Gerade Verbindung 230"/>
          <p:cNvCxnSpPr>
            <a:cxnSpLocks noChangeShapeType="1"/>
            <a:stCxn id="16428" idx="3"/>
          </p:cNvCxnSpPr>
          <p:nvPr/>
        </p:nvCxnSpPr>
        <p:spPr bwMode="auto">
          <a:xfrm>
            <a:off x="628650" y="3995738"/>
            <a:ext cx="17463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30" name="Textfeld 231"/>
          <p:cNvSpPr txBox="1">
            <a:spLocks noChangeArrowheads="1"/>
          </p:cNvSpPr>
          <p:nvPr/>
        </p:nvSpPr>
        <p:spPr bwMode="auto">
          <a:xfrm>
            <a:off x="160338" y="4416425"/>
            <a:ext cx="46831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6000" bIns="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</a:pPr>
            <a:r>
              <a:rPr lang="de-CH" altLang="de-DE" sz="800" b="0"/>
              <a:t>40</a:t>
            </a:r>
          </a:p>
        </p:txBody>
      </p:sp>
      <p:cxnSp>
        <p:nvCxnSpPr>
          <p:cNvPr id="16431" name="Gerade Verbindung 232"/>
          <p:cNvCxnSpPr>
            <a:cxnSpLocks noChangeShapeType="1"/>
            <a:stCxn id="16430" idx="3"/>
          </p:cNvCxnSpPr>
          <p:nvPr/>
        </p:nvCxnSpPr>
        <p:spPr bwMode="auto">
          <a:xfrm>
            <a:off x="628650" y="4478338"/>
            <a:ext cx="17463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32" name="Textfeld 233"/>
          <p:cNvSpPr txBox="1">
            <a:spLocks noChangeArrowheads="1"/>
          </p:cNvSpPr>
          <p:nvPr/>
        </p:nvSpPr>
        <p:spPr bwMode="auto">
          <a:xfrm>
            <a:off x="160338" y="4921250"/>
            <a:ext cx="468312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6000" bIns="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</a:pPr>
            <a:r>
              <a:rPr lang="de-CH" altLang="de-DE" sz="800" b="0"/>
              <a:t>20</a:t>
            </a:r>
          </a:p>
        </p:txBody>
      </p:sp>
      <p:cxnSp>
        <p:nvCxnSpPr>
          <p:cNvPr id="16433" name="Gerade Verbindung 234"/>
          <p:cNvCxnSpPr>
            <a:cxnSpLocks noChangeShapeType="1"/>
            <a:stCxn id="16432" idx="3"/>
          </p:cNvCxnSpPr>
          <p:nvPr/>
        </p:nvCxnSpPr>
        <p:spPr bwMode="auto">
          <a:xfrm>
            <a:off x="628650" y="4981575"/>
            <a:ext cx="17463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34" name="Textfeld 235"/>
          <p:cNvSpPr txBox="1">
            <a:spLocks noChangeArrowheads="1"/>
          </p:cNvSpPr>
          <p:nvPr/>
        </p:nvSpPr>
        <p:spPr bwMode="auto">
          <a:xfrm>
            <a:off x="160338" y="5403850"/>
            <a:ext cx="468312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6000" bIns="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</a:pPr>
            <a:r>
              <a:rPr lang="de-CH" altLang="de-DE" sz="800" b="0"/>
              <a:t>0</a:t>
            </a:r>
          </a:p>
        </p:txBody>
      </p:sp>
      <p:cxnSp>
        <p:nvCxnSpPr>
          <p:cNvPr id="16435" name="Gerade Verbindung 236"/>
          <p:cNvCxnSpPr>
            <a:cxnSpLocks noChangeShapeType="1"/>
            <a:stCxn id="16434" idx="3"/>
          </p:cNvCxnSpPr>
          <p:nvPr/>
        </p:nvCxnSpPr>
        <p:spPr bwMode="auto">
          <a:xfrm>
            <a:off x="628650" y="5465763"/>
            <a:ext cx="17463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36" name="Gerade Verbindung 238"/>
          <p:cNvCxnSpPr>
            <a:cxnSpLocks noChangeShapeType="1"/>
          </p:cNvCxnSpPr>
          <p:nvPr/>
        </p:nvCxnSpPr>
        <p:spPr bwMode="auto">
          <a:xfrm flipV="1">
            <a:off x="1581150" y="5808663"/>
            <a:ext cx="0" cy="1905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37" name="Textfeld 239"/>
          <p:cNvSpPr txBox="1">
            <a:spLocks noChangeArrowheads="1"/>
          </p:cNvSpPr>
          <p:nvPr/>
        </p:nvSpPr>
        <p:spPr bwMode="auto">
          <a:xfrm>
            <a:off x="393700" y="5827713"/>
            <a:ext cx="468313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8000" rIns="0" bIns="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de-CH" altLang="de-DE" sz="800" b="0"/>
              <a:t>0</a:t>
            </a:r>
          </a:p>
        </p:txBody>
      </p:sp>
      <p:cxnSp>
        <p:nvCxnSpPr>
          <p:cNvPr id="16438" name="Gerade Verbindung 240"/>
          <p:cNvCxnSpPr>
            <a:cxnSpLocks noChangeShapeType="1"/>
            <a:stCxn id="16437" idx="0"/>
          </p:cNvCxnSpPr>
          <p:nvPr/>
        </p:nvCxnSpPr>
        <p:spPr bwMode="auto">
          <a:xfrm flipV="1">
            <a:off x="628650" y="5808663"/>
            <a:ext cx="0" cy="1905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39" name="Gerade Verbindung 242"/>
          <p:cNvCxnSpPr>
            <a:cxnSpLocks noChangeShapeType="1"/>
          </p:cNvCxnSpPr>
          <p:nvPr/>
        </p:nvCxnSpPr>
        <p:spPr bwMode="auto">
          <a:xfrm flipV="1">
            <a:off x="2540000" y="5808663"/>
            <a:ext cx="0" cy="1905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40" name="Gerade Verbindung 244"/>
          <p:cNvCxnSpPr>
            <a:cxnSpLocks noChangeShapeType="1"/>
          </p:cNvCxnSpPr>
          <p:nvPr/>
        </p:nvCxnSpPr>
        <p:spPr bwMode="auto">
          <a:xfrm flipV="1">
            <a:off x="3495675" y="5808663"/>
            <a:ext cx="0" cy="1905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41" name="Gerade Verbindung 246"/>
          <p:cNvCxnSpPr>
            <a:cxnSpLocks noChangeShapeType="1"/>
          </p:cNvCxnSpPr>
          <p:nvPr/>
        </p:nvCxnSpPr>
        <p:spPr bwMode="auto">
          <a:xfrm flipV="1">
            <a:off x="4460875" y="5808663"/>
            <a:ext cx="0" cy="20637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42" name="Textfeld 247"/>
          <p:cNvSpPr txBox="1">
            <a:spLocks noChangeArrowheads="1"/>
          </p:cNvSpPr>
          <p:nvPr/>
        </p:nvSpPr>
        <p:spPr bwMode="auto">
          <a:xfrm>
            <a:off x="4786313" y="5713413"/>
            <a:ext cx="5937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de-CH" altLang="de-DE" sz="900" b="0"/>
              <a:t>Q* [kW]</a:t>
            </a:r>
          </a:p>
        </p:txBody>
      </p:sp>
      <p:sp>
        <p:nvSpPr>
          <p:cNvPr id="251" name="Line 17"/>
          <p:cNvSpPr>
            <a:spLocks noChangeShapeType="1"/>
          </p:cNvSpPr>
          <p:nvPr/>
        </p:nvSpPr>
        <p:spPr bwMode="auto">
          <a:xfrm flipH="1">
            <a:off x="3556000" y="3627438"/>
            <a:ext cx="0" cy="22082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52" name="Line 18"/>
          <p:cNvSpPr>
            <a:spLocks noChangeShapeType="1"/>
          </p:cNvSpPr>
          <p:nvPr/>
        </p:nvSpPr>
        <p:spPr bwMode="auto">
          <a:xfrm>
            <a:off x="1836738" y="3627438"/>
            <a:ext cx="0" cy="22002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6445" name="Line 22"/>
          <p:cNvSpPr>
            <a:spLocks noChangeShapeType="1"/>
          </p:cNvSpPr>
          <p:nvPr/>
        </p:nvSpPr>
        <p:spPr bwMode="auto">
          <a:xfrm>
            <a:off x="636588" y="5326063"/>
            <a:ext cx="39433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6446" name="Line 26"/>
          <p:cNvSpPr>
            <a:spLocks noChangeShapeType="1"/>
          </p:cNvSpPr>
          <p:nvPr/>
        </p:nvSpPr>
        <p:spPr bwMode="auto">
          <a:xfrm flipH="1">
            <a:off x="2368550" y="3627438"/>
            <a:ext cx="0" cy="22082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grpSp>
        <p:nvGrpSpPr>
          <p:cNvPr id="8" name="Gruppieren 7"/>
          <p:cNvGrpSpPr>
            <a:grpSpLocks/>
          </p:cNvGrpSpPr>
          <p:nvPr/>
        </p:nvGrpSpPr>
        <p:grpSpPr bwMode="auto">
          <a:xfrm>
            <a:off x="619125" y="5453063"/>
            <a:ext cx="2932113" cy="377825"/>
            <a:chOff x="1487805" y="5249536"/>
            <a:chExt cx="2931477" cy="378152"/>
          </a:xfrm>
        </p:grpSpPr>
        <p:sp>
          <p:nvSpPr>
            <p:cNvPr id="16501" name="Text Box 47"/>
            <p:cNvSpPr txBox="1">
              <a:spLocks noChangeArrowheads="1"/>
            </p:cNvSpPr>
            <p:nvPr/>
          </p:nvSpPr>
          <p:spPr bwMode="auto">
            <a:xfrm>
              <a:off x="1805909" y="5260975"/>
              <a:ext cx="67786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de-CH" altLang="de-DE" sz="1800" b="0">
                  <a:solidFill>
                    <a:srgbClr val="FF0000"/>
                  </a:solidFill>
                </a:rPr>
                <a:t>Q*</a:t>
              </a:r>
              <a:r>
                <a:rPr lang="de-CH" altLang="de-DE" sz="1800" b="0" baseline="-1000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6502" name="Text Box 81"/>
            <p:cNvSpPr txBox="1">
              <a:spLocks noChangeArrowheads="1"/>
            </p:cNvSpPr>
            <p:nvPr/>
          </p:nvSpPr>
          <p:spPr bwMode="auto">
            <a:xfrm>
              <a:off x="3676968" y="5260975"/>
              <a:ext cx="64611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de-CH" altLang="de-DE" sz="1800" b="0">
                  <a:solidFill>
                    <a:schemeClr val="accent1"/>
                  </a:solidFill>
                </a:rPr>
                <a:t>Q*</a:t>
              </a:r>
              <a:r>
                <a:rPr lang="de-CH" altLang="de-DE" sz="1800" b="0" baseline="-10000">
                  <a:solidFill>
                    <a:schemeClr val="accent1"/>
                  </a:solidFill>
                </a:rPr>
                <a:t>1</a:t>
              </a:r>
            </a:p>
          </p:txBody>
        </p:sp>
        <p:sp>
          <p:nvSpPr>
            <p:cNvPr id="16503" name="Line 82"/>
            <p:cNvSpPr>
              <a:spLocks noChangeShapeType="1"/>
            </p:cNvSpPr>
            <p:nvPr/>
          </p:nvSpPr>
          <p:spPr bwMode="auto">
            <a:xfrm>
              <a:off x="1487805" y="5250656"/>
              <a:ext cx="1209675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6504" name="Line 83"/>
            <p:cNvSpPr>
              <a:spLocks noChangeShapeType="1"/>
            </p:cNvSpPr>
            <p:nvPr/>
          </p:nvSpPr>
          <p:spPr bwMode="auto">
            <a:xfrm flipV="1">
              <a:off x="3235185" y="5249536"/>
              <a:ext cx="1184097" cy="112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grpSp>
        <p:nvGrpSpPr>
          <p:cNvPr id="11" name="Gruppieren 10"/>
          <p:cNvGrpSpPr>
            <a:grpSpLocks/>
          </p:cNvGrpSpPr>
          <p:nvPr/>
        </p:nvGrpSpPr>
        <p:grpSpPr bwMode="auto">
          <a:xfrm>
            <a:off x="620713" y="3613150"/>
            <a:ext cx="2930525" cy="1711325"/>
            <a:chOff x="621174" y="3612813"/>
            <a:chExt cx="2929428" cy="1711296"/>
          </a:xfrm>
        </p:grpSpPr>
        <p:sp>
          <p:nvSpPr>
            <p:cNvPr id="16499" name="Line 16"/>
            <p:cNvSpPr>
              <a:spLocks noChangeShapeType="1"/>
            </p:cNvSpPr>
            <p:nvPr/>
          </p:nvSpPr>
          <p:spPr bwMode="auto">
            <a:xfrm flipV="1">
              <a:off x="621174" y="3619444"/>
              <a:ext cx="1199482" cy="1704665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triangle" w="med" len="med"/>
              <a:tailEnd type="non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6500" name="Line 24"/>
            <p:cNvSpPr>
              <a:spLocks noChangeShapeType="1"/>
            </p:cNvSpPr>
            <p:nvPr/>
          </p:nvSpPr>
          <p:spPr bwMode="auto">
            <a:xfrm flipV="1">
              <a:off x="2368550" y="3612813"/>
              <a:ext cx="1182052" cy="1707328"/>
            </a:xfrm>
            <a:prstGeom prst="line">
              <a:avLst/>
            </a:prstGeom>
            <a:noFill/>
            <a:ln w="19050" cap="sq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grpSp>
        <p:nvGrpSpPr>
          <p:cNvPr id="2" name="Gruppieren 1"/>
          <p:cNvGrpSpPr>
            <a:grpSpLocks/>
          </p:cNvGrpSpPr>
          <p:nvPr/>
        </p:nvGrpSpPr>
        <p:grpSpPr bwMode="auto">
          <a:xfrm>
            <a:off x="1828800" y="5453063"/>
            <a:ext cx="2751138" cy="377825"/>
            <a:chOff x="1828801" y="5452401"/>
            <a:chExt cx="2750378" cy="377764"/>
          </a:xfrm>
        </p:grpSpPr>
        <p:sp>
          <p:nvSpPr>
            <p:cNvPr id="16495" name="Text Box 78"/>
            <p:cNvSpPr txBox="1">
              <a:spLocks noChangeArrowheads="1"/>
            </p:cNvSpPr>
            <p:nvPr/>
          </p:nvSpPr>
          <p:spPr bwMode="auto">
            <a:xfrm>
              <a:off x="3849882" y="5463452"/>
              <a:ext cx="67786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de-CH" altLang="de-DE" sz="1800" b="0">
                  <a:solidFill>
                    <a:schemeClr val="accent1"/>
                  </a:solidFill>
                </a:rPr>
                <a:t>Q*</a:t>
              </a:r>
              <a:r>
                <a:rPr lang="de-CH" altLang="de-DE" sz="1800" b="0" baseline="-10000">
                  <a:solidFill>
                    <a:schemeClr val="accent1"/>
                  </a:solidFill>
                </a:rPr>
                <a:t>3</a:t>
              </a:r>
            </a:p>
          </p:txBody>
        </p:sp>
        <p:sp>
          <p:nvSpPr>
            <p:cNvPr id="16496" name="Line 79"/>
            <p:cNvSpPr>
              <a:spLocks noChangeShapeType="1"/>
            </p:cNvSpPr>
            <p:nvPr/>
          </p:nvSpPr>
          <p:spPr bwMode="auto">
            <a:xfrm flipV="1">
              <a:off x="3556318" y="5453353"/>
              <a:ext cx="1022861" cy="16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6497" name="Text Box 103"/>
            <p:cNvSpPr txBox="1">
              <a:spLocks noChangeArrowheads="1"/>
            </p:cNvSpPr>
            <p:nvPr/>
          </p:nvSpPr>
          <p:spPr bwMode="auto">
            <a:xfrm>
              <a:off x="1857235" y="5462182"/>
              <a:ext cx="66516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cap="sq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de-CH" altLang="de-DE" sz="1800" b="0">
                  <a:solidFill>
                    <a:srgbClr val="FF0000"/>
                  </a:solidFill>
                </a:rPr>
                <a:t>Q*</a:t>
              </a:r>
              <a:r>
                <a:rPr lang="de-CH" altLang="de-DE" sz="1800" b="0" baseline="-1000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16498" name="Line 104"/>
            <p:cNvSpPr>
              <a:spLocks noChangeShapeType="1"/>
            </p:cNvSpPr>
            <p:nvPr/>
          </p:nvSpPr>
          <p:spPr bwMode="auto">
            <a:xfrm>
              <a:off x="1828801" y="5452401"/>
              <a:ext cx="532129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grpSp>
        <p:nvGrpSpPr>
          <p:cNvPr id="9" name="Gruppieren 8"/>
          <p:cNvGrpSpPr>
            <a:grpSpLocks/>
          </p:cNvGrpSpPr>
          <p:nvPr/>
        </p:nvGrpSpPr>
        <p:grpSpPr bwMode="auto">
          <a:xfrm>
            <a:off x="1828800" y="3994150"/>
            <a:ext cx="2743200" cy="987425"/>
            <a:chOff x="1828800" y="3993533"/>
            <a:chExt cx="2743012" cy="988552"/>
          </a:xfrm>
        </p:grpSpPr>
        <p:sp>
          <p:nvSpPr>
            <p:cNvPr id="16493" name="Line 102"/>
            <p:cNvSpPr>
              <a:spLocks noChangeShapeType="1"/>
            </p:cNvSpPr>
            <p:nvPr/>
          </p:nvSpPr>
          <p:spPr bwMode="auto">
            <a:xfrm flipV="1">
              <a:off x="1828800" y="3993533"/>
              <a:ext cx="539750" cy="724178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triangl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6494" name="Line 77"/>
            <p:cNvSpPr>
              <a:spLocks noChangeShapeType="1"/>
            </p:cNvSpPr>
            <p:nvPr/>
          </p:nvSpPr>
          <p:spPr bwMode="auto">
            <a:xfrm flipV="1">
              <a:off x="3556318" y="3993533"/>
              <a:ext cx="1015494" cy="988552"/>
            </a:xfrm>
            <a:prstGeom prst="line">
              <a:avLst/>
            </a:prstGeom>
            <a:noFill/>
            <a:ln w="19050" cap="sq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16451" name="Line 19"/>
          <p:cNvSpPr>
            <a:spLocks noChangeShapeType="1"/>
          </p:cNvSpPr>
          <p:nvPr/>
        </p:nvSpPr>
        <p:spPr bwMode="auto">
          <a:xfrm flipV="1">
            <a:off x="636588" y="4981575"/>
            <a:ext cx="39417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6452" name="Line 20"/>
          <p:cNvSpPr>
            <a:spLocks noChangeShapeType="1"/>
          </p:cNvSpPr>
          <p:nvPr/>
        </p:nvSpPr>
        <p:spPr bwMode="auto">
          <a:xfrm>
            <a:off x="636588" y="3990975"/>
            <a:ext cx="39417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6453" name="Line 27"/>
          <p:cNvSpPr>
            <a:spLocks noChangeShapeType="1"/>
          </p:cNvSpPr>
          <p:nvPr/>
        </p:nvSpPr>
        <p:spPr bwMode="auto">
          <a:xfrm flipH="1">
            <a:off x="4578350" y="3605213"/>
            <a:ext cx="0" cy="2217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6454" name="Line 19"/>
          <p:cNvSpPr>
            <a:spLocks noChangeShapeType="1"/>
          </p:cNvSpPr>
          <p:nvPr/>
        </p:nvSpPr>
        <p:spPr bwMode="auto">
          <a:xfrm flipV="1">
            <a:off x="636588" y="4718050"/>
            <a:ext cx="39417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grpSp>
        <p:nvGrpSpPr>
          <p:cNvPr id="10" name="Gruppieren 9"/>
          <p:cNvGrpSpPr>
            <a:grpSpLocks/>
          </p:cNvGrpSpPr>
          <p:nvPr/>
        </p:nvGrpSpPr>
        <p:grpSpPr bwMode="auto">
          <a:xfrm>
            <a:off x="631825" y="3608388"/>
            <a:ext cx="3940175" cy="1716087"/>
            <a:chOff x="631190" y="3608846"/>
            <a:chExt cx="3940811" cy="1715260"/>
          </a:xfrm>
        </p:grpSpPr>
        <p:grpSp>
          <p:nvGrpSpPr>
            <p:cNvPr id="16485" name="Gruppieren 70"/>
            <p:cNvGrpSpPr>
              <a:grpSpLocks/>
            </p:cNvGrpSpPr>
            <p:nvPr/>
          </p:nvGrpSpPr>
          <p:grpSpPr bwMode="auto">
            <a:xfrm>
              <a:off x="2364740" y="3608846"/>
              <a:ext cx="2207261" cy="1715260"/>
              <a:chOff x="3443605" y="3486926"/>
              <a:chExt cx="2207261" cy="1715260"/>
            </a:xfrm>
          </p:grpSpPr>
          <p:sp>
            <p:nvSpPr>
              <p:cNvPr id="16490" name="Line 24"/>
              <p:cNvSpPr>
                <a:spLocks noChangeShapeType="1"/>
              </p:cNvSpPr>
              <p:nvPr/>
            </p:nvSpPr>
            <p:spPr bwMode="auto">
              <a:xfrm flipV="1">
                <a:off x="3443605" y="4860165"/>
                <a:ext cx="238446" cy="342021"/>
              </a:xfrm>
              <a:prstGeom prst="line">
                <a:avLst/>
              </a:prstGeom>
              <a:noFill/>
              <a:ln w="19050" cap="rnd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6491" name="Line 24"/>
              <p:cNvSpPr>
                <a:spLocks noChangeShapeType="1"/>
              </p:cNvSpPr>
              <p:nvPr/>
            </p:nvSpPr>
            <p:spPr bwMode="auto">
              <a:xfrm flipV="1">
                <a:off x="5377816" y="3486926"/>
                <a:ext cx="273050" cy="374649"/>
              </a:xfrm>
              <a:prstGeom prst="line">
                <a:avLst/>
              </a:prstGeom>
              <a:noFill/>
              <a:ln w="19050" cap="rnd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6492" name="Line 24"/>
              <p:cNvSpPr>
                <a:spLocks noChangeShapeType="1"/>
              </p:cNvSpPr>
              <p:nvPr/>
            </p:nvSpPr>
            <p:spPr bwMode="auto">
              <a:xfrm flipV="1">
                <a:off x="3682050" y="3861574"/>
                <a:ext cx="1695765" cy="998589"/>
              </a:xfrm>
              <a:prstGeom prst="line">
                <a:avLst/>
              </a:prstGeom>
              <a:noFill/>
              <a:ln w="19050" cap="rnd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grpSp>
          <p:nvGrpSpPr>
            <p:cNvPr id="16486" name="Gruppieren 74"/>
            <p:cNvGrpSpPr>
              <a:grpSpLocks/>
            </p:cNvGrpSpPr>
            <p:nvPr/>
          </p:nvGrpSpPr>
          <p:grpSpPr bwMode="auto">
            <a:xfrm>
              <a:off x="631190" y="3619443"/>
              <a:ext cx="1731645" cy="1700698"/>
              <a:chOff x="1637968" y="3497523"/>
              <a:chExt cx="1731645" cy="1700698"/>
            </a:xfrm>
          </p:grpSpPr>
          <p:sp>
            <p:nvSpPr>
              <p:cNvPr id="16487" name="Line 102"/>
              <p:cNvSpPr>
                <a:spLocks noChangeShapeType="1"/>
              </p:cNvSpPr>
              <p:nvPr/>
            </p:nvSpPr>
            <p:spPr bwMode="auto">
              <a:xfrm flipV="1">
                <a:off x="3099707" y="3497523"/>
                <a:ext cx="269906" cy="374092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6488" name="Line 102"/>
              <p:cNvSpPr>
                <a:spLocks noChangeShapeType="1"/>
              </p:cNvSpPr>
              <p:nvPr/>
            </p:nvSpPr>
            <p:spPr bwMode="auto">
              <a:xfrm flipV="1">
                <a:off x="1637968" y="4601073"/>
                <a:ext cx="417545" cy="597148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6489" name="Line 102"/>
              <p:cNvSpPr>
                <a:spLocks noChangeShapeType="1"/>
              </p:cNvSpPr>
              <p:nvPr/>
            </p:nvSpPr>
            <p:spPr bwMode="auto">
              <a:xfrm flipV="1">
                <a:off x="2055513" y="3873165"/>
                <a:ext cx="1053750" cy="727908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</p:grpSp>
      <p:sp>
        <p:nvSpPr>
          <p:cNvPr id="16456" name="Line 15"/>
          <p:cNvSpPr>
            <a:spLocks noChangeShapeType="1"/>
          </p:cNvSpPr>
          <p:nvPr/>
        </p:nvSpPr>
        <p:spPr bwMode="auto">
          <a:xfrm flipV="1">
            <a:off x="627063" y="3613150"/>
            <a:ext cx="39592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graphicFrame>
        <p:nvGraphicFramePr>
          <p:cNvPr id="70" name="Group 101"/>
          <p:cNvGraphicFramePr>
            <a:graphicFrameLocks/>
          </p:cNvGraphicFramePr>
          <p:nvPr/>
        </p:nvGraphicFramePr>
        <p:xfrm>
          <a:off x="628650" y="1154113"/>
          <a:ext cx="3611563" cy="833437"/>
        </p:xfrm>
        <a:graphic>
          <a:graphicData uri="http://schemas.openxmlformats.org/drawingml/2006/table">
            <a:tbl>
              <a:tblPr/>
              <a:tblGrid>
                <a:gridCol w="903288"/>
                <a:gridCol w="903287"/>
                <a:gridCol w="901700"/>
                <a:gridCol w="903288"/>
              </a:tblGrid>
              <a:tr h="345013"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r>
                        <a:rPr kumimoji="0" lang="en-US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Anfang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[°C]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90" marB="457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r>
                        <a:rPr kumimoji="0" lang="en-US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Ende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[°C]</a:t>
                      </a:r>
                      <a:endParaRPr kumimoji="0" lang="en-US" sz="1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90" marB="457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Q* [kW]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90" marB="457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Medium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90" marB="457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212"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90" marB="457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90" marB="457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Q*</a:t>
                      </a:r>
                      <a:r>
                        <a:rPr kumimoji="0" lang="en-US" sz="1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" charset="0"/>
                      </a:endParaRPr>
                    </a:p>
                  </a:txBody>
                  <a:tcPr marT="45790" marB="457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Milch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90" marB="457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212"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</a:p>
                  </a:txBody>
                  <a:tcPr marT="45790" marB="457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90" marB="457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Q*</a:t>
                      </a:r>
                      <a:r>
                        <a:rPr kumimoji="0" lang="en-US" sz="1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90" marB="457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Milch</a:t>
                      </a:r>
                    </a:p>
                  </a:txBody>
                  <a:tcPr marT="45790" marB="457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8" name="Gruppieren 7"/>
          <p:cNvGrpSpPr>
            <a:grpSpLocks/>
          </p:cNvGrpSpPr>
          <p:nvPr/>
        </p:nvGrpSpPr>
        <p:grpSpPr bwMode="auto">
          <a:xfrm>
            <a:off x="627063" y="5453063"/>
            <a:ext cx="3956050" cy="385762"/>
            <a:chOff x="626745" y="5453170"/>
            <a:chExt cx="3956015" cy="385140"/>
          </a:xfrm>
        </p:grpSpPr>
        <p:grpSp>
          <p:nvGrpSpPr>
            <p:cNvPr id="16480" name="Gruppieren 1"/>
            <p:cNvGrpSpPr>
              <a:grpSpLocks/>
            </p:cNvGrpSpPr>
            <p:nvPr/>
          </p:nvGrpSpPr>
          <p:grpSpPr bwMode="auto">
            <a:xfrm>
              <a:off x="626745" y="5453170"/>
              <a:ext cx="3956015" cy="0"/>
              <a:chOff x="626745" y="5453170"/>
              <a:chExt cx="3956015" cy="0"/>
            </a:xfrm>
          </p:grpSpPr>
          <p:sp>
            <p:nvSpPr>
              <p:cNvPr id="16483" name="Line 82"/>
              <p:cNvSpPr>
                <a:spLocks noChangeShapeType="1"/>
              </p:cNvSpPr>
              <p:nvPr/>
            </p:nvSpPr>
            <p:spPr bwMode="auto">
              <a:xfrm flipV="1">
                <a:off x="626745" y="5453170"/>
                <a:ext cx="1737995" cy="0"/>
              </a:xfrm>
              <a:prstGeom prst="line">
                <a:avLst/>
              </a:prstGeom>
              <a:noFill/>
              <a:ln w="19050" cap="sq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6484" name="Line 24"/>
              <p:cNvSpPr>
                <a:spLocks noChangeShapeType="1"/>
              </p:cNvSpPr>
              <p:nvPr/>
            </p:nvSpPr>
            <p:spPr bwMode="auto">
              <a:xfrm flipV="1">
                <a:off x="2372360" y="5453170"/>
                <a:ext cx="2210400" cy="0"/>
              </a:xfrm>
              <a:prstGeom prst="line">
                <a:avLst/>
              </a:prstGeom>
              <a:noFill/>
              <a:ln w="19050" cap="rnd">
                <a:solidFill>
                  <a:schemeClr val="accent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16481" name="Text Box 47"/>
            <p:cNvSpPr txBox="1">
              <a:spLocks noChangeArrowheads="1"/>
            </p:cNvSpPr>
            <p:nvPr/>
          </p:nvSpPr>
          <p:spPr bwMode="auto">
            <a:xfrm>
              <a:off x="1173448" y="5468978"/>
              <a:ext cx="83650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de-CH" altLang="de-DE" sz="1800" b="0">
                  <a:solidFill>
                    <a:srgbClr val="FF0000"/>
                  </a:solidFill>
                </a:rPr>
                <a:t>Q*</a:t>
              </a:r>
              <a:r>
                <a:rPr lang="de-CH" altLang="de-DE" sz="1800" b="0" baseline="-10000">
                  <a:solidFill>
                    <a:srgbClr val="FF0000"/>
                  </a:solidFill>
                </a:rPr>
                <a:t>Kühl</a:t>
              </a:r>
            </a:p>
          </p:txBody>
        </p:sp>
        <p:sp>
          <p:nvSpPr>
            <p:cNvPr id="16482" name="Text Box 47"/>
            <p:cNvSpPr txBox="1">
              <a:spLocks noChangeArrowheads="1"/>
            </p:cNvSpPr>
            <p:nvPr/>
          </p:nvSpPr>
          <p:spPr bwMode="auto">
            <a:xfrm>
              <a:off x="3040348" y="5462733"/>
              <a:ext cx="76965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1800" b="0">
                  <a:solidFill>
                    <a:schemeClr val="accent1"/>
                  </a:solidFill>
                </a:rPr>
                <a:t>Q*</a:t>
              </a:r>
              <a:r>
                <a:rPr lang="en-US" altLang="de-DE" sz="1800" b="0" baseline="-30000">
                  <a:solidFill>
                    <a:schemeClr val="accent1"/>
                  </a:solidFill>
                </a:rPr>
                <a:t>Heiz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46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618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618604" grpId="0"/>
      <p:bldP spid="251" grpId="0" animBg="1"/>
      <p:bldP spid="2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ieren 14"/>
          <p:cNvGrpSpPr>
            <a:grpSpLocks/>
          </p:cNvGrpSpPr>
          <p:nvPr/>
        </p:nvGrpSpPr>
        <p:grpSpPr bwMode="auto">
          <a:xfrm>
            <a:off x="631825" y="3608388"/>
            <a:ext cx="2430463" cy="2230437"/>
            <a:chOff x="631190" y="3608846"/>
            <a:chExt cx="2430648" cy="2229465"/>
          </a:xfrm>
        </p:grpSpPr>
        <p:sp>
          <p:nvSpPr>
            <p:cNvPr id="17624" name="Rechteck 6"/>
            <p:cNvSpPr>
              <a:spLocks noChangeArrowheads="1"/>
            </p:cNvSpPr>
            <p:nvPr/>
          </p:nvSpPr>
          <p:spPr bwMode="auto">
            <a:xfrm>
              <a:off x="2368550" y="3610665"/>
              <a:ext cx="693288" cy="2227646"/>
            </a:xfrm>
            <a:prstGeom prst="rect">
              <a:avLst/>
            </a:prstGeom>
            <a:solidFill>
              <a:srgbClr val="FF0000">
                <a:alpha val="2313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Aft>
                  <a:spcPct val="0"/>
                </a:spcAft>
              </a:pPr>
              <a:endParaRPr lang="en-GB" altLang="de-DE" sz="2400" b="0"/>
            </a:p>
          </p:txBody>
        </p:sp>
        <p:sp>
          <p:nvSpPr>
            <p:cNvPr id="17625" name="Rechteck 185"/>
            <p:cNvSpPr>
              <a:spLocks noChangeArrowheads="1"/>
            </p:cNvSpPr>
            <p:nvPr/>
          </p:nvSpPr>
          <p:spPr bwMode="auto">
            <a:xfrm>
              <a:off x="631190" y="3608846"/>
              <a:ext cx="210317" cy="2227646"/>
            </a:xfrm>
            <a:prstGeom prst="rect">
              <a:avLst/>
            </a:prstGeom>
            <a:solidFill>
              <a:srgbClr val="0070C0">
                <a:alpha val="2313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Aft>
                  <a:spcPct val="0"/>
                </a:spcAft>
              </a:pPr>
              <a:endParaRPr lang="en-GB" altLang="de-DE" sz="2400" b="0"/>
            </a:p>
          </p:txBody>
        </p:sp>
      </p:grpSp>
      <p:sp>
        <p:nvSpPr>
          <p:cNvPr id="206" name="Rectangle 116"/>
          <p:cNvSpPr>
            <a:spLocks noChangeArrowheads="1"/>
          </p:cNvSpPr>
          <p:nvPr/>
        </p:nvSpPr>
        <p:spPr bwMode="auto">
          <a:xfrm>
            <a:off x="5326063" y="3343275"/>
            <a:ext cx="4035425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0" tIns="0" rIns="0" bIns="82647">
            <a:spAutoFit/>
          </a:bodyPr>
          <a:lstStyle>
            <a:lvl1pPr marL="342900" indent="-342900" eaLnBrk="0" hangingPunct="0">
              <a:lnSpc>
                <a:spcPct val="90000"/>
              </a:lnSpc>
              <a:spcAft>
                <a:spcPct val="50000"/>
              </a:spcAft>
              <a:tabLst>
                <a:tab pos="715963" algn="l"/>
              </a:tabLs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36538" indent="-2349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r>
              <a:rPr lang="de-CH" altLang="de-DE"/>
              <a:t>Addition aller Wärmeströme im gleichen Temperaturfenster (Superposition)</a:t>
            </a:r>
          </a:p>
          <a:p>
            <a:pPr lvl="1" eaLnBrk="1" hangingPunct="1"/>
            <a:r>
              <a:rPr lang="de-CH" altLang="de-DE"/>
              <a:t>Nur Differenzen zwischen Anfangs- und Endzustand relevant</a:t>
            </a:r>
          </a:p>
          <a:p>
            <a:pPr lvl="1" eaLnBrk="1" hangingPunct="1"/>
            <a:r>
              <a:rPr lang="de-CH" altLang="de-DE"/>
              <a:t>Aufbau der Verbundkurven</a:t>
            </a:r>
          </a:p>
        </p:txBody>
      </p:sp>
      <p:sp>
        <p:nvSpPr>
          <p:cNvPr id="17412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altLang="de-DE" smtClean="0"/>
              <a:t>Beispiel Pasteurisierung Milch / Früchtetrocknung</a:t>
            </a:r>
          </a:p>
        </p:txBody>
      </p:sp>
      <p:sp>
        <p:nvSpPr>
          <p:cNvPr id="17413" name="Text Box 120"/>
          <p:cNvSpPr txBox="1">
            <a:spLocks noChangeArrowheads="1"/>
          </p:cNvSpPr>
          <p:nvPr/>
        </p:nvSpPr>
        <p:spPr bwMode="auto">
          <a:xfrm>
            <a:off x="300038" y="88900"/>
            <a:ext cx="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>
            <a:lvl1pPr defTabSz="957263"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endParaRPr lang="de-DE" altLang="de-DE" sz="900" b="0"/>
          </a:p>
        </p:txBody>
      </p:sp>
      <p:cxnSp>
        <p:nvCxnSpPr>
          <p:cNvPr id="17414" name="Gerade Verbindung 77"/>
          <p:cNvCxnSpPr>
            <a:cxnSpLocks noChangeShapeType="1"/>
          </p:cNvCxnSpPr>
          <p:nvPr/>
        </p:nvCxnSpPr>
        <p:spPr bwMode="auto">
          <a:xfrm>
            <a:off x="628650" y="3494088"/>
            <a:ext cx="17463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15" name="Gerade Verbindung 79"/>
          <p:cNvCxnSpPr>
            <a:cxnSpLocks noChangeShapeType="1"/>
          </p:cNvCxnSpPr>
          <p:nvPr/>
        </p:nvCxnSpPr>
        <p:spPr bwMode="auto">
          <a:xfrm>
            <a:off x="628650" y="3994150"/>
            <a:ext cx="17463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16" name="Gerade Verbindung 85"/>
          <p:cNvCxnSpPr>
            <a:cxnSpLocks noChangeShapeType="1"/>
          </p:cNvCxnSpPr>
          <p:nvPr/>
        </p:nvCxnSpPr>
        <p:spPr bwMode="auto">
          <a:xfrm>
            <a:off x="628650" y="5453063"/>
            <a:ext cx="17463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17" name="Gerade Verbindung 89"/>
          <p:cNvCxnSpPr>
            <a:cxnSpLocks noChangeShapeType="1"/>
          </p:cNvCxnSpPr>
          <p:nvPr/>
        </p:nvCxnSpPr>
        <p:spPr bwMode="auto">
          <a:xfrm flipV="1">
            <a:off x="628650" y="5795963"/>
            <a:ext cx="0" cy="20637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Line 19"/>
          <p:cNvSpPr>
            <a:spLocks noChangeShapeType="1"/>
          </p:cNvSpPr>
          <p:nvPr/>
        </p:nvSpPr>
        <p:spPr bwMode="auto">
          <a:xfrm flipV="1">
            <a:off x="636588" y="4979988"/>
            <a:ext cx="3938587" cy="0"/>
          </a:xfrm>
          <a:prstGeom prst="line">
            <a:avLst/>
          </a:prstGeom>
          <a:noFill/>
          <a:ln w="12700">
            <a:solidFill>
              <a:schemeClr val="bg1">
                <a:lumMod val="8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de-CH" dirty="0">
              <a:latin typeface="Arial" charset="0"/>
              <a:cs typeface="+mn-cs"/>
            </a:endParaRPr>
          </a:p>
        </p:txBody>
      </p:sp>
      <p:sp>
        <p:nvSpPr>
          <p:cNvPr id="160" name="Line 19"/>
          <p:cNvSpPr>
            <a:spLocks noChangeShapeType="1"/>
          </p:cNvSpPr>
          <p:nvPr/>
        </p:nvSpPr>
        <p:spPr bwMode="auto">
          <a:xfrm flipV="1">
            <a:off x="636588" y="4718050"/>
            <a:ext cx="3941762" cy="0"/>
          </a:xfrm>
          <a:prstGeom prst="line">
            <a:avLst/>
          </a:prstGeom>
          <a:noFill/>
          <a:ln w="12700">
            <a:solidFill>
              <a:schemeClr val="bg1">
                <a:lumMod val="8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de-CH" dirty="0">
              <a:latin typeface="Arial" charset="0"/>
              <a:cs typeface="+mn-cs"/>
            </a:endParaRPr>
          </a:p>
        </p:txBody>
      </p:sp>
      <p:grpSp>
        <p:nvGrpSpPr>
          <p:cNvPr id="138" name="Gruppieren 137"/>
          <p:cNvGrpSpPr>
            <a:grpSpLocks/>
          </p:cNvGrpSpPr>
          <p:nvPr/>
        </p:nvGrpSpPr>
        <p:grpSpPr bwMode="auto">
          <a:xfrm>
            <a:off x="612775" y="3130550"/>
            <a:ext cx="2540000" cy="414338"/>
            <a:chOff x="613092" y="3130488"/>
            <a:chExt cx="2538906" cy="414863"/>
          </a:xfrm>
        </p:grpSpPr>
        <p:sp>
          <p:nvSpPr>
            <p:cNvPr id="17618" name="Line 103"/>
            <p:cNvSpPr>
              <a:spLocks noChangeShapeType="1"/>
            </p:cNvSpPr>
            <p:nvPr/>
          </p:nvSpPr>
          <p:spPr bwMode="auto">
            <a:xfrm>
              <a:off x="634365" y="3545351"/>
              <a:ext cx="22759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7619" name="Line 104"/>
            <p:cNvSpPr>
              <a:spLocks noChangeShapeType="1"/>
            </p:cNvSpPr>
            <p:nvPr/>
          </p:nvSpPr>
          <p:spPr bwMode="auto">
            <a:xfrm>
              <a:off x="861963" y="3545351"/>
              <a:ext cx="149515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7620" name="Line 105"/>
            <p:cNvSpPr>
              <a:spLocks noChangeShapeType="1"/>
            </p:cNvSpPr>
            <p:nvPr/>
          </p:nvSpPr>
          <p:spPr bwMode="auto">
            <a:xfrm>
              <a:off x="2368550" y="3545351"/>
              <a:ext cx="69328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7621" name="Text Box 106"/>
            <p:cNvSpPr txBox="1">
              <a:spLocks noChangeArrowheads="1"/>
            </p:cNvSpPr>
            <p:nvPr/>
          </p:nvSpPr>
          <p:spPr bwMode="auto">
            <a:xfrm>
              <a:off x="613092" y="3130488"/>
              <a:ext cx="909637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de-CH" altLang="de-DE" sz="800">
                  <a:solidFill>
                    <a:srgbClr val="0000FF"/>
                  </a:solidFill>
                </a:rPr>
                <a:t>Minimale Kühlleistung</a:t>
              </a:r>
            </a:p>
          </p:txBody>
        </p:sp>
        <p:sp>
          <p:nvSpPr>
            <p:cNvPr id="17622" name="Text Box 107"/>
            <p:cNvSpPr txBox="1">
              <a:spLocks noChangeArrowheads="1"/>
            </p:cNvSpPr>
            <p:nvPr/>
          </p:nvSpPr>
          <p:spPr bwMode="auto">
            <a:xfrm>
              <a:off x="1332864" y="3139979"/>
              <a:ext cx="909637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de-CH" altLang="de-DE" sz="800"/>
                <a:t>Maximale WRG</a:t>
              </a:r>
            </a:p>
          </p:txBody>
        </p:sp>
        <p:sp>
          <p:nvSpPr>
            <p:cNvPr id="17623" name="Text Box 108"/>
            <p:cNvSpPr txBox="1">
              <a:spLocks noChangeArrowheads="1"/>
            </p:cNvSpPr>
            <p:nvPr/>
          </p:nvSpPr>
          <p:spPr bwMode="auto">
            <a:xfrm>
              <a:off x="2242361" y="3130488"/>
              <a:ext cx="909637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de-CH" altLang="de-DE" sz="800">
                  <a:solidFill>
                    <a:srgbClr val="FF0000"/>
                  </a:solidFill>
                </a:rPr>
                <a:t>Minimale Heizleistung</a:t>
              </a:r>
            </a:p>
          </p:txBody>
        </p:sp>
      </p:grpSp>
      <p:cxnSp>
        <p:nvCxnSpPr>
          <p:cNvPr id="17421" name="Gewinkelte Verbindung 261"/>
          <p:cNvCxnSpPr>
            <a:cxnSpLocks noChangeShapeType="1"/>
          </p:cNvCxnSpPr>
          <p:nvPr/>
        </p:nvCxnSpPr>
        <p:spPr bwMode="auto">
          <a:xfrm rot="10800000">
            <a:off x="627063" y="3141663"/>
            <a:ext cx="4159250" cy="2700337"/>
          </a:xfrm>
          <a:prstGeom prst="bentConnector2">
            <a:avLst/>
          </a:prstGeom>
          <a:noFill/>
          <a:ln w="12700" cap="sq" algn="ctr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2" name="Textfeld 262"/>
          <p:cNvSpPr txBox="1">
            <a:spLocks noChangeArrowheads="1"/>
          </p:cNvSpPr>
          <p:nvPr/>
        </p:nvSpPr>
        <p:spPr bwMode="auto">
          <a:xfrm>
            <a:off x="4786313" y="5718175"/>
            <a:ext cx="5937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de-CH" altLang="de-DE" sz="900" b="0"/>
              <a:t>Q* [kW]</a:t>
            </a:r>
          </a:p>
        </p:txBody>
      </p:sp>
      <p:sp>
        <p:nvSpPr>
          <p:cNvPr id="17423" name="Textfeld 263"/>
          <p:cNvSpPr txBox="1">
            <a:spLocks noChangeArrowheads="1"/>
          </p:cNvSpPr>
          <p:nvPr/>
        </p:nvSpPr>
        <p:spPr bwMode="auto">
          <a:xfrm>
            <a:off x="33338" y="2773363"/>
            <a:ext cx="1187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de-CH" altLang="de-DE" sz="900" b="0"/>
              <a:t>Temperatur</a:t>
            </a:r>
          </a:p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de-CH" altLang="de-DE" sz="900" b="0"/>
              <a:t>[°C]</a:t>
            </a:r>
          </a:p>
        </p:txBody>
      </p:sp>
      <p:cxnSp>
        <p:nvCxnSpPr>
          <p:cNvPr id="17424" name="Gerade Verbindung 264"/>
          <p:cNvCxnSpPr>
            <a:cxnSpLocks noChangeShapeType="1"/>
          </p:cNvCxnSpPr>
          <p:nvPr/>
        </p:nvCxnSpPr>
        <p:spPr bwMode="auto">
          <a:xfrm>
            <a:off x="628650" y="4478338"/>
            <a:ext cx="17463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5" name="Gerade Verbindung 265"/>
          <p:cNvCxnSpPr>
            <a:cxnSpLocks noChangeShapeType="1"/>
          </p:cNvCxnSpPr>
          <p:nvPr/>
        </p:nvCxnSpPr>
        <p:spPr bwMode="auto">
          <a:xfrm>
            <a:off x="628650" y="4981575"/>
            <a:ext cx="17463" cy="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6" name="Textfeld 266"/>
          <p:cNvSpPr txBox="1">
            <a:spLocks noChangeArrowheads="1"/>
          </p:cNvSpPr>
          <p:nvPr/>
        </p:nvSpPr>
        <p:spPr bwMode="auto">
          <a:xfrm>
            <a:off x="160338" y="4416425"/>
            <a:ext cx="46831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6000" bIns="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</a:pPr>
            <a:r>
              <a:rPr lang="de-CH" altLang="de-DE" sz="800" b="0"/>
              <a:t>40</a:t>
            </a:r>
          </a:p>
        </p:txBody>
      </p:sp>
      <p:sp>
        <p:nvSpPr>
          <p:cNvPr id="17427" name="Textfeld 267"/>
          <p:cNvSpPr txBox="1">
            <a:spLocks noChangeArrowheads="1"/>
          </p:cNvSpPr>
          <p:nvPr/>
        </p:nvSpPr>
        <p:spPr bwMode="auto">
          <a:xfrm>
            <a:off x="160338" y="4921250"/>
            <a:ext cx="468312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6000" bIns="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</a:pPr>
            <a:r>
              <a:rPr lang="de-CH" altLang="de-DE" sz="800" b="0"/>
              <a:t>20</a:t>
            </a:r>
          </a:p>
        </p:txBody>
      </p:sp>
      <p:sp>
        <p:nvSpPr>
          <p:cNvPr id="17428" name="Line 22"/>
          <p:cNvSpPr>
            <a:spLocks noChangeShapeType="1"/>
          </p:cNvSpPr>
          <p:nvPr/>
        </p:nvSpPr>
        <p:spPr bwMode="auto">
          <a:xfrm flipV="1">
            <a:off x="636588" y="5327650"/>
            <a:ext cx="24114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7429" name="Textfeld 269"/>
          <p:cNvSpPr txBox="1">
            <a:spLocks noChangeArrowheads="1"/>
          </p:cNvSpPr>
          <p:nvPr/>
        </p:nvSpPr>
        <p:spPr bwMode="auto">
          <a:xfrm>
            <a:off x="160338" y="5399088"/>
            <a:ext cx="46831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6000" bIns="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</a:pPr>
            <a:r>
              <a:rPr lang="de-CH" altLang="de-DE" sz="800" b="0"/>
              <a:t>0</a:t>
            </a:r>
          </a:p>
        </p:txBody>
      </p:sp>
      <p:sp>
        <p:nvSpPr>
          <p:cNvPr id="17430" name="Textfeld 271"/>
          <p:cNvSpPr txBox="1">
            <a:spLocks noChangeArrowheads="1"/>
          </p:cNvSpPr>
          <p:nvPr/>
        </p:nvSpPr>
        <p:spPr bwMode="auto">
          <a:xfrm>
            <a:off x="160338" y="3440113"/>
            <a:ext cx="46831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6000" bIns="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</a:pPr>
            <a:r>
              <a:rPr lang="de-CH" altLang="de-DE" sz="800" b="0"/>
              <a:t>80</a:t>
            </a:r>
          </a:p>
        </p:txBody>
      </p:sp>
      <p:sp>
        <p:nvSpPr>
          <p:cNvPr id="17431" name="Textfeld 272"/>
          <p:cNvSpPr txBox="1">
            <a:spLocks noChangeArrowheads="1"/>
          </p:cNvSpPr>
          <p:nvPr/>
        </p:nvSpPr>
        <p:spPr bwMode="auto">
          <a:xfrm>
            <a:off x="160338" y="3929063"/>
            <a:ext cx="46831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6000" bIns="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</a:pPr>
            <a:r>
              <a:rPr lang="de-CH" altLang="de-DE" sz="800" b="0"/>
              <a:t>60</a:t>
            </a:r>
          </a:p>
        </p:txBody>
      </p:sp>
      <p:sp>
        <p:nvSpPr>
          <p:cNvPr id="17432" name="Line 15"/>
          <p:cNvSpPr>
            <a:spLocks noChangeShapeType="1"/>
          </p:cNvSpPr>
          <p:nvPr/>
        </p:nvSpPr>
        <p:spPr bwMode="auto">
          <a:xfrm flipV="1">
            <a:off x="627063" y="3613150"/>
            <a:ext cx="241141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87" name="Line 20"/>
          <p:cNvSpPr>
            <a:spLocks noChangeShapeType="1"/>
          </p:cNvSpPr>
          <p:nvPr/>
        </p:nvSpPr>
        <p:spPr bwMode="auto">
          <a:xfrm>
            <a:off x="636588" y="3990975"/>
            <a:ext cx="3941762" cy="0"/>
          </a:xfrm>
          <a:prstGeom prst="line">
            <a:avLst/>
          </a:prstGeom>
          <a:noFill/>
          <a:ln w="12700">
            <a:solidFill>
              <a:schemeClr val="bg1">
                <a:lumMod val="8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de-CH" dirty="0">
              <a:latin typeface="Arial" charset="0"/>
              <a:cs typeface="+mn-cs"/>
            </a:endParaRPr>
          </a:p>
        </p:txBody>
      </p:sp>
      <p:sp>
        <p:nvSpPr>
          <p:cNvPr id="17434" name="Textfeld 287"/>
          <p:cNvSpPr txBox="1">
            <a:spLocks noChangeArrowheads="1"/>
          </p:cNvSpPr>
          <p:nvPr/>
        </p:nvSpPr>
        <p:spPr bwMode="auto">
          <a:xfrm>
            <a:off x="393700" y="5824538"/>
            <a:ext cx="468313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8000" rIns="0" bIns="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de-CH" altLang="de-DE" sz="800" b="0"/>
              <a:t>0</a:t>
            </a:r>
          </a:p>
        </p:txBody>
      </p:sp>
      <p:cxnSp>
        <p:nvCxnSpPr>
          <p:cNvPr id="17435" name="Gerade Verbindung 290"/>
          <p:cNvCxnSpPr>
            <a:cxnSpLocks noChangeShapeType="1"/>
          </p:cNvCxnSpPr>
          <p:nvPr/>
        </p:nvCxnSpPr>
        <p:spPr bwMode="auto">
          <a:xfrm flipV="1">
            <a:off x="1581150" y="5803900"/>
            <a:ext cx="0" cy="20638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6" name="Gerade Verbindung 291"/>
          <p:cNvCxnSpPr>
            <a:cxnSpLocks noChangeShapeType="1"/>
          </p:cNvCxnSpPr>
          <p:nvPr/>
        </p:nvCxnSpPr>
        <p:spPr bwMode="auto">
          <a:xfrm flipV="1">
            <a:off x="2540000" y="5803900"/>
            <a:ext cx="0" cy="20638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7" name="Gerade Verbindung 292"/>
          <p:cNvCxnSpPr>
            <a:cxnSpLocks noChangeShapeType="1"/>
          </p:cNvCxnSpPr>
          <p:nvPr/>
        </p:nvCxnSpPr>
        <p:spPr bwMode="auto">
          <a:xfrm flipV="1">
            <a:off x="3495675" y="5803900"/>
            <a:ext cx="0" cy="20638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8" name="Gerade Verbindung 293"/>
          <p:cNvCxnSpPr>
            <a:cxnSpLocks noChangeShapeType="1"/>
          </p:cNvCxnSpPr>
          <p:nvPr/>
        </p:nvCxnSpPr>
        <p:spPr bwMode="auto">
          <a:xfrm flipV="1">
            <a:off x="4460875" y="5805488"/>
            <a:ext cx="0" cy="19050"/>
          </a:xfrm>
          <a:prstGeom prst="line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" name="Gruppieren 7"/>
          <p:cNvGrpSpPr>
            <a:grpSpLocks/>
          </p:cNvGrpSpPr>
          <p:nvPr/>
        </p:nvGrpSpPr>
        <p:grpSpPr bwMode="auto">
          <a:xfrm>
            <a:off x="627063" y="5453063"/>
            <a:ext cx="3956050" cy="385762"/>
            <a:chOff x="626745" y="5453170"/>
            <a:chExt cx="3956015" cy="385140"/>
          </a:xfrm>
        </p:grpSpPr>
        <p:grpSp>
          <p:nvGrpSpPr>
            <p:cNvPr id="17613" name="Gruppieren 1"/>
            <p:cNvGrpSpPr>
              <a:grpSpLocks/>
            </p:cNvGrpSpPr>
            <p:nvPr/>
          </p:nvGrpSpPr>
          <p:grpSpPr bwMode="auto">
            <a:xfrm>
              <a:off x="626745" y="5453170"/>
              <a:ext cx="3956015" cy="0"/>
              <a:chOff x="626745" y="5453170"/>
              <a:chExt cx="3956015" cy="0"/>
            </a:xfrm>
          </p:grpSpPr>
          <p:sp>
            <p:nvSpPr>
              <p:cNvPr id="17616" name="Line 82"/>
              <p:cNvSpPr>
                <a:spLocks noChangeShapeType="1"/>
              </p:cNvSpPr>
              <p:nvPr/>
            </p:nvSpPr>
            <p:spPr bwMode="auto">
              <a:xfrm flipV="1">
                <a:off x="626745" y="5453170"/>
                <a:ext cx="1737995" cy="0"/>
              </a:xfrm>
              <a:prstGeom prst="line">
                <a:avLst/>
              </a:prstGeom>
              <a:noFill/>
              <a:ln w="19050" cap="sq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617" name="Line 24"/>
              <p:cNvSpPr>
                <a:spLocks noChangeShapeType="1"/>
              </p:cNvSpPr>
              <p:nvPr/>
            </p:nvSpPr>
            <p:spPr bwMode="auto">
              <a:xfrm flipV="1">
                <a:off x="2372360" y="5453170"/>
                <a:ext cx="2210400" cy="0"/>
              </a:xfrm>
              <a:prstGeom prst="line">
                <a:avLst/>
              </a:prstGeom>
              <a:noFill/>
              <a:ln w="19050" cap="rnd">
                <a:solidFill>
                  <a:schemeClr val="accent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17614" name="Text Box 47"/>
            <p:cNvSpPr txBox="1">
              <a:spLocks noChangeArrowheads="1"/>
            </p:cNvSpPr>
            <p:nvPr/>
          </p:nvSpPr>
          <p:spPr bwMode="auto">
            <a:xfrm>
              <a:off x="1173448" y="5468978"/>
              <a:ext cx="83650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de-CH" altLang="de-DE" sz="1800" b="0">
                  <a:solidFill>
                    <a:srgbClr val="FF0000"/>
                  </a:solidFill>
                </a:rPr>
                <a:t>Q*</a:t>
              </a:r>
              <a:r>
                <a:rPr lang="de-CH" altLang="de-DE" sz="1800" b="0" baseline="-10000">
                  <a:solidFill>
                    <a:srgbClr val="FF0000"/>
                  </a:solidFill>
                </a:rPr>
                <a:t>Kühl</a:t>
              </a:r>
            </a:p>
          </p:txBody>
        </p:sp>
        <p:sp>
          <p:nvSpPr>
            <p:cNvPr id="17615" name="Text Box 47"/>
            <p:cNvSpPr txBox="1">
              <a:spLocks noChangeArrowheads="1"/>
            </p:cNvSpPr>
            <p:nvPr/>
          </p:nvSpPr>
          <p:spPr bwMode="auto">
            <a:xfrm>
              <a:off x="3040348" y="5462733"/>
              <a:ext cx="76965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1800" b="0">
                  <a:solidFill>
                    <a:schemeClr val="accent1"/>
                  </a:solidFill>
                </a:rPr>
                <a:t>Q*</a:t>
              </a:r>
              <a:r>
                <a:rPr lang="en-US" altLang="de-DE" sz="1800" b="0" baseline="-30000">
                  <a:solidFill>
                    <a:schemeClr val="accent1"/>
                  </a:solidFill>
                </a:rPr>
                <a:t>Heiz</a:t>
              </a:r>
            </a:p>
          </p:txBody>
        </p:sp>
      </p:grpSp>
      <p:graphicFrame>
        <p:nvGraphicFramePr>
          <p:cNvPr id="176" name="Group 101"/>
          <p:cNvGraphicFramePr>
            <a:graphicFrameLocks/>
          </p:cNvGraphicFramePr>
          <p:nvPr/>
        </p:nvGraphicFramePr>
        <p:xfrm>
          <a:off x="628650" y="1154113"/>
          <a:ext cx="3611563" cy="1320800"/>
        </p:xfrm>
        <a:graphic>
          <a:graphicData uri="http://schemas.openxmlformats.org/drawingml/2006/table">
            <a:tbl>
              <a:tblPr/>
              <a:tblGrid>
                <a:gridCol w="903288"/>
                <a:gridCol w="903287"/>
                <a:gridCol w="901700"/>
                <a:gridCol w="903288"/>
              </a:tblGrid>
              <a:tr h="344736"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r>
                        <a:rPr kumimoji="0" lang="en-US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Anfang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[°C]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r>
                        <a:rPr kumimoji="0" lang="en-US" sz="1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Ende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[°C]</a:t>
                      </a:r>
                      <a:endParaRPr kumimoji="0" lang="en-US" sz="1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Q* [kW]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Medium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16"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Q*</a:t>
                      </a:r>
                      <a:r>
                        <a:rPr kumimoji="0" lang="en-US" sz="10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" charset="0"/>
                      </a:endParaRP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Milch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16"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Q*</a:t>
                      </a:r>
                      <a:r>
                        <a:rPr kumimoji="0" lang="en-US" sz="1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Milch</a:t>
                      </a: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16"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Q*</a:t>
                      </a:r>
                      <a:r>
                        <a:rPr kumimoji="0" lang="en-US" sz="1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Luft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16"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Q*</a:t>
                      </a:r>
                      <a:r>
                        <a:rPr kumimoji="0" lang="en-US" sz="1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0" i="0" u="none" strike="noStrike" cap="none" normalizeH="0" baseline="-3000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Luft</a:t>
                      </a:r>
                    </a:p>
                  </a:txBody>
                  <a:tcPr marT="45753" marB="4575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7" name="Rectangle 116"/>
          <p:cNvSpPr>
            <a:spLocks noChangeArrowheads="1"/>
          </p:cNvSpPr>
          <p:nvPr/>
        </p:nvSpPr>
        <p:spPr bwMode="auto">
          <a:xfrm>
            <a:off x="5326063" y="3343275"/>
            <a:ext cx="40354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0" tIns="0" rIns="0" bIns="82647">
            <a:spAutoFit/>
          </a:bodyPr>
          <a:lstStyle>
            <a:lvl1pPr marL="342900" indent="-342900" eaLnBrk="0" hangingPunct="0">
              <a:lnSpc>
                <a:spcPct val="90000"/>
              </a:lnSpc>
              <a:spcAft>
                <a:spcPct val="50000"/>
              </a:spcAft>
              <a:tabLst>
                <a:tab pos="715963" algn="l"/>
              </a:tabLs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36538" indent="-2349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r>
              <a:rPr lang="de-CH" altLang="de-DE"/>
              <a:t>Abstand durch minimale Temperaturdifferenz ∆T</a:t>
            </a:r>
            <a:r>
              <a:rPr lang="de-CH" altLang="de-DE" baseline="-10000"/>
              <a:t>min</a:t>
            </a:r>
            <a:r>
              <a:rPr lang="de-CH" altLang="de-DE"/>
              <a:t> definiert</a:t>
            </a:r>
          </a:p>
          <a:p>
            <a:pPr lvl="1" eaLnBrk="1" hangingPunct="1"/>
            <a:r>
              <a:rPr lang="de-CH" altLang="de-DE"/>
              <a:t>Maximale Wärmerückgewinnung dargestellt durch übereinanderliegende Verbundkurven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5461000" y="989013"/>
            <a:ext cx="3836988" cy="4959350"/>
            <a:chOff x="5460260" y="989334"/>
            <a:chExt cx="3838495" cy="4959592"/>
          </a:xfrm>
        </p:grpSpPr>
        <p:grpSp>
          <p:nvGrpSpPr>
            <p:cNvPr id="17560" name="Gruppieren 432"/>
            <p:cNvGrpSpPr>
              <a:grpSpLocks/>
            </p:cNvGrpSpPr>
            <p:nvPr/>
          </p:nvGrpSpPr>
          <p:grpSpPr bwMode="auto">
            <a:xfrm>
              <a:off x="5518335" y="1480574"/>
              <a:ext cx="3780420" cy="4468352"/>
              <a:chOff x="5673080" y="1290643"/>
              <a:chExt cx="3780420" cy="4468352"/>
            </a:xfrm>
          </p:grpSpPr>
          <p:cxnSp>
            <p:nvCxnSpPr>
              <p:cNvPr id="17562" name="Gewinkelte Verbindung 480"/>
              <p:cNvCxnSpPr>
                <a:cxnSpLocks noChangeShapeType="1"/>
                <a:stCxn id="17586" idx="1"/>
              </p:cNvCxnSpPr>
              <p:nvPr/>
            </p:nvCxnSpPr>
            <p:spPr bwMode="auto">
              <a:xfrm rot="10800000">
                <a:off x="6135848" y="1290643"/>
                <a:ext cx="2273537" cy="4332502"/>
              </a:xfrm>
              <a:prstGeom prst="bentConnector2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triangl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7563" name="Gruppieren 481"/>
              <p:cNvGrpSpPr>
                <a:grpSpLocks/>
              </p:cNvGrpSpPr>
              <p:nvPr/>
            </p:nvGrpSpPr>
            <p:grpSpPr bwMode="auto">
              <a:xfrm>
                <a:off x="5673080" y="1290643"/>
                <a:ext cx="486054" cy="123111"/>
                <a:chOff x="1043080" y="1289393"/>
                <a:chExt cx="486054" cy="123111"/>
              </a:xfrm>
            </p:grpSpPr>
            <p:sp>
              <p:nvSpPr>
                <p:cNvPr id="17611" name="Textfeld 529"/>
                <p:cNvSpPr txBox="1">
                  <a:spLocks noChangeArrowheads="1"/>
                </p:cNvSpPr>
                <p:nvPr/>
              </p:nvSpPr>
              <p:spPr bwMode="auto">
                <a:xfrm>
                  <a:off x="1043080" y="1289393"/>
                  <a:ext cx="468052" cy="123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36000" bIns="0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spcAft>
                      <a:spcPct val="50000"/>
                    </a:spcAft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n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Font typeface="Franklin Gothic Book" panose="020B0503020102020204" pitchFamily="34" charset="0"/>
                    <a:buChar char="―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SzPct val="90000"/>
                    <a:buFont typeface="Wingdings" panose="05000000000000000000" pitchFamily="2" charset="2"/>
                    <a:buChar char="o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lnSpc>
                      <a:spcPct val="100000"/>
                    </a:lnSpc>
                    <a:spcAft>
                      <a:spcPct val="0"/>
                    </a:spcAft>
                  </a:pPr>
                  <a:r>
                    <a:rPr lang="de-CH" altLang="de-DE" sz="800" b="0"/>
                    <a:t>1150</a:t>
                  </a:r>
                </a:p>
              </p:txBody>
            </p:sp>
            <p:cxnSp>
              <p:nvCxnSpPr>
                <p:cNvPr id="17612" name="Gerade Verbindung 530"/>
                <p:cNvCxnSpPr>
                  <a:cxnSpLocks noChangeShapeType="1"/>
                  <a:stCxn id="17611" idx="3"/>
                </p:cNvCxnSpPr>
                <p:nvPr/>
              </p:nvCxnSpPr>
              <p:spPr bwMode="auto">
                <a:xfrm>
                  <a:off x="1511132" y="1350949"/>
                  <a:ext cx="18002" cy="0"/>
                </a:xfrm>
                <a:prstGeom prst="line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564" name="Gruppieren 482"/>
              <p:cNvGrpSpPr>
                <a:grpSpLocks/>
              </p:cNvGrpSpPr>
              <p:nvPr/>
            </p:nvGrpSpPr>
            <p:grpSpPr bwMode="auto">
              <a:xfrm>
                <a:off x="5673080" y="1604982"/>
                <a:ext cx="486054" cy="123111"/>
                <a:chOff x="1043080" y="1289393"/>
                <a:chExt cx="486054" cy="123111"/>
              </a:xfrm>
            </p:grpSpPr>
            <p:sp>
              <p:nvSpPr>
                <p:cNvPr id="17609" name="Textfeld 527"/>
                <p:cNvSpPr txBox="1">
                  <a:spLocks noChangeArrowheads="1"/>
                </p:cNvSpPr>
                <p:nvPr/>
              </p:nvSpPr>
              <p:spPr bwMode="auto">
                <a:xfrm>
                  <a:off x="1043080" y="1289393"/>
                  <a:ext cx="468052" cy="123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36000" bIns="0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spcAft>
                      <a:spcPct val="50000"/>
                    </a:spcAft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n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Font typeface="Franklin Gothic Book" panose="020B0503020102020204" pitchFamily="34" charset="0"/>
                    <a:buChar char="―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SzPct val="90000"/>
                    <a:buFont typeface="Wingdings" panose="05000000000000000000" pitchFamily="2" charset="2"/>
                    <a:buChar char="o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lnSpc>
                      <a:spcPct val="100000"/>
                    </a:lnSpc>
                    <a:spcAft>
                      <a:spcPct val="0"/>
                    </a:spcAft>
                  </a:pPr>
                  <a:r>
                    <a:rPr lang="de-CH" altLang="de-DE" sz="800" b="0"/>
                    <a:t>1100</a:t>
                  </a:r>
                </a:p>
              </p:txBody>
            </p:sp>
            <p:cxnSp>
              <p:nvCxnSpPr>
                <p:cNvPr id="17610" name="Gerade Verbindung 528"/>
                <p:cNvCxnSpPr>
                  <a:cxnSpLocks noChangeShapeType="1"/>
                  <a:stCxn id="17609" idx="3"/>
                </p:cNvCxnSpPr>
                <p:nvPr/>
              </p:nvCxnSpPr>
              <p:spPr bwMode="auto">
                <a:xfrm>
                  <a:off x="1511132" y="1350949"/>
                  <a:ext cx="18002" cy="0"/>
                </a:xfrm>
                <a:prstGeom prst="line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565" name="Gruppieren 483"/>
              <p:cNvGrpSpPr>
                <a:grpSpLocks/>
              </p:cNvGrpSpPr>
              <p:nvPr/>
            </p:nvGrpSpPr>
            <p:grpSpPr bwMode="auto">
              <a:xfrm>
                <a:off x="5673080" y="1930419"/>
                <a:ext cx="486054" cy="123111"/>
                <a:chOff x="1043080" y="1289393"/>
                <a:chExt cx="486054" cy="123111"/>
              </a:xfrm>
            </p:grpSpPr>
            <p:sp>
              <p:nvSpPr>
                <p:cNvPr id="17607" name="Textfeld 525"/>
                <p:cNvSpPr txBox="1">
                  <a:spLocks noChangeArrowheads="1"/>
                </p:cNvSpPr>
                <p:nvPr/>
              </p:nvSpPr>
              <p:spPr bwMode="auto">
                <a:xfrm>
                  <a:off x="1043080" y="1289393"/>
                  <a:ext cx="468052" cy="123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36000" bIns="0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spcAft>
                      <a:spcPct val="50000"/>
                    </a:spcAft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n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Font typeface="Franklin Gothic Book" panose="020B0503020102020204" pitchFamily="34" charset="0"/>
                    <a:buChar char="―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SzPct val="90000"/>
                    <a:buFont typeface="Wingdings" panose="05000000000000000000" pitchFamily="2" charset="2"/>
                    <a:buChar char="o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lnSpc>
                      <a:spcPct val="100000"/>
                    </a:lnSpc>
                    <a:spcAft>
                      <a:spcPct val="0"/>
                    </a:spcAft>
                  </a:pPr>
                  <a:r>
                    <a:rPr lang="de-CH" altLang="de-DE" sz="800" b="0"/>
                    <a:t>1050</a:t>
                  </a:r>
                </a:p>
              </p:txBody>
            </p:sp>
            <p:cxnSp>
              <p:nvCxnSpPr>
                <p:cNvPr id="17608" name="Gerade Verbindung 526"/>
                <p:cNvCxnSpPr>
                  <a:cxnSpLocks noChangeShapeType="1"/>
                  <a:stCxn id="17607" idx="3"/>
                </p:cNvCxnSpPr>
                <p:nvPr/>
              </p:nvCxnSpPr>
              <p:spPr bwMode="auto">
                <a:xfrm>
                  <a:off x="1511132" y="1350949"/>
                  <a:ext cx="18002" cy="0"/>
                </a:xfrm>
                <a:prstGeom prst="line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566" name="Gruppieren 484"/>
              <p:cNvGrpSpPr>
                <a:grpSpLocks/>
              </p:cNvGrpSpPr>
              <p:nvPr/>
            </p:nvGrpSpPr>
            <p:grpSpPr bwMode="auto">
              <a:xfrm>
                <a:off x="5673080" y="2279669"/>
                <a:ext cx="486054" cy="123111"/>
                <a:chOff x="1043080" y="1289393"/>
                <a:chExt cx="486054" cy="123111"/>
              </a:xfrm>
            </p:grpSpPr>
            <p:sp>
              <p:nvSpPr>
                <p:cNvPr id="17605" name="Textfeld 523"/>
                <p:cNvSpPr txBox="1">
                  <a:spLocks noChangeArrowheads="1"/>
                </p:cNvSpPr>
                <p:nvPr/>
              </p:nvSpPr>
              <p:spPr bwMode="auto">
                <a:xfrm>
                  <a:off x="1043080" y="1289393"/>
                  <a:ext cx="468052" cy="123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36000" bIns="0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spcAft>
                      <a:spcPct val="50000"/>
                    </a:spcAft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n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Font typeface="Franklin Gothic Book" panose="020B0503020102020204" pitchFamily="34" charset="0"/>
                    <a:buChar char="―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SzPct val="90000"/>
                    <a:buFont typeface="Wingdings" panose="05000000000000000000" pitchFamily="2" charset="2"/>
                    <a:buChar char="o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lnSpc>
                      <a:spcPct val="100000"/>
                    </a:lnSpc>
                    <a:spcAft>
                      <a:spcPct val="0"/>
                    </a:spcAft>
                  </a:pPr>
                  <a:r>
                    <a:rPr lang="de-CH" altLang="de-DE" sz="800" b="0"/>
                    <a:t>1000</a:t>
                  </a:r>
                </a:p>
              </p:txBody>
            </p:sp>
            <p:cxnSp>
              <p:nvCxnSpPr>
                <p:cNvPr id="17606" name="Gerade Verbindung 524"/>
                <p:cNvCxnSpPr>
                  <a:cxnSpLocks noChangeShapeType="1"/>
                  <a:stCxn id="17605" idx="3"/>
                </p:cNvCxnSpPr>
                <p:nvPr/>
              </p:nvCxnSpPr>
              <p:spPr bwMode="auto">
                <a:xfrm>
                  <a:off x="1511132" y="1350949"/>
                  <a:ext cx="18002" cy="0"/>
                </a:xfrm>
                <a:prstGeom prst="line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567" name="Gruppieren 485"/>
              <p:cNvGrpSpPr>
                <a:grpSpLocks/>
              </p:cNvGrpSpPr>
              <p:nvPr/>
            </p:nvGrpSpPr>
            <p:grpSpPr bwMode="auto">
              <a:xfrm>
                <a:off x="5673080" y="2616219"/>
                <a:ext cx="486054" cy="123111"/>
                <a:chOff x="1043080" y="1289393"/>
                <a:chExt cx="486054" cy="123111"/>
              </a:xfrm>
            </p:grpSpPr>
            <p:sp>
              <p:nvSpPr>
                <p:cNvPr id="17603" name="Textfeld 521"/>
                <p:cNvSpPr txBox="1">
                  <a:spLocks noChangeArrowheads="1"/>
                </p:cNvSpPr>
                <p:nvPr/>
              </p:nvSpPr>
              <p:spPr bwMode="auto">
                <a:xfrm>
                  <a:off x="1043080" y="1289393"/>
                  <a:ext cx="468052" cy="123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36000" bIns="0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spcAft>
                      <a:spcPct val="50000"/>
                    </a:spcAft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n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Font typeface="Franklin Gothic Book" panose="020B0503020102020204" pitchFamily="34" charset="0"/>
                    <a:buChar char="―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SzPct val="90000"/>
                    <a:buFont typeface="Wingdings" panose="05000000000000000000" pitchFamily="2" charset="2"/>
                    <a:buChar char="o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lnSpc>
                      <a:spcPct val="100000"/>
                    </a:lnSpc>
                    <a:spcAft>
                      <a:spcPct val="0"/>
                    </a:spcAft>
                  </a:pPr>
                  <a:r>
                    <a:rPr lang="de-CH" altLang="de-DE" sz="800" b="0"/>
                    <a:t>950</a:t>
                  </a:r>
                </a:p>
              </p:txBody>
            </p:sp>
            <p:cxnSp>
              <p:nvCxnSpPr>
                <p:cNvPr id="17604" name="Gerade Verbindung 522"/>
                <p:cNvCxnSpPr>
                  <a:cxnSpLocks noChangeShapeType="1"/>
                  <a:stCxn id="17603" idx="3"/>
                </p:cNvCxnSpPr>
                <p:nvPr/>
              </p:nvCxnSpPr>
              <p:spPr bwMode="auto">
                <a:xfrm>
                  <a:off x="1511132" y="1350949"/>
                  <a:ext cx="18002" cy="0"/>
                </a:xfrm>
                <a:prstGeom prst="line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568" name="Gruppieren 486"/>
              <p:cNvGrpSpPr>
                <a:grpSpLocks/>
              </p:cNvGrpSpPr>
              <p:nvPr/>
            </p:nvGrpSpPr>
            <p:grpSpPr bwMode="auto">
              <a:xfrm>
                <a:off x="5673080" y="2946419"/>
                <a:ext cx="486054" cy="123111"/>
                <a:chOff x="1043080" y="1289393"/>
                <a:chExt cx="486054" cy="123111"/>
              </a:xfrm>
            </p:grpSpPr>
            <p:sp>
              <p:nvSpPr>
                <p:cNvPr id="17601" name="Textfeld 519"/>
                <p:cNvSpPr txBox="1">
                  <a:spLocks noChangeArrowheads="1"/>
                </p:cNvSpPr>
                <p:nvPr/>
              </p:nvSpPr>
              <p:spPr bwMode="auto">
                <a:xfrm>
                  <a:off x="1043080" y="1289393"/>
                  <a:ext cx="468052" cy="123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36000" bIns="0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spcAft>
                      <a:spcPct val="50000"/>
                    </a:spcAft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n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Font typeface="Franklin Gothic Book" panose="020B0503020102020204" pitchFamily="34" charset="0"/>
                    <a:buChar char="―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SzPct val="90000"/>
                    <a:buFont typeface="Wingdings" panose="05000000000000000000" pitchFamily="2" charset="2"/>
                    <a:buChar char="o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lnSpc>
                      <a:spcPct val="100000"/>
                    </a:lnSpc>
                    <a:spcAft>
                      <a:spcPct val="0"/>
                    </a:spcAft>
                  </a:pPr>
                  <a:r>
                    <a:rPr lang="de-CH" altLang="de-DE" sz="800" b="0"/>
                    <a:t>900</a:t>
                  </a:r>
                </a:p>
              </p:txBody>
            </p:sp>
            <p:cxnSp>
              <p:nvCxnSpPr>
                <p:cNvPr id="17602" name="Gerade Verbindung 520"/>
                <p:cNvCxnSpPr>
                  <a:cxnSpLocks noChangeShapeType="1"/>
                  <a:stCxn id="17601" idx="3"/>
                </p:cNvCxnSpPr>
                <p:nvPr/>
              </p:nvCxnSpPr>
              <p:spPr bwMode="auto">
                <a:xfrm>
                  <a:off x="1511132" y="1350949"/>
                  <a:ext cx="18002" cy="0"/>
                </a:xfrm>
                <a:prstGeom prst="line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569" name="Gruppieren 487"/>
              <p:cNvGrpSpPr>
                <a:grpSpLocks/>
              </p:cNvGrpSpPr>
              <p:nvPr/>
            </p:nvGrpSpPr>
            <p:grpSpPr bwMode="auto">
              <a:xfrm>
                <a:off x="5673080" y="3281719"/>
                <a:ext cx="486054" cy="123111"/>
                <a:chOff x="1043080" y="1289393"/>
                <a:chExt cx="486054" cy="123111"/>
              </a:xfrm>
            </p:grpSpPr>
            <p:sp>
              <p:nvSpPr>
                <p:cNvPr id="17599" name="Textfeld 517"/>
                <p:cNvSpPr txBox="1">
                  <a:spLocks noChangeArrowheads="1"/>
                </p:cNvSpPr>
                <p:nvPr/>
              </p:nvSpPr>
              <p:spPr bwMode="auto">
                <a:xfrm>
                  <a:off x="1043080" y="1289393"/>
                  <a:ext cx="468052" cy="123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36000" bIns="0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spcAft>
                      <a:spcPct val="50000"/>
                    </a:spcAft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n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Font typeface="Franklin Gothic Book" panose="020B0503020102020204" pitchFamily="34" charset="0"/>
                    <a:buChar char="―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SzPct val="90000"/>
                    <a:buFont typeface="Wingdings" panose="05000000000000000000" pitchFamily="2" charset="2"/>
                    <a:buChar char="o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lnSpc>
                      <a:spcPct val="100000"/>
                    </a:lnSpc>
                    <a:spcAft>
                      <a:spcPct val="0"/>
                    </a:spcAft>
                  </a:pPr>
                  <a:r>
                    <a:rPr lang="de-CH" altLang="de-DE" sz="800" b="0"/>
                    <a:t>850</a:t>
                  </a:r>
                </a:p>
              </p:txBody>
            </p:sp>
            <p:cxnSp>
              <p:nvCxnSpPr>
                <p:cNvPr id="17600" name="Gerade Verbindung 518"/>
                <p:cNvCxnSpPr>
                  <a:cxnSpLocks noChangeShapeType="1"/>
                  <a:stCxn id="17599" idx="3"/>
                </p:cNvCxnSpPr>
                <p:nvPr/>
              </p:nvCxnSpPr>
              <p:spPr bwMode="auto">
                <a:xfrm>
                  <a:off x="1511132" y="1350949"/>
                  <a:ext cx="18002" cy="0"/>
                </a:xfrm>
                <a:prstGeom prst="line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570" name="Gruppieren 488"/>
              <p:cNvGrpSpPr>
                <a:grpSpLocks/>
              </p:cNvGrpSpPr>
              <p:nvPr/>
            </p:nvGrpSpPr>
            <p:grpSpPr bwMode="auto">
              <a:xfrm>
                <a:off x="5673080" y="3619519"/>
                <a:ext cx="486054" cy="123111"/>
                <a:chOff x="1043080" y="1289393"/>
                <a:chExt cx="486054" cy="123111"/>
              </a:xfrm>
            </p:grpSpPr>
            <p:sp>
              <p:nvSpPr>
                <p:cNvPr id="17597" name="Textfeld 515"/>
                <p:cNvSpPr txBox="1">
                  <a:spLocks noChangeArrowheads="1"/>
                </p:cNvSpPr>
                <p:nvPr/>
              </p:nvSpPr>
              <p:spPr bwMode="auto">
                <a:xfrm>
                  <a:off x="1043080" y="1289393"/>
                  <a:ext cx="468052" cy="123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36000" bIns="0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spcAft>
                      <a:spcPct val="50000"/>
                    </a:spcAft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n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Font typeface="Franklin Gothic Book" panose="020B0503020102020204" pitchFamily="34" charset="0"/>
                    <a:buChar char="―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SzPct val="90000"/>
                    <a:buFont typeface="Wingdings" panose="05000000000000000000" pitchFamily="2" charset="2"/>
                    <a:buChar char="o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lnSpc>
                      <a:spcPct val="100000"/>
                    </a:lnSpc>
                    <a:spcAft>
                      <a:spcPct val="0"/>
                    </a:spcAft>
                  </a:pPr>
                  <a:r>
                    <a:rPr lang="de-CH" altLang="de-DE" sz="800" b="0"/>
                    <a:t>800</a:t>
                  </a:r>
                </a:p>
              </p:txBody>
            </p:sp>
            <p:cxnSp>
              <p:nvCxnSpPr>
                <p:cNvPr id="17598" name="Gerade Verbindung 516"/>
                <p:cNvCxnSpPr>
                  <a:cxnSpLocks noChangeShapeType="1"/>
                  <a:stCxn id="17597" idx="3"/>
                </p:cNvCxnSpPr>
                <p:nvPr/>
              </p:nvCxnSpPr>
              <p:spPr bwMode="auto">
                <a:xfrm>
                  <a:off x="1511132" y="1350949"/>
                  <a:ext cx="18002" cy="0"/>
                </a:xfrm>
                <a:prstGeom prst="line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571" name="Gruppieren 489"/>
              <p:cNvGrpSpPr>
                <a:grpSpLocks/>
              </p:cNvGrpSpPr>
              <p:nvPr/>
            </p:nvGrpSpPr>
            <p:grpSpPr bwMode="auto">
              <a:xfrm>
                <a:off x="5673080" y="3956069"/>
                <a:ext cx="486054" cy="123111"/>
                <a:chOff x="1043080" y="1289393"/>
                <a:chExt cx="486054" cy="123111"/>
              </a:xfrm>
            </p:grpSpPr>
            <p:sp>
              <p:nvSpPr>
                <p:cNvPr id="17595" name="Textfeld 513"/>
                <p:cNvSpPr txBox="1">
                  <a:spLocks noChangeArrowheads="1"/>
                </p:cNvSpPr>
                <p:nvPr/>
              </p:nvSpPr>
              <p:spPr bwMode="auto">
                <a:xfrm>
                  <a:off x="1043080" y="1289393"/>
                  <a:ext cx="468052" cy="123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36000" bIns="0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spcAft>
                      <a:spcPct val="50000"/>
                    </a:spcAft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n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Font typeface="Franklin Gothic Book" panose="020B0503020102020204" pitchFamily="34" charset="0"/>
                    <a:buChar char="―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SzPct val="90000"/>
                    <a:buFont typeface="Wingdings" panose="05000000000000000000" pitchFamily="2" charset="2"/>
                    <a:buChar char="o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lnSpc>
                      <a:spcPct val="100000"/>
                    </a:lnSpc>
                    <a:spcAft>
                      <a:spcPct val="0"/>
                    </a:spcAft>
                  </a:pPr>
                  <a:r>
                    <a:rPr lang="de-CH" altLang="de-DE" sz="800" b="0"/>
                    <a:t>750</a:t>
                  </a:r>
                </a:p>
              </p:txBody>
            </p:sp>
            <p:cxnSp>
              <p:nvCxnSpPr>
                <p:cNvPr id="17596" name="Gerade Verbindung 514"/>
                <p:cNvCxnSpPr>
                  <a:cxnSpLocks noChangeShapeType="1"/>
                  <a:stCxn id="17595" idx="3"/>
                </p:cNvCxnSpPr>
                <p:nvPr/>
              </p:nvCxnSpPr>
              <p:spPr bwMode="auto">
                <a:xfrm>
                  <a:off x="1511132" y="1350949"/>
                  <a:ext cx="18002" cy="0"/>
                </a:xfrm>
                <a:prstGeom prst="line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572" name="Gruppieren 490"/>
              <p:cNvGrpSpPr>
                <a:grpSpLocks/>
              </p:cNvGrpSpPr>
              <p:nvPr/>
            </p:nvGrpSpPr>
            <p:grpSpPr bwMode="auto">
              <a:xfrm>
                <a:off x="5673080" y="4298969"/>
                <a:ext cx="486054" cy="123111"/>
                <a:chOff x="1043080" y="1289393"/>
                <a:chExt cx="486054" cy="123111"/>
              </a:xfrm>
            </p:grpSpPr>
            <p:sp>
              <p:nvSpPr>
                <p:cNvPr id="17593" name="Textfeld 511"/>
                <p:cNvSpPr txBox="1">
                  <a:spLocks noChangeArrowheads="1"/>
                </p:cNvSpPr>
                <p:nvPr/>
              </p:nvSpPr>
              <p:spPr bwMode="auto">
                <a:xfrm>
                  <a:off x="1043080" y="1289393"/>
                  <a:ext cx="468052" cy="123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36000" bIns="0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spcAft>
                      <a:spcPct val="50000"/>
                    </a:spcAft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n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Font typeface="Franklin Gothic Book" panose="020B0503020102020204" pitchFamily="34" charset="0"/>
                    <a:buChar char="―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SzPct val="90000"/>
                    <a:buFont typeface="Wingdings" panose="05000000000000000000" pitchFamily="2" charset="2"/>
                    <a:buChar char="o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lnSpc>
                      <a:spcPct val="100000"/>
                    </a:lnSpc>
                    <a:spcAft>
                      <a:spcPct val="0"/>
                    </a:spcAft>
                  </a:pPr>
                  <a:r>
                    <a:rPr lang="de-CH" altLang="de-DE" sz="800" b="0"/>
                    <a:t>700</a:t>
                  </a:r>
                </a:p>
              </p:txBody>
            </p:sp>
            <p:cxnSp>
              <p:nvCxnSpPr>
                <p:cNvPr id="17594" name="Gerade Verbindung 512"/>
                <p:cNvCxnSpPr>
                  <a:cxnSpLocks noChangeShapeType="1"/>
                  <a:stCxn id="17593" idx="3"/>
                </p:cNvCxnSpPr>
                <p:nvPr/>
              </p:nvCxnSpPr>
              <p:spPr bwMode="auto">
                <a:xfrm>
                  <a:off x="1511132" y="1350949"/>
                  <a:ext cx="18002" cy="0"/>
                </a:xfrm>
                <a:prstGeom prst="line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573" name="Gruppieren 491"/>
              <p:cNvGrpSpPr>
                <a:grpSpLocks/>
              </p:cNvGrpSpPr>
              <p:nvPr/>
            </p:nvGrpSpPr>
            <p:grpSpPr bwMode="auto">
              <a:xfrm>
                <a:off x="5673080" y="4629169"/>
                <a:ext cx="486054" cy="123111"/>
                <a:chOff x="1043080" y="1289393"/>
                <a:chExt cx="486054" cy="123111"/>
              </a:xfrm>
            </p:grpSpPr>
            <p:sp>
              <p:nvSpPr>
                <p:cNvPr id="17591" name="Textfeld 509"/>
                <p:cNvSpPr txBox="1">
                  <a:spLocks noChangeArrowheads="1"/>
                </p:cNvSpPr>
                <p:nvPr/>
              </p:nvSpPr>
              <p:spPr bwMode="auto">
                <a:xfrm>
                  <a:off x="1043080" y="1289393"/>
                  <a:ext cx="468052" cy="123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36000" bIns="0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spcAft>
                      <a:spcPct val="50000"/>
                    </a:spcAft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n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Font typeface="Franklin Gothic Book" panose="020B0503020102020204" pitchFamily="34" charset="0"/>
                    <a:buChar char="―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SzPct val="90000"/>
                    <a:buFont typeface="Wingdings" panose="05000000000000000000" pitchFamily="2" charset="2"/>
                    <a:buChar char="o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lnSpc>
                      <a:spcPct val="100000"/>
                    </a:lnSpc>
                    <a:spcAft>
                      <a:spcPct val="0"/>
                    </a:spcAft>
                  </a:pPr>
                  <a:r>
                    <a:rPr lang="de-CH" altLang="de-DE" sz="800" b="0"/>
                    <a:t>650</a:t>
                  </a:r>
                </a:p>
              </p:txBody>
            </p:sp>
            <p:cxnSp>
              <p:nvCxnSpPr>
                <p:cNvPr id="17592" name="Gerade Verbindung 510"/>
                <p:cNvCxnSpPr>
                  <a:cxnSpLocks noChangeShapeType="1"/>
                  <a:stCxn id="17591" idx="3"/>
                </p:cNvCxnSpPr>
                <p:nvPr/>
              </p:nvCxnSpPr>
              <p:spPr bwMode="auto">
                <a:xfrm>
                  <a:off x="1511132" y="1350949"/>
                  <a:ext cx="18002" cy="0"/>
                </a:xfrm>
                <a:prstGeom prst="line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574" name="Gruppieren 492"/>
              <p:cNvGrpSpPr>
                <a:grpSpLocks/>
              </p:cNvGrpSpPr>
              <p:nvPr/>
            </p:nvGrpSpPr>
            <p:grpSpPr bwMode="auto">
              <a:xfrm>
                <a:off x="5673080" y="4972069"/>
                <a:ext cx="486054" cy="123111"/>
                <a:chOff x="1043080" y="1289393"/>
                <a:chExt cx="486054" cy="123111"/>
              </a:xfrm>
            </p:grpSpPr>
            <p:sp>
              <p:nvSpPr>
                <p:cNvPr id="17589" name="Textfeld 507"/>
                <p:cNvSpPr txBox="1">
                  <a:spLocks noChangeArrowheads="1"/>
                </p:cNvSpPr>
                <p:nvPr/>
              </p:nvSpPr>
              <p:spPr bwMode="auto">
                <a:xfrm>
                  <a:off x="1043080" y="1289393"/>
                  <a:ext cx="468052" cy="123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36000" bIns="0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spcAft>
                      <a:spcPct val="50000"/>
                    </a:spcAft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n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Font typeface="Franklin Gothic Book" panose="020B0503020102020204" pitchFamily="34" charset="0"/>
                    <a:buChar char="―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SzPct val="90000"/>
                    <a:buFont typeface="Wingdings" panose="05000000000000000000" pitchFamily="2" charset="2"/>
                    <a:buChar char="o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lnSpc>
                      <a:spcPct val="100000"/>
                    </a:lnSpc>
                    <a:spcAft>
                      <a:spcPct val="0"/>
                    </a:spcAft>
                  </a:pPr>
                  <a:r>
                    <a:rPr lang="de-CH" altLang="de-DE" sz="800" b="0"/>
                    <a:t>600</a:t>
                  </a:r>
                </a:p>
              </p:txBody>
            </p:sp>
            <p:cxnSp>
              <p:nvCxnSpPr>
                <p:cNvPr id="17590" name="Gerade Verbindung 508"/>
                <p:cNvCxnSpPr>
                  <a:cxnSpLocks noChangeShapeType="1"/>
                  <a:stCxn id="17589" idx="3"/>
                </p:cNvCxnSpPr>
                <p:nvPr/>
              </p:nvCxnSpPr>
              <p:spPr bwMode="auto">
                <a:xfrm>
                  <a:off x="1511132" y="1350949"/>
                  <a:ext cx="18002" cy="0"/>
                </a:xfrm>
                <a:prstGeom prst="line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575" name="Gruppieren 493"/>
              <p:cNvGrpSpPr>
                <a:grpSpLocks/>
              </p:cNvGrpSpPr>
              <p:nvPr/>
            </p:nvGrpSpPr>
            <p:grpSpPr bwMode="auto">
              <a:xfrm>
                <a:off x="5673080" y="5313382"/>
                <a:ext cx="486054" cy="123111"/>
                <a:chOff x="1043080" y="1289393"/>
                <a:chExt cx="486054" cy="123111"/>
              </a:xfrm>
            </p:grpSpPr>
            <p:sp>
              <p:nvSpPr>
                <p:cNvPr id="17587" name="Textfeld 505"/>
                <p:cNvSpPr txBox="1">
                  <a:spLocks noChangeArrowheads="1"/>
                </p:cNvSpPr>
                <p:nvPr/>
              </p:nvSpPr>
              <p:spPr bwMode="auto">
                <a:xfrm>
                  <a:off x="1043080" y="1289393"/>
                  <a:ext cx="468052" cy="1231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36000" bIns="0">
                  <a:spAutoFit/>
                </a:bodyPr>
                <a:lstStyle>
                  <a:lvl1pPr eaLnBrk="0" hangingPunct="0">
                    <a:lnSpc>
                      <a:spcPct val="90000"/>
                    </a:lnSpc>
                    <a:spcAft>
                      <a:spcPct val="50000"/>
                    </a:spcAft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Font typeface="Wingdings" panose="05000000000000000000" pitchFamily="2" charset="2"/>
                    <a:buChar char="n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Font typeface="Franklin Gothic Book" panose="020B0503020102020204" pitchFamily="34" charset="0"/>
                    <a:buChar char="―"/>
                    <a:defRPr sz="1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accent1"/>
                    </a:buClr>
                    <a:buSzPct val="90000"/>
                    <a:buFont typeface="Wingdings" panose="05000000000000000000" pitchFamily="2" charset="2"/>
                    <a:buChar char="o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0000"/>
                    </a:spcAft>
                    <a:buClr>
                      <a:schemeClr val="tx1"/>
                    </a:buClr>
                    <a:buSzPct val="83000"/>
                    <a:buFont typeface="Arial" panose="020B0604020202020204" pitchFamily="34" charset="0"/>
                    <a:buChar char="–"/>
                    <a:defRPr sz="1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lnSpc>
                      <a:spcPct val="100000"/>
                    </a:lnSpc>
                    <a:spcAft>
                      <a:spcPct val="0"/>
                    </a:spcAft>
                  </a:pPr>
                  <a:r>
                    <a:rPr lang="de-CH" altLang="de-DE" sz="800" b="0"/>
                    <a:t>550</a:t>
                  </a:r>
                </a:p>
              </p:txBody>
            </p:sp>
            <p:cxnSp>
              <p:nvCxnSpPr>
                <p:cNvPr id="17588" name="Gerade Verbindung 506"/>
                <p:cNvCxnSpPr>
                  <a:cxnSpLocks noChangeShapeType="1"/>
                  <a:stCxn id="17587" idx="3"/>
                </p:cNvCxnSpPr>
                <p:nvPr/>
              </p:nvCxnSpPr>
              <p:spPr bwMode="auto">
                <a:xfrm>
                  <a:off x="1511132" y="1350949"/>
                  <a:ext cx="18002" cy="0"/>
                </a:xfrm>
                <a:prstGeom prst="line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17576" name="Textfeld 494"/>
              <p:cNvSpPr txBox="1">
                <a:spLocks noChangeArrowheads="1"/>
              </p:cNvSpPr>
              <p:nvPr/>
            </p:nvSpPr>
            <p:spPr bwMode="auto">
              <a:xfrm>
                <a:off x="7036724" y="5616707"/>
                <a:ext cx="468052" cy="141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8000" rIns="0" bIns="0">
                <a:spAutoFit/>
              </a:bodyPr>
              <a:lstStyle>
                <a:lvl1pPr eaLnBrk="0" hangingPunct="0">
                  <a:lnSpc>
                    <a:spcPct val="90000"/>
                  </a:lnSpc>
                  <a:spcAft>
                    <a:spcPct val="5000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n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Aft>
                    <a:spcPct val="30000"/>
                  </a:spcAft>
                  <a:buFont typeface="Franklin Gothic Book" panose="020B0503020102020204" pitchFamily="34" charset="0"/>
                  <a:buChar char="―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SzPct val="90000"/>
                  <a:buFont typeface="Wingdings" panose="05000000000000000000" pitchFamily="2" charset="2"/>
                  <a:buChar char="o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Aft>
                    <a:spcPct val="0"/>
                  </a:spcAft>
                </a:pPr>
                <a:r>
                  <a:rPr lang="de-CH" altLang="de-DE" sz="800" b="0"/>
                  <a:t>15</a:t>
                </a:r>
              </a:p>
            </p:txBody>
          </p:sp>
          <p:cxnSp>
            <p:nvCxnSpPr>
              <p:cNvPr id="17577" name="Gerade Verbindung 495"/>
              <p:cNvCxnSpPr>
                <a:cxnSpLocks noChangeShapeType="1"/>
                <a:stCxn id="17576" idx="0"/>
              </p:cNvCxnSpPr>
              <p:nvPr/>
            </p:nvCxnSpPr>
            <p:spPr bwMode="auto">
              <a:xfrm flipV="1">
                <a:off x="7270750" y="5596565"/>
                <a:ext cx="0" cy="20142"/>
              </a:xfrm>
              <a:prstGeom prst="line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7578" name="Textfeld 496"/>
              <p:cNvSpPr txBox="1">
                <a:spLocks noChangeArrowheads="1"/>
              </p:cNvSpPr>
              <p:nvPr/>
            </p:nvSpPr>
            <p:spPr bwMode="auto">
              <a:xfrm>
                <a:off x="7430424" y="5616707"/>
                <a:ext cx="468052" cy="141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8000" rIns="0" bIns="0">
                <a:spAutoFit/>
              </a:bodyPr>
              <a:lstStyle>
                <a:lvl1pPr eaLnBrk="0" hangingPunct="0">
                  <a:lnSpc>
                    <a:spcPct val="90000"/>
                  </a:lnSpc>
                  <a:spcAft>
                    <a:spcPct val="5000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n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Aft>
                    <a:spcPct val="30000"/>
                  </a:spcAft>
                  <a:buFont typeface="Franklin Gothic Book" panose="020B0503020102020204" pitchFamily="34" charset="0"/>
                  <a:buChar char="―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SzPct val="90000"/>
                  <a:buFont typeface="Wingdings" panose="05000000000000000000" pitchFamily="2" charset="2"/>
                  <a:buChar char="o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Aft>
                    <a:spcPct val="0"/>
                  </a:spcAft>
                </a:pPr>
                <a:r>
                  <a:rPr lang="de-CH" altLang="de-DE" sz="800" b="0"/>
                  <a:t>20</a:t>
                </a:r>
              </a:p>
            </p:txBody>
          </p:sp>
          <p:cxnSp>
            <p:nvCxnSpPr>
              <p:cNvPr id="17579" name="Gerade Verbindung 497"/>
              <p:cNvCxnSpPr>
                <a:cxnSpLocks noChangeShapeType="1"/>
                <a:stCxn id="17578" idx="0"/>
              </p:cNvCxnSpPr>
              <p:nvPr/>
            </p:nvCxnSpPr>
            <p:spPr bwMode="auto">
              <a:xfrm flipV="1">
                <a:off x="7664450" y="5596565"/>
                <a:ext cx="0" cy="20142"/>
              </a:xfrm>
              <a:prstGeom prst="line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7580" name="Textfeld 498"/>
              <p:cNvSpPr txBox="1">
                <a:spLocks noChangeArrowheads="1"/>
              </p:cNvSpPr>
              <p:nvPr/>
            </p:nvSpPr>
            <p:spPr bwMode="auto">
              <a:xfrm>
                <a:off x="7814599" y="5616707"/>
                <a:ext cx="468052" cy="141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8000" rIns="0" bIns="0">
                <a:spAutoFit/>
              </a:bodyPr>
              <a:lstStyle>
                <a:lvl1pPr eaLnBrk="0" hangingPunct="0">
                  <a:lnSpc>
                    <a:spcPct val="90000"/>
                  </a:lnSpc>
                  <a:spcAft>
                    <a:spcPct val="5000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n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Aft>
                    <a:spcPct val="30000"/>
                  </a:spcAft>
                  <a:buFont typeface="Franklin Gothic Book" panose="020B0503020102020204" pitchFamily="34" charset="0"/>
                  <a:buChar char="―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SzPct val="90000"/>
                  <a:buFont typeface="Wingdings" panose="05000000000000000000" pitchFamily="2" charset="2"/>
                  <a:buChar char="o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Aft>
                    <a:spcPct val="0"/>
                  </a:spcAft>
                </a:pPr>
                <a:r>
                  <a:rPr lang="de-CH" altLang="de-DE" sz="800" b="0"/>
                  <a:t>25</a:t>
                </a:r>
              </a:p>
            </p:txBody>
          </p:sp>
          <p:cxnSp>
            <p:nvCxnSpPr>
              <p:cNvPr id="17581" name="Gerade Verbindung 499"/>
              <p:cNvCxnSpPr>
                <a:cxnSpLocks noChangeShapeType="1"/>
                <a:stCxn id="17580" idx="0"/>
              </p:cNvCxnSpPr>
              <p:nvPr/>
            </p:nvCxnSpPr>
            <p:spPr bwMode="auto">
              <a:xfrm flipV="1">
                <a:off x="8048625" y="5596565"/>
                <a:ext cx="0" cy="20142"/>
              </a:xfrm>
              <a:prstGeom prst="line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7582" name="Textfeld 500"/>
              <p:cNvSpPr txBox="1">
                <a:spLocks noChangeArrowheads="1"/>
              </p:cNvSpPr>
              <p:nvPr/>
            </p:nvSpPr>
            <p:spPr bwMode="auto">
              <a:xfrm>
                <a:off x="6663662" y="5617709"/>
                <a:ext cx="468052" cy="141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8000" rIns="0" bIns="0">
                <a:spAutoFit/>
              </a:bodyPr>
              <a:lstStyle>
                <a:lvl1pPr eaLnBrk="0" hangingPunct="0">
                  <a:lnSpc>
                    <a:spcPct val="90000"/>
                  </a:lnSpc>
                  <a:spcAft>
                    <a:spcPct val="5000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n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Aft>
                    <a:spcPct val="30000"/>
                  </a:spcAft>
                  <a:buFont typeface="Franklin Gothic Book" panose="020B0503020102020204" pitchFamily="34" charset="0"/>
                  <a:buChar char="―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SzPct val="90000"/>
                  <a:buFont typeface="Wingdings" panose="05000000000000000000" pitchFamily="2" charset="2"/>
                  <a:buChar char="o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Aft>
                    <a:spcPct val="0"/>
                  </a:spcAft>
                </a:pPr>
                <a:r>
                  <a:rPr lang="de-CH" altLang="de-DE" sz="800" b="0"/>
                  <a:t>10</a:t>
                </a:r>
              </a:p>
            </p:txBody>
          </p:sp>
          <p:cxnSp>
            <p:nvCxnSpPr>
              <p:cNvPr id="17583" name="Gerade Verbindung 501"/>
              <p:cNvCxnSpPr>
                <a:cxnSpLocks noChangeShapeType="1"/>
                <a:stCxn id="17582" idx="0"/>
              </p:cNvCxnSpPr>
              <p:nvPr/>
            </p:nvCxnSpPr>
            <p:spPr bwMode="auto">
              <a:xfrm flipV="1">
                <a:off x="6897688" y="5597567"/>
                <a:ext cx="0" cy="20142"/>
              </a:xfrm>
              <a:prstGeom prst="line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7584" name="Textfeld 502"/>
              <p:cNvSpPr txBox="1">
                <a:spLocks noChangeArrowheads="1"/>
              </p:cNvSpPr>
              <p:nvPr/>
            </p:nvSpPr>
            <p:spPr bwMode="auto">
              <a:xfrm>
                <a:off x="6266787" y="5614934"/>
                <a:ext cx="468052" cy="141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8000" rIns="0" bIns="0">
                <a:spAutoFit/>
              </a:bodyPr>
              <a:lstStyle>
                <a:lvl1pPr eaLnBrk="0" hangingPunct="0">
                  <a:lnSpc>
                    <a:spcPct val="90000"/>
                  </a:lnSpc>
                  <a:spcAft>
                    <a:spcPct val="5000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n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Aft>
                    <a:spcPct val="30000"/>
                  </a:spcAft>
                  <a:buFont typeface="Franklin Gothic Book" panose="020B0503020102020204" pitchFamily="34" charset="0"/>
                  <a:buChar char="―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SzPct val="90000"/>
                  <a:buFont typeface="Wingdings" panose="05000000000000000000" pitchFamily="2" charset="2"/>
                  <a:buChar char="o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Aft>
                    <a:spcPct val="0"/>
                  </a:spcAft>
                </a:pPr>
                <a:r>
                  <a:rPr lang="de-CH" altLang="de-DE" sz="800" b="0"/>
                  <a:t>5</a:t>
                </a:r>
              </a:p>
            </p:txBody>
          </p:sp>
          <p:cxnSp>
            <p:nvCxnSpPr>
              <p:cNvPr id="17585" name="Gerade Verbindung 503"/>
              <p:cNvCxnSpPr>
                <a:cxnSpLocks noChangeShapeType="1"/>
                <a:stCxn id="17584" idx="0"/>
              </p:cNvCxnSpPr>
              <p:nvPr/>
            </p:nvCxnSpPr>
            <p:spPr bwMode="auto">
              <a:xfrm flipV="1">
                <a:off x="6500813" y="5594792"/>
                <a:ext cx="0" cy="20142"/>
              </a:xfrm>
              <a:prstGeom prst="line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7586" name="Textfeld 504"/>
              <p:cNvSpPr txBox="1">
                <a:spLocks noChangeArrowheads="1"/>
              </p:cNvSpPr>
              <p:nvPr/>
            </p:nvSpPr>
            <p:spPr bwMode="auto">
              <a:xfrm>
                <a:off x="8409384" y="5507729"/>
                <a:ext cx="1044116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lnSpc>
                    <a:spcPct val="90000"/>
                  </a:lnSpc>
                  <a:spcAft>
                    <a:spcPct val="5000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n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Aft>
                    <a:spcPct val="30000"/>
                  </a:spcAft>
                  <a:buFont typeface="Franklin Gothic Book" panose="020B0503020102020204" pitchFamily="34" charset="0"/>
                  <a:buChar char="―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SzPct val="90000"/>
                  <a:buFont typeface="Wingdings" panose="05000000000000000000" pitchFamily="2" charset="2"/>
                  <a:buChar char="o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0"/>
                  </a:spcAft>
                </a:pPr>
                <a:r>
                  <a:rPr lang="de-CH" altLang="de-DE" sz="900" b="0"/>
                  <a:t>∆ </a:t>
                </a:r>
                <a:r>
                  <a:rPr lang="de-CH" altLang="de-DE" sz="900" b="0">
                    <a:solidFill>
                      <a:srgbClr val="663300"/>
                    </a:solidFill>
                  </a:rPr>
                  <a:t>T </a:t>
                </a:r>
                <a:r>
                  <a:rPr lang="de-CH" altLang="de-DE" sz="900" b="0"/>
                  <a:t>[°C]</a:t>
                </a:r>
              </a:p>
            </p:txBody>
          </p:sp>
        </p:grpSp>
        <p:sp>
          <p:nvSpPr>
            <p:cNvPr id="17561" name="Textfeld 433"/>
            <p:cNvSpPr txBox="1">
              <a:spLocks noChangeArrowheads="1"/>
            </p:cNvSpPr>
            <p:nvPr/>
          </p:nvSpPr>
          <p:spPr bwMode="auto">
            <a:xfrm>
              <a:off x="5460260" y="989334"/>
              <a:ext cx="10416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Aft>
                  <a:spcPct val="0"/>
                </a:spcAft>
              </a:pPr>
              <a:r>
                <a:rPr lang="de-CH" altLang="de-DE" sz="900" b="0"/>
                <a:t>Jährliche Kosten</a:t>
              </a:r>
            </a:p>
            <a:p>
              <a:pPr algn="ctr">
                <a:lnSpc>
                  <a:spcPct val="100000"/>
                </a:lnSpc>
                <a:spcAft>
                  <a:spcPct val="0"/>
                </a:spcAft>
              </a:pPr>
              <a:r>
                <a:rPr lang="de-CH" altLang="de-DE" sz="900" b="0"/>
                <a:t>[kCHF/a]</a:t>
              </a:r>
            </a:p>
          </p:txBody>
        </p:sp>
      </p:grpSp>
      <p:sp>
        <p:nvSpPr>
          <p:cNvPr id="438" name="Rectangle 110"/>
          <p:cNvSpPr>
            <a:spLocks noChangeArrowheads="1"/>
          </p:cNvSpPr>
          <p:nvPr/>
        </p:nvSpPr>
        <p:spPr bwMode="auto">
          <a:xfrm>
            <a:off x="6199188" y="1744663"/>
            <a:ext cx="3263900" cy="189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0" tIns="0" rIns="0" bIns="82647">
            <a:spAutoFit/>
          </a:bodyPr>
          <a:lstStyle>
            <a:lvl1pPr marL="342900" indent="-342900" eaLnBrk="0" hangingPunct="0">
              <a:lnSpc>
                <a:spcPct val="90000"/>
              </a:lnSpc>
              <a:spcAft>
                <a:spcPct val="50000"/>
              </a:spcAft>
              <a:tabLst>
                <a:tab pos="715963" algn="l"/>
              </a:tabLs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61950" indent="-182563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r>
              <a:rPr lang="de-CH" altLang="de-DE" sz="1600"/>
              <a:t>Technisch-wirtschaftliche Optimierung</a:t>
            </a:r>
          </a:p>
          <a:p>
            <a:pPr lvl="1" algn="ctr" eaLnBrk="1" hangingPunct="1">
              <a:buFont typeface="Wingdings" panose="05000000000000000000" pitchFamily="2" charset="2"/>
              <a:buNone/>
            </a:pPr>
            <a:endParaRPr lang="de-CH" altLang="de-DE"/>
          </a:p>
          <a:p>
            <a:pPr lvl="1" eaLnBrk="1" hangingPunct="1"/>
            <a:r>
              <a:rPr lang="de-CH" altLang="de-DE" sz="1600">
                <a:solidFill>
                  <a:srgbClr val="FF0000"/>
                </a:solidFill>
              </a:rPr>
              <a:t>Einsparungen von 10 – 40 % möglich!</a:t>
            </a:r>
          </a:p>
          <a:p>
            <a:pPr lvl="1" eaLnBrk="1" hangingPunct="1"/>
            <a:endParaRPr lang="de-CH" altLang="de-DE" sz="1600">
              <a:solidFill>
                <a:srgbClr val="FF0000"/>
              </a:solidFill>
            </a:endParaRPr>
          </a:p>
          <a:p>
            <a:pPr lvl="1" eaLnBrk="1" hangingPunct="1"/>
            <a:r>
              <a:rPr lang="de-CH" altLang="de-DE" sz="1600">
                <a:solidFill>
                  <a:srgbClr val="FF0000"/>
                </a:solidFill>
              </a:rPr>
              <a:t>Payback 1 - 4 Jahre!</a:t>
            </a:r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5986463" y="1795463"/>
            <a:ext cx="3311525" cy="3662362"/>
            <a:chOff x="5985705" y="1794894"/>
            <a:chExt cx="3313050" cy="3662839"/>
          </a:xfrm>
        </p:grpSpPr>
        <p:grpSp>
          <p:nvGrpSpPr>
            <p:cNvPr id="17540" name="Gruppieren 434"/>
            <p:cNvGrpSpPr>
              <a:grpSpLocks/>
            </p:cNvGrpSpPr>
            <p:nvPr/>
          </p:nvGrpSpPr>
          <p:grpSpPr bwMode="auto">
            <a:xfrm>
              <a:off x="5985705" y="1794894"/>
              <a:ext cx="2227263" cy="3662839"/>
              <a:chOff x="3272484" y="1974295"/>
              <a:chExt cx="2227263" cy="3662839"/>
            </a:xfrm>
          </p:grpSpPr>
          <p:sp>
            <p:nvSpPr>
              <p:cNvPr id="17542" name="Line 4"/>
              <p:cNvSpPr>
                <a:spLocks noChangeShapeType="1"/>
              </p:cNvSpPr>
              <p:nvPr/>
            </p:nvSpPr>
            <p:spPr bwMode="auto">
              <a:xfrm>
                <a:off x="3272484" y="1974295"/>
                <a:ext cx="4763" cy="171450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43" name="Line 5"/>
              <p:cNvSpPr>
                <a:spLocks noChangeShapeType="1"/>
              </p:cNvSpPr>
              <p:nvPr/>
            </p:nvSpPr>
            <p:spPr bwMode="auto">
              <a:xfrm>
                <a:off x="3278833" y="2145745"/>
                <a:ext cx="1" cy="319087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44" name="Line 6"/>
              <p:cNvSpPr>
                <a:spLocks noChangeShapeType="1"/>
              </p:cNvSpPr>
              <p:nvPr/>
            </p:nvSpPr>
            <p:spPr bwMode="auto">
              <a:xfrm>
                <a:off x="3278834" y="2469595"/>
                <a:ext cx="9525" cy="314325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45" name="Line 7"/>
              <p:cNvSpPr>
                <a:spLocks noChangeShapeType="1"/>
              </p:cNvSpPr>
              <p:nvPr/>
            </p:nvSpPr>
            <p:spPr bwMode="auto">
              <a:xfrm>
                <a:off x="3288359" y="2783920"/>
                <a:ext cx="9525" cy="328612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46" name="Line 8"/>
              <p:cNvSpPr>
                <a:spLocks noChangeShapeType="1"/>
              </p:cNvSpPr>
              <p:nvPr/>
            </p:nvSpPr>
            <p:spPr bwMode="auto">
              <a:xfrm>
                <a:off x="3297884" y="3117295"/>
                <a:ext cx="9525" cy="323850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47" name="Line 9"/>
              <p:cNvSpPr>
                <a:spLocks noChangeShapeType="1"/>
              </p:cNvSpPr>
              <p:nvPr/>
            </p:nvSpPr>
            <p:spPr bwMode="auto">
              <a:xfrm>
                <a:off x="3307409" y="3449082"/>
                <a:ext cx="9525" cy="323850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48" name="Line 10"/>
              <p:cNvSpPr>
                <a:spLocks noChangeShapeType="1"/>
              </p:cNvSpPr>
              <p:nvPr/>
            </p:nvSpPr>
            <p:spPr bwMode="auto">
              <a:xfrm>
                <a:off x="3316934" y="3776107"/>
                <a:ext cx="66675" cy="719137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49" name="Line 11"/>
              <p:cNvSpPr>
                <a:spLocks noChangeShapeType="1"/>
              </p:cNvSpPr>
              <p:nvPr/>
            </p:nvSpPr>
            <p:spPr bwMode="auto">
              <a:xfrm>
                <a:off x="3383609" y="4511120"/>
                <a:ext cx="114300" cy="585787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50" name="Line 12"/>
              <p:cNvSpPr>
                <a:spLocks noChangeShapeType="1"/>
              </p:cNvSpPr>
              <p:nvPr/>
            </p:nvSpPr>
            <p:spPr bwMode="auto">
              <a:xfrm>
                <a:off x="3501084" y="5108020"/>
                <a:ext cx="185738" cy="361950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51" name="Line 13"/>
              <p:cNvSpPr>
                <a:spLocks noChangeShapeType="1"/>
              </p:cNvSpPr>
              <p:nvPr/>
            </p:nvSpPr>
            <p:spPr bwMode="auto">
              <a:xfrm>
                <a:off x="3689997" y="5476320"/>
                <a:ext cx="104775" cy="100012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52" name="Line 14"/>
              <p:cNvSpPr>
                <a:spLocks noChangeShapeType="1"/>
              </p:cNvSpPr>
              <p:nvPr/>
            </p:nvSpPr>
            <p:spPr bwMode="auto">
              <a:xfrm>
                <a:off x="3794772" y="5570459"/>
                <a:ext cx="133350" cy="66675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53" name="Line 15"/>
              <p:cNvSpPr>
                <a:spLocks noChangeShapeType="1"/>
              </p:cNvSpPr>
              <p:nvPr/>
            </p:nvSpPr>
            <p:spPr bwMode="auto">
              <a:xfrm>
                <a:off x="3932884" y="5636657"/>
                <a:ext cx="161925" cy="0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54" name="Line 16"/>
              <p:cNvSpPr>
                <a:spLocks noChangeShapeType="1"/>
              </p:cNvSpPr>
              <p:nvPr/>
            </p:nvSpPr>
            <p:spPr bwMode="auto">
              <a:xfrm flipV="1">
                <a:off x="4099572" y="5603320"/>
                <a:ext cx="138113" cy="33337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55" name="Line 17"/>
              <p:cNvSpPr>
                <a:spLocks noChangeShapeType="1"/>
              </p:cNvSpPr>
              <p:nvPr/>
            </p:nvSpPr>
            <p:spPr bwMode="auto">
              <a:xfrm flipV="1">
                <a:off x="4242447" y="5455682"/>
                <a:ext cx="290513" cy="147637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56" name="Line 18"/>
              <p:cNvSpPr>
                <a:spLocks noChangeShapeType="1"/>
              </p:cNvSpPr>
              <p:nvPr/>
            </p:nvSpPr>
            <p:spPr bwMode="auto">
              <a:xfrm flipV="1">
                <a:off x="4532959" y="5231845"/>
                <a:ext cx="314325" cy="223837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57" name="Line 19"/>
              <p:cNvSpPr>
                <a:spLocks noChangeShapeType="1"/>
              </p:cNvSpPr>
              <p:nvPr/>
            </p:nvSpPr>
            <p:spPr bwMode="auto">
              <a:xfrm flipV="1">
                <a:off x="4852047" y="4966830"/>
                <a:ext cx="314325" cy="261937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58" name="Line 20"/>
              <p:cNvSpPr>
                <a:spLocks noChangeShapeType="1"/>
              </p:cNvSpPr>
              <p:nvPr/>
            </p:nvSpPr>
            <p:spPr bwMode="auto">
              <a:xfrm flipV="1">
                <a:off x="5166372" y="4722355"/>
                <a:ext cx="285750" cy="242887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59" name="Line 21"/>
              <p:cNvSpPr>
                <a:spLocks noChangeShapeType="1"/>
              </p:cNvSpPr>
              <p:nvPr/>
            </p:nvSpPr>
            <p:spPr bwMode="auto">
              <a:xfrm flipV="1">
                <a:off x="5447359" y="4690606"/>
                <a:ext cx="52388" cy="38100"/>
              </a:xfrm>
              <a:prstGeom prst="line">
                <a:avLst/>
              </a:prstGeom>
              <a:noFill/>
              <a:ln w="1905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17541" name="Textfeld 429"/>
            <p:cNvSpPr txBox="1">
              <a:spLocks noChangeArrowheads="1"/>
            </p:cNvSpPr>
            <p:nvPr/>
          </p:nvSpPr>
          <p:spPr bwMode="auto">
            <a:xfrm>
              <a:off x="8254639" y="4269111"/>
              <a:ext cx="10441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Aft>
                  <a:spcPct val="0"/>
                </a:spcAft>
              </a:pPr>
              <a:r>
                <a:rPr lang="de-CH" altLang="de-DE" sz="900" b="0"/>
                <a:t>Jährlichen Gesamtkosten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6011863" y="4206875"/>
            <a:ext cx="3344862" cy="1554163"/>
            <a:chOff x="6011175" y="4207555"/>
            <a:chExt cx="3345959" cy="1552835"/>
          </a:xfrm>
        </p:grpSpPr>
        <p:grpSp>
          <p:nvGrpSpPr>
            <p:cNvPr id="17527" name="Group 9"/>
            <p:cNvGrpSpPr>
              <a:grpSpLocks/>
            </p:cNvGrpSpPr>
            <p:nvPr/>
          </p:nvGrpSpPr>
          <p:grpSpPr bwMode="auto">
            <a:xfrm>
              <a:off x="6011175" y="4207555"/>
              <a:ext cx="2005163" cy="1496098"/>
              <a:chOff x="6025805" y="4207555"/>
              <a:chExt cx="2005163" cy="1496098"/>
            </a:xfrm>
          </p:grpSpPr>
          <p:sp>
            <p:nvSpPr>
              <p:cNvPr id="17529" name="Line 12"/>
              <p:cNvSpPr>
                <a:spLocks noChangeShapeType="1"/>
              </p:cNvSpPr>
              <p:nvPr/>
            </p:nvSpPr>
            <p:spPr bwMode="auto">
              <a:xfrm>
                <a:off x="6049653" y="4484566"/>
                <a:ext cx="15801" cy="155125"/>
              </a:xfrm>
              <a:prstGeom prst="line">
                <a:avLst/>
              </a:prstGeom>
              <a:noFill/>
              <a:ln w="19050" cap="rnd">
                <a:solidFill>
                  <a:srgbClr val="00B05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30" name="Line 12"/>
              <p:cNvSpPr>
                <a:spLocks noChangeShapeType="1"/>
              </p:cNvSpPr>
              <p:nvPr/>
            </p:nvSpPr>
            <p:spPr bwMode="auto">
              <a:xfrm>
                <a:off x="6119362" y="4951776"/>
                <a:ext cx="62854" cy="163708"/>
              </a:xfrm>
              <a:prstGeom prst="line">
                <a:avLst/>
              </a:prstGeom>
              <a:noFill/>
              <a:ln w="19050" cap="rnd">
                <a:solidFill>
                  <a:srgbClr val="00B05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31" name="Line 12"/>
              <p:cNvSpPr>
                <a:spLocks noChangeShapeType="1"/>
              </p:cNvSpPr>
              <p:nvPr/>
            </p:nvSpPr>
            <p:spPr bwMode="auto">
              <a:xfrm>
                <a:off x="6077330" y="4722675"/>
                <a:ext cx="26609" cy="135000"/>
              </a:xfrm>
              <a:prstGeom prst="line">
                <a:avLst/>
              </a:prstGeom>
              <a:noFill/>
              <a:ln w="19050" cap="rnd">
                <a:solidFill>
                  <a:srgbClr val="00B05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32" name="Line 12"/>
              <p:cNvSpPr>
                <a:spLocks noChangeShapeType="1"/>
              </p:cNvSpPr>
              <p:nvPr/>
            </p:nvSpPr>
            <p:spPr bwMode="auto">
              <a:xfrm>
                <a:off x="6223419" y="5209127"/>
                <a:ext cx="89694" cy="114602"/>
              </a:xfrm>
              <a:prstGeom prst="line">
                <a:avLst/>
              </a:prstGeom>
              <a:noFill/>
              <a:ln w="19050" cap="rnd">
                <a:solidFill>
                  <a:srgbClr val="00B05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33" name="Line 12"/>
              <p:cNvSpPr>
                <a:spLocks noChangeShapeType="1"/>
              </p:cNvSpPr>
              <p:nvPr/>
            </p:nvSpPr>
            <p:spPr bwMode="auto">
              <a:xfrm>
                <a:off x="6366555" y="5387405"/>
                <a:ext cx="141437" cy="135417"/>
              </a:xfrm>
              <a:prstGeom prst="line">
                <a:avLst/>
              </a:prstGeom>
              <a:noFill/>
              <a:ln w="19050" cap="rnd">
                <a:solidFill>
                  <a:srgbClr val="00B05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34" name="Line 12"/>
              <p:cNvSpPr>
                <a:spLocks noChangeShapeType="1"/>
              </p:cNvSpPr>
              <p:nvPr/>
            </p:nvSpPr>
            <p:spPr bwMode="auto">
              <a:xfrm>
                <a:off x="6588956" y="5565963"/>
                <a:ext cx="179109" cy="58474"/>
              </a:xfrm>
              <a:prstGeom prst="line">
                <a:avLst/>
              </a:prstGeom>
              <a:noFill/>
              <a:ln w="19050" cap="rnd">
                <a:solidFill>
                  <a:srgbClr val="00B05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35" name="Line 12"/>
              <p:cNvSpPr>
                <a:spLocks noChangeShapeType="1"/>
              </p:cNvSpPr>
              <p:nvPr/>
            </p:nvSpPr>
            <p:spPr bwMode="auto">
              <a:xfrm>
                <a:off x="6902263" y="5649464"/>
                <a:ext cx="155593" cy="19392"/>
              </a:xfrm>
              <a:prstGeom prst="line">
                <a:avLst/>
              </a:prstGeom>
              <a:noFill/>
              <a:ln w="19050" cap="rnd">
                <a:solidFill>
                  <a:srgbClr val="00B05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36" name="Line 12"/>
              <p:cNvSpPr>
                <a:spLocks noChangeShapeType="1"/>
              </p:cNvSpPr>
              <p:nvPr/>
            </p:nvSpPr>
            <p:spPr bwMode="auto">
              <a:xfrm>
                <a:off x="7204613" y="5684207"/>
                <a:ext cx="203347" cy="4345"/>
              </a:xfrm>
              <a:prstGeom prst="line">
                <a:avLst/>
              </a:prstGeom>
              <a:noFill/>
              <a:ln w="19050" cap="rnd">
                <a:solidFill>
                  <a:srgbClr val="00B05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37" name="Line 12"/>
              <p:cNvSpPr>
                <a:spLocks noChangeShapeType="1"/>
              </p:cNvSpPr>
              <p:nvPr/>
            </p:nvSpPr>
            <p:spPr bwMode="auto">
              <a:xfrm>
                <a:off x="7559248" y="5696494"/>
                <a:ext cx="204815" cy="5087"/>
              </a:xfrm>
              <a:prstGeom prst="line">
                <a:avLst/>
              </a:prstGeom>
              <a:noFill/>
              <a:ln w="19050" cap="rnd">
                <a:solidFill>
                  <a:srgbClr val="00B05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38" name="Line 12"/>
              <p:cNvSpPr>
                <a:spLocks noChangeShapeType="1"/>
              </p:cNvSpPr>
              <p:nvPr/>
            </p:nvSpPr>
            <p:spPr bwMode="auto">
              <a:xfrm flipV="1">
                <a:off x="7883331" y="5703653"/>
                <a:ext cx="147637" cy="0"/>
              </a:xfrm>
              <a:prstGeom prst="line">
                <a:avLst/>
              </a:prstGeom>
              <a:noFill/>
              <a:ln w="19050" cap="rnd">
                <a:solidFill>
                  <a:srgbClr val="00B05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39" name="Line 12"/>
              <p:cNvSpPr>
                <a:spLocks noChangeShapeType="1"/>
              </p:cNvSpPr>
              <p:nvPr/>
            </p:nvSpPr>
            <p:spPr bwMode="auto">
              <a:xfrm>
                <a:off x="6025805" y="4207555"/>
                <a:ext cx="15801" cy="208919"/>
              </a:xfrm>
              <a:prstGeom prst="line">
                <a:avLst/>
              </a:prstGeom>
              <a:noFill/>
              <a:ln w="19050" cap="rnd">
                <a:solidFill>
                  <a:srgbClr val="00B05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17528" name="Textfeld 431"/>
            <p:cNvSpPr txBox="1">
              <a:spLocks noChangeArrowheads="1"/>
            </p:cNvSpPr>
            <p:nvPr/>
          </p:nvSpPr>
          <p:spPr bwMode="auto">
            <a:xfrm>
              <a:off x="8216118" y="5391058"/>
              <a:ext cx="11410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Aft>
                  <a:spcPct val="0"/>
                </a:spcAft>
              </a:pPr>
              <a:r>
                <a:rPr lang="de-CH" altLang="de-DE" sz="900" b="0">
                  <a:solidFill>
                    <a:srgbClr val="00B050"/>
                  </a:solidFill>
                </a:rPr>
                <a:t>Annualisierte Investitionskosten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6032500" y="4886325"/>
            <a:ext cx="3265488" cy="841375"/>
            <a:chOff x="6031742" y="4885752"/>
            <a:chExt cx="3267013" cy="841888"/>
          </a:xfrm>
        </p:grpSpPr>
        <p:sp>
          <p:nvSpPr>
            <p:cNvPr id="17513" name="Textfeld 430"/>
            <p:cNvSpPr txBox="1">
              <a:spLocks noChangeArrowheads="1"/>
            </p:cNvSpPr>
            <p:nvPr/>
          </p:nvSpPr>
          <p:spPr bwMode="auto">
            <a:xfrm>
              <a:off x="8254639" y="4885752"/>
              <a:ext cx="10441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Aft>
                  <a:spcPct val="0"/>
                </a:spcAft>
              </a:pPr>
              <a:r>
                <a:rPr lang="de-CH" altLang="de-DE" sz="900" b="0">
                  <a:solidFill>
                    <a:srgbClr val="FF0000"/>
                  </a:solidFill>
                </a:rPr>
                <a:t>Jährliche</a:t>
              </a:r>
            </a:p>
            <a:p>
              <a:pPr>
                <a:lnSpc>
                  <a:spcPct val="100000"/>
                </a:lnSpc>
                <a:spcAft>
                  <a:spcPct val="0"/>
                </a:spcAft>
              </a:pPr>
              <a:r>
                <a:rPr lang="de-CH" altLang="de-DE" sz="900" b="0">
                  <a:solidFill>
                    <a:srgbClr val="FF0000"/>
                  </a:solidFill>
                </a:rPr>
                <a:t>Betriebskosten</a:t>
              </a:r>
            </a:p>
          </p:txBody>
        </p:sp>
        <p:grpSp>
          <p:nvGrpSpPr>
            <p:cNvPr id="17514" name="Group 8"/>
            <p:cNvGrpSpPr>
              <a:grpSpLocks/>
            </p:cNvGrpSpPr>
            <p:nvPr/>
          </p:nvGrpSpPr>
          <p:grpSpPr bwMode="auto">
            <a:xfrm>
              <a:off x="6031742" y="5084436"/>
              <a:ext cx="2184376" cy="643204"/>
              <a:chOff x="6031742" y="5084436"/>
              <a:chExt cx="2184376" cy="643204"/>
            </a:xfrm>
          </p:grpSpPr>
          <p:sp>
            <p:nvSpPr>
              <p:cNvPr id="17515" name="Line 12"/>
              <p:cNvSpPr>
                <a:spLocks noChangeShapeType="1"/>
              </p:cNvSpPr>
              <p:nvPr/>
            </p:nvSpPr>
            <p:spPr bwMode="auto">
              <a:xfrm flipV="1">
                <a:off x="6031742" y="5718105"/>
                <a:ext cx="150474" cy="9535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16" name="Line 12"/>
              <p:cNvSpPr>
                <a:spLocks noChangeShapeType="1"/>
              </p:cNvSpPr>
              <p:nvPr/>
            </p:nvSpPr>
            <p:spPr bwMode="auto">
              <a:xfrm flipV="1">
                <a:off x="6270923" y="5701537"/>
                <a:ext cx="89899" cy="4691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17" name="Line 12"/>
              <p:cNvSpPr>
                <a:spLocks noChangeShapeType="1"/>
              </p:cNvSpPr>
              <p:nvPr/>
            </p:nvSpPr>
            <p:spPr bwMode="auto">
              <a:xfrm flipV="1">
                <a:off x="6444784" y="5688551"/>
                <a:ext cx="92869" cy="4344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18" name="Line 12"/>
              <p:cNvSpPr>
                <a:spLocks noChangeShapeType="1"/>
              </p:cNvSpPr>
              <p:nvPr/>
            </p:nvSpPr>
            <p:spPr bwMode="auto">
              <a:xfrm flipV="1">
                <a:off x="6606770" y="5671178"/>
                <a:ext cx="89555" cy="13029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19" name="Line 12"/>
              <p:cNvSpPr>
                <a:spLocks noChangeShapeType="1"/>
              </p:cNvSpPr>
              <p:nvPr/>
            </p:nvSpPr>
            <p:spPr bwMode="auto">
              <a:xfrm flipV="1">
                <a:off x="6782982" y="5649463"/>
                <a:ext cx="116681" cy="8687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20" name="Line 12"/>
              <p:cNvSpPr>
                <a:spLocks noChangeShapeType="1"/>
              </p:cNvSpPr>
              <p:nvPr/>
            </p:nvSpPr>
            <p:spPr bwMode="auto">
              <a:xfrm flipV="1">
                <a:off x="7003172" y="5628705"/>
                <a:ext cx="120002" cy="13104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21" name="Line 12"/>
              <p:cNvSpPr>
                <a:spLocks noChangeShapeType="1"/>
              </p:cNvSpPr>
              <p:nvPr/>
            </p:nvSpPr>
            <p:spPr bwMode="auto">
              <a:xfrm flipV="1">
                <a:off x="7182972" y="5595199"/>
                <a:ext cx="135407" cy="30331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22" name="Line 12"/>
              <p:cNvSpPr>
                <a:spLocks noChangeShapeType="1"/>
              </p:cNvSpPr>
              <p:nvPr/>
            </p:nvSpPr>
            <p:spPr bwMode="auto">
              <a:xfrm flipV="1">
                <a:off x="7580961" y="5482582"/>
                <a:ext cx="150149" cy="41690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23" name="Line 12"/>
              <p:cNvSpPr>
                <a:spLocks noChangeShapeType="1"/>
              </p:cNvSpPr>
              <p:nvPr/>
            </p:nvSpPr>
            <p:spPr bwMode="auto">
              <a:xfrm flipV="1">
                <a:off x="7799955" y="5363502"/>
                <a:ext cx="155124" cy="87187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24" name="Line 12"/>
              <p:cNvSpPr>
                <a:spLocks noChangeShapeType="1"/>
              </p:cNvSpPr>
              <p:nvPr/>
            </p:nvSpPr>
            <p:spPr bwMode="auto">
              <a:xfrm flipV="1">
                <a:off x="8009732" y="5235407"/>
                <a:ext cx="89341" cy="87531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25" name="Line 12"/>
              <p:cNvSpPr>
                <a:spLocks noChangeShapeType="1"/>
              </p:cNvSpPr>
              <p:nvPr/>
            </p:nvSpPr>
            <p:spPr bwMode="auto">
              <a:xfrm flipV="1">
                <a:off x="8134701" y="5084436"/>
                <a:ext cx="81417" cy="99533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26" name="Line 12"/>
              <p:cNvSpPr>
                <a:spLocks noChangeShapeType="1"/>
              </p:cNvSpPr>
              <p:nvPr/>
            </p:nvSpPr>
            <p:spPr bwMode="auto">
              <a:xfrm flipV="1">
                <a:off x="7375771" y="5539180"/>
                <a:ext cx="150149" cy="41690"/>
              </a:xfrm>
              <a:prstGeom prst="line">
                <a:avLst/>
              </a:prstGeom>
              <a:noFill/>
              <a:ln w="19050" cap="rnd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5978525" y="5457825"/>
            <a:ext cx="763588" cy="746125"/>
            <a:chOff x="5979016" y="5084190"/>
            <a:chExt cx="763455" cy="745498"/>
          </a:xfrm>
        </p:grpSpPr>
        <p:sp>
          <p:nvSpPr>
            <p:cNvPr id="437" name="Line 86"/>
            <p:cNvSpPr>
              <a:spLocks noChangeShapeType="1"/>
            </p:cNvSpPr>
            <p:nvPr/>
          </p:nvSpPr>
          <p:spPr bwMode="auto">
            <a:xfrm flipH="1" flipV="1">
              <a:off x="6742471" y="5084190"/>
              <a:ext cx="0" cy="347371"/>
            </a:xfrm>
            <a:prstGeom prst="line">
              <a:avLst/>
            </a:prstGeom>
            <a:noFill/>
            <a:ln w="19050" cap="sq" cmpd="sng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de-CH" dirty="0">
                <a:latin typeface="Arial" charset="0"/>
                <a:cs typeface="+mn-cs"/>
              </a:endParaRPr>
            </a:p>
          </p:txBody>
        </p:sp>
        <p:grpSp>
          <p:nvGrpSpPr>
            <p:cNvPr id="17510" name="Group 10"/>
            <p:cNvGrpSpPr>
              <a:grpSpLocks/>
            </p:cNvGrpSpPr>
            <p:nvPr/>
          </p:nvGrpSpPr>
          <p:grpSpPr bwMode="auto">
            <a:xfrm>
              <a:off x="5979016" y="5602538"/>
              <a:ext cx="757237" cy="227150"/>
              <a:chOff x="5964556" y="6070707"/>
              <a:chExt cx="757237" cy="227150"/>
            </a:xfrm>
          </p:grpSpPr>
          <p:sp>
            <p:nvSpPr>
              <p:cNvPr id="17511" name="Line 84"/>
              <p:cNvSpPr>
                <a:spLocks noChangeShapeType="1"/>
              </p:cNvSpPr>
              <p:nvPr/>
            </p:nvSpPr>
            <p:spPr bwMode="auto">
              <a:xfrm flipV="1">
                <a:off x="5964556" y="6070707"/>
                <a:ext cx="757237" cy="0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512" name="Text Box 83"/>
              <p:cNvSpPr txBox="1">
                <a:spLocks noChangeArrowheads="1"/>
              </p:cNvSpPr>
              <p:nvPr/>
            </p:nvSpPr>
            <p:spPr bwMode="auto">
              <a:xfrm>
                <a:off x="6038049" y="6115050"/>
                <a:ext cx="630757" cy="1828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lnSpc>
                    <a:spcPct val="90000"/>
                  </a:lnSpc>
                  <a:spcAft>
                    <a:spcPct val="5000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n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Aft>
                    <a:spcPct val="30000"/>
                  </a:spcAft>
                  <a:buFont typeface="Franklin Gothic Book" panose="020B0503020102020204" pitchFamily="34" charset="0"/>
                  <a:buChar char="―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accent1"/>
                  </a:buClr>
                  <a:buSzPct val="90000"/>
                  <a:buFont typeface="Wingdings" panose="05000000000000000000" pitchFamily="2" charset="2"/>
                  <a:buChar char="o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30000"/>
                  </a:spcAft>
                  <a:buClr>
                    <a:schemeClr val="tx1"/>
                  </a:buClr>
                  <a:buSzPct val="83000"/>
                  <a:buFont typeface="Arial" panose="020B0604020202020204" pitchFamily="34" charset="0"/>
                  <a:buChar char="–"/>
                  <a:defRPr sz="1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40000"/>
                  </a:lnSpc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de-CH" altLang="de-DE" sz="1200" b="0"/>
                  <a:t>∆T</a:t>
                </a:r>
                <a:r>
                  <a:rPr lang="de-CH" altLang="de-DE" sz="1200" b="0" baseline="-10000"/>
                  <a:t>min</a:t>
                </a:r>
              </a:p>
            </p:txBody>
          </p:sp>
        </p:grpSp>
      </p:grpSp>
      <p:sp>
        <p:nvSpPr>
          <p:cNvPr id="17479" name="Line 26"/>
          <p:cNvSpPr>
            <a:spLocks noChangeShapeType="1"/>
          </p:cNvSpPr>
          <p:nvPr/>
        </p:nvSpPr>
        <p:spPr bwMode="auto">
          <a:xfrm flipH="1">
            <a:off x="2368550" y="3627438"/>
            <a:ext cx="0" cy="22082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17" name="Rectangle 105"/>
          <p:cNvSpPr>
            <a:spLocks noChangeArrowheads="1"/>
          </p:cNvSpPr>
          <p:nvPr/>
        </p:nvSpPr>
        <p:spPr bwMode="auto">
          <a:xfrm>
            <a:off x="5335588" y="1449388"/>
            <a:ext cx="43624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0" tIns="0" rIns="0" bIns="82647">
            <a:spAutoFit/>
          </a:bodyPr>
          <a:lstStyle>
            <a:lvl1pPr marL="342900" indent="-342900" eaLnBrk="0" hangingPunct="0">
              <a:lnSpc>
                <a:spcPct val="90000"/>
              </a:lnSpc>
              <a:spcAft>
                <a:spcPct val="50000"/>
              </a:spcAft>
              <a:tabLst>
                <a:tab pos="715963" algn="l"/>
              </a:tabLs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36538" indent="-2349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r>
              <a:rPr lang="de-CH" altLang="de-DE"/>
              <a:t>Betrachtung aller </a:t>
            </a:r>
            <a:r>
              <a:rPr lang="de-CH" altLang="de-DE">
                <a:solidFill>
                  <a:schemeClr val="accent1"/>
                </a:solidFill>
              </a:rPr>
              <a:t>aufzuheizenden</a:t>
            </a:r>
            <a:r>
              <a:rPr lang="de-CH" altLang="de-DE"/>
              <a:t> Wärmeströme</a:t>
            </a:r>
          </a:p>
          <a:p>
            <a:pPr lvl="1" eaLnBrk="1" hangingPunct="1"/>
            <a:r>
              <a:rPr lang="de-CH" altLang="de-DE"/>
              <a:t>Betrachtung aller </a:t>
            </a:r>
            <a:r>
              <a:rPr lang="de-CH" altLang="de-DE">
                <a:solidFill>
                  <a:srgbClr val="FF0000"/>
                </a:solidFill>
              </a:rPr>
              <a:t>abzukühlenden</a:t>
            </a:r>
            <a:r>
              <a:rPr lang="de-CH" altLang="de-DE"/>
              <a:t> Wärmeströme</a:t>
            </a:r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33413" y="3990975"/>
            <a:ext cx="3941762" cy="990600"/>
            <a:chOff x="633420" y="3991124"/>
            <a:chExt cx="3941885" cy="989970"/>
          </a:xfrm>
        </p:grpSpPr>
        <p:sp>
          <p:nvSpPr>
            <p:cNvPr id="17506" name="Line 19"/>
            <p:cNvSpPr>
              <a:spLocks noChangeShapeType="1"/>
            </p:cNvSpPr>
            <p:nvPr/>
          </p:nvSpPr>
          <p:spPr bwMode="auto">
            <a:xfrm flipV="1">
              <a:off x="633543" y="4981094"/>
              <a:ext cx="39417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7507" name="Line 20"/>
            <p:cNvSpPr>
              <a:spLocks noChangeShapeType="1"/>
            </p:cNvSpPr>
            <p:nvPr/>
          </p:nvSpPr>
          <p:spPr bwMode="auto">
            <a:xfrm>
              <a:off x="633543" y="3991124"/>
              <a:ext cx="39417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7508" name="Line 19"/>
            <p:cNvSpPr>
              <a:spLocks noChangeShapeType="1"/>
            </p:cNvSpPr>
            <p:nvPr/>
          </p:nvSpPr>
          <p:spPr bwMode="auto">
            <a:xfrm flipV="1">
              <a:off x="633420" y="4717722"/>
              <a:ext cx="39417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grpSp>
        <p:nvGrpSpPr>
          <p:cNvPr id="4" name="Gruppieren 3"/>
          <p:cNvGrpSpPr>
            <a:grpSpLocks/>
          </p:cNvGrpSpPr>
          <p:nvPr/>
        </p:nvGrpSpPr>
        <p:grpSpPr bwMode="auto">
          <a:xfrm>
            <a:off x="3027363" y="3606800"/>
            <a:ext cx="1549400" cy="2220913"/>
            <a:chOff x="3028497" y="3602496"/>
            <a:chExt cx="1550008" cy="2220913"/>
          </a:xfrm>
        </p:grpSpPr>
        <p:sp>
          <p:nvSpPr>
            <p:cNvPr id="17503" name="Line 27"/>
            <p:cNvSpPr>
              <a:spLocks noChangeShapeType="1"/>
            </p:cNvSpPr>
            <p:nvPr/>
          </p:nvSpPr>
          <p:spPr bwMode="auto">
            <a:xfrm flipH="1">
              <a:off x="4578032" y="3602496"/>
              <a:ext cx="0" cy="22209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7504" name="Line 15"/>
            <p:cNvSpPr>
              <a:spLocks noChangeShapeType="1"/>
            </p:cNvSpPr>
            <p:nvPr/>
          </p:nvSpPr>
          <p:spPr bwMode="auto">
            <a:xfrm flipV="1">
              <a:off x="3028497" y="3606465"/>
              <a:ext cx="1548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7505" name="Line 15"/>
            <p:cNvSpPr>
              <a:spLocks noChangeShapeType="1"/>
            </p:cNvSpPr>
            <p:nvPr/>
          </p:nvSpPr>
          <p:spPr bwMode="auto">
            <a:xfrm flipV="1">
              <a:off x="3030505" y="5321221"/>
              <a:ext cx="1548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grpSp>
        <p:nvGrpSpPr>
          <p:cNvPr id="133" name="Gruppieren 132"/>
          <p:cNvGrpSpPr>
            <a:grpSpLocks/>
          </p:cNvGrpSpPr>
          <p:nvPr/>
        </p:nvGrpSpPr>
        <p:grpSpPr bwMode="auto">
          <a:xfrm>
            <a:off x="1068388" y="4506913"/>
            <a:ext cx="1162050" cy="474662"/>
            <a:chOff x="2654484" y="3906108"/>
            <a:chExt cx="957263" cy="474332"/>
          </a:xfrm>
        </p:grpSpPr>
        <p:sp>
          <p:nvSpPr>
            <p:cNvPr id="17501" name="Line 82"/>
            <p:cNvSpPr>
              <a:spLocks noChangeShapeType="1"/>
            </p:cNvSpPr>
            <p:nvPr/>
          </p:nvSpPr>
          <p:spPr bwMode="auto">
            <a:xfrm flipH="1">
              <a:off x="2670175" y="4110440"/>
              <a:ext cx="0" cy="27000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7502" name="Text Box 83"/>
            <p:cNvSpPr txBox="1">
              <a:spLocks noChangeArrowheads="1"/>
            </p:cNvSpPr>
            <p:nvPr/>
          </p:nvSpPr>
          <p:spPr bwMode="auto">
            <a:xfrm>
              <a:off x="2654484" y="3906108"/>
              <a:ext cx="957263" cy="25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</a:pPr>
              <a:endParaRPr lang="de-CH" altLang="de-DE" sz="100" b="0">
                <a:solidFill>
                  <a:srgbClr val="663300"/>
                </a:solidFill>
              </a:endParaRPr>
            </a:p>
            <a:p>
              <a:pPr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</a:pPr>
              <a:endParaRPr lang="de-CH" altLang="de-DE" sz="100" b="0">
                <a:solidFill>
                  <a:srgbClr val="663300"/>
                </a:solidFill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de-CH" altLang="de-DE" sz="1200" b="0"/>
                <a:t>∆T</a:t>
              </a:r>
              <a:r>
                <a:rPr lang="de-CH" altLang="de-DE" sz="1200" b="0" baseline="-10000"/>
                <a:t>min</a:t>
              </a:r>
            </a:p>
          </p:txBody>
        </p:sp>
      </p:grpSp>
      <p:grpSp>
        <p:nvGrpSpPr>
          <p:cNvPr id="6" name="Gruppieren 5"/>
          <p:cNvGrpSpPr>
            <a:grpSpLocks/>
          </p:cNvGrpSpPr>
          <p:nvPr/>
        </p:nvGrpSpPr>
        <p:grpSpPr bwMode="auto">
          <a:xfrm>
            <a:off x="841375" y="3606800"/>
            <a:ext cx="3741738" cy="2230438"/>
            <a:chOff x="841507" y="3606695"/>
            <a:chExt cx="3741058" cy="2231008"/>
          </a:xfrm>
        </p:grpSpPr>
        <p:grpSp>
          <p:nvGrpSpPr>
            <p:cNvPr id="17494" name="Gruppieren 4"/>
            <p:cNvGrpSpPr>
              <a:grpSpLocks/>
            </p:cNvGrpSpPr>
            <p:nvPr/>
          </p:nvGrpSpPr>
          <p:grpSpPr bwMode="auto">
            <a:xfrm>
              <a:off x="3045515" y="3606695"/>
              <a:ext cx="1537050" cy="2231008"/>
              <a:chOff x="6029706" y="2879387"/>
              <a:chExt cx="1537050" cy="2231008"/>
            </a:xfrm>
          </p:grpSpPr>
          <p:grpSp>
            <p:nvGrpSpPr>
              <p:cNvPr id="17496" name="Gruppieren 124"/>
              <p:cNvGrpSpPr>
                <a:grpSpLocks/>
              </p:cNvGrpSpPr>
              <p:nvPr/>
            </p:nvGrpSpPr>
            <p:grpSpPr bwMode="auto">
              <a:xfrm>
                <a:off x="6029706" y="2881538"/>
                <a:ext cx="1537050" cy="2228857"/>
                <a:chOff x="3044376" y="3610996"/>
                <a:chExt cx="1537050" cy="2228857"/>
              </a:xfrm>
            </p:grpSpPr>
            <p:sp>
              <p:nvSpPr>
                <p:cNvPr id="131" name="Line 15"/>
                <p:cNvSpPr>
                  <a:spLocks noChangeShapeType="1"/>
                </p:cNvSpPr>
                <p:nvPr/>
              </p:nvSpPr>
              <p:spPr bwMode="auto">
                <a:xfrm>
                  <a:off x="3060877" y="3613610"/>
                  <a:ext cx="1520549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85000"/>
                    </a:schemeClr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de-CH" dirty="0"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126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4576664" y="3610434"/>
                  <a:ext cx="0" cy="2229419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85000"/>
                    </a:schemeClr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de-CH" dirty="0"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132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045005" y="5330135"/>
                  <a:ext cx="1531659" cy="0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85000"/>
                    </a:schemeClr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de-CH" dirty="0">
                    <a:latin typeface="Arial" charset="0"/>
                    <a:cs typeface="+mn-cs"/>
                  </a:endParaRPr>
                </a:p>
              </p:txBody>
            </p:sp>
          </p:grpSp>
          <p:sp>
            <p:nvSpPr>
              <p:cNvPr id="17497" name="Line 26"/>
              <p:cNvSpPr>
                <a:spLocks noChangeShapeType="1"/>
              </p:cNvSpPr>
              <p:nvPr/>
            </p:nvSpPr>
            <p:spPr bwMode="auto">
              <a:xfrm flipH="1">
                <a:off x="6046029" y="2879387"/>
                <a:ext cx="0" cy="220821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17495" name="Line 26"/>
            <p:cNvSpPr>
              <a:spLocks noChangeShapeType="1"/>
            </p:cNvSpPr>
            <p:nvPr/>
          </p:nvSpPr>
          <p:spPr bwMode="auto">
            <a:xfrm flipH="1">
              <a:off x="841507" y="3620791"/>
              <a:ext cx="0" cy="2196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grpSp>
        <p:nvGrpSpPr>
          <p:cNvPr id="3" name="Gruppieren 2"/>
          <p:cNvGrpSpPr>
            <a:grpSpLocks/>
          </p:cNvGrpSpPr>
          <p:nvPr/>
        </p:nvGrpSpPr>
        <p:grpSpPr bwMode="auto">
          <a:xfrm>
            <a:off x="2365375" y="3608388"/>
            <a:ext cx="2208213" cy="1716087"/>
            <a:chOff x="2364740" y="3608846"/>
            <a:chExt cx="2208531" cy="1715260"/>
          </a:xfrm>
        </p:grpSpPr>
        <p:grpSp>
          <p:nvGrpSpPr>
            <p:cNvPr id="17490" name="Gruppieren 273"/>
            <p:cNvGrpSpPr>
              <a:grpSpLocks/>
            </p:cNvGrpSpPr>
            <p:nvPr/>
          </p:nvGrpSpPr>
          <p:grpSpPr bwMode="auto">
            <a:xfrm>
              <a:off x="2604455" y="3608846"/>
              <a:ext cx="1968816" cy="1373237"/>
              <a:chOff x="3682050" y="3486926"/>
              <a:chExt cx="1968816" cy="1373237"/>
            </a:xfrm>
          </p:grpSpPr>
          <p:sp>
            <p:nvSpPr>
              <p:cNvPr id="17492" name="Line 24"/>
              <p:cNvSpPr>
                <a:spLocks noChangeShapeType="1"/>
              </p:cNvSpPr>
              <p:nvPr/>
            </p:nvSpPr>
            <p:spPr bwMode="auto">
              <a:xfrm flipV="1">
                <a:off x="5377816" y="3486926"/>
                <a:ext cx="273050" cy="374649"/>
              </a:xfrm>
              <a:prstGeom prst="line">
                <a:avLst/>
              </a:prstGeom>
              <a:noFill/>
              <a:ln w="19050" cap="rnd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493" name="Line 24"/>
              <p:cNvSpPr>
                <a:spLocks noChangeShapeType="1"/>
              </p:cNvSpPr>
              <p:nvPr/>
            </p:nvSpPr>
            <p:spPr bwMode="auto">
              <a:xfrm flipV="1">
                <a:off x="3682050" y="3861574"/>
                <a:ext cx="1695765" cy="998589"/>
              </a:xfrm>
              <a:prstGeom prst="line">
                <a:avLst/>
              </a:prstGeom>
              <a:noFill/>
              <a:ln w="19050" cap="rnd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CH"/>
              </a:p>
            </p:txBody>
          </p:sp>
        </p:grpSp>
        <p:sp>
          <p:nvSpPr>
            <p:cNvPr id="17491" name="Line 24"/>
            <p:cNvSpPr>
              <a:spLocks noChangeShapeType="1"/>
            </p:cNvSpPr>
            <p:nvPr/>
          </p:nvSpPr>
          <p:spPr bwMode="auto">
            <a:xfrm flipV="1">
              <a:off x="2364740" y="4982085"/>
              <a:ext cx="238446" cy="342021"/>
            </a:xfrm>
            <a:prstGeom prst="line">
              <a:avLst/>
            </a:pr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grpSp>
        <p:nvGrpSpPr>
          <p:cNvPr id="17486" name="Gruppieren 277"/>
          <p:cNvGrpSpPr>
            <a:grpSpLocks/>
          </p:cNvGrpSpPr>
          <p:nvPr/>
        </p:nvGrpSpPr>
        <p:grpSpPr bwMode="auto">
          <a:xfrm>
            <a:off x="631825" y="3619500"/>
            <a:ext cx="1730375" cy="1700213"/>
            <a:chOff x="1637968" y="3497523"/>
            <a:chExt cx="1731645" cy="1700698"/>
          </a:xfrm>
        </p:grpSpPr>
        <p:sp>
          <p:nvSpPr>
            <p:cNvPr id="17487" name="Line 102"/>
            <p:cNvSpPr>
              <a:spLocks noChangeShapeType="1"/>
            </p:cNvSpPr>
            <p:nvPr/>
          </p:nvSpPr>
          <p:spPr bwMode="auto">
            <a:xfrm flipV="1">
              <a:off x="3109263" y="3497523"/>
              <a:ext cx="260350" cy="375642"/>
            </a:xfrm>
            <a:prstGeom prst="line">
              <a:avLst/>
            </a:prstGeom>
            <a:noFill/>
            <a:ln w="190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7488" name="Line 102"/>
            <p:cNvSpPr>
              <a:spLocks noChangeShapeType="1"/>
            </p:cNvSpPr>
            <p:nvPr/>
          </p:nvSpPr>
          <p:spPr bwMode="auto">
            <a:xfrm flipV="1">
              <a:off x="1637968" y="4601073"/>
              <a:ext cx="417545" cy="597148"/>
            </a:xfrm>
            <a:prstGeom prst="line">
              <a:avLst/>
            </a:prstGeom>
            <a:noFill/>
            <a:ln w="19050" cap="rnd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7489" name="Line 102"/>
            <p:cNvSpPr>
              <a:spLocks noChangeShapeType="1"/>
            </p:cNvSpPr>
            <p:nvPr/>
          </p:nvSpPr>
          <p:spPr bwMode="auto">
            <a:xfrm flipV="1">
              <a:off x="2055513" y="3873165"/>
              <a:ext cx="1053750" cy="727908"/>
            </a:xfrm>
            <a:prstGeom prst="line">
              <a:avLst/>
            </a:prstGeom>
            <a:noFill/>
            <a:ln w="19050" cap="rnd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2.59259E-6 L -0.15256 -0.0004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28" y="-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8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/>
      <p:bldP spid="177" grpId="0"/>
      <p:bldP spid="177" grpId="1"/>
      <p:bldP spid="438" grpId="0"/>
      <p:bldP spid="2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altLang="de-DE" smtClean="0"/>
              <a:t>Pinch-Analyse als Instrument für zielgerichtete Optimierungen 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930775" y="1350963"/>
            <a:ext cx="46624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0" tIns="0" rIns="0" bIns="82647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Symbol" panose="05050102010706020507" pitchFamily="18" charset="2"/>
              <a:buNone/>
            </a:pPr>
            <a:endParaRPr lang="de-DE" altLang="de-DE" sz="2400" b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3"/>
          <a:stretch>
            <a:fillRect/>
          </a:stretch>
        </p:blipFill>
        <p:spPr bwMode="auto">
          <a:xfrm>
            <a:off x="303213" y="1417638"/>
            <a:ext cx="4183062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7" name="Line 15"/>
          <p:cNvSpPr>
            <a:spLocks noChangeShapeType="1"/>
          </p:cNvSpPr>
          <p:nvPr/>
        </p:nvSpPr>
        <p:spPr bwMode="auto">
          <a:xfrm>
            <a:off x="1958975" y="1579563"/>
            <a:ext cx="0" cy="4287837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8438" name="Line 16"/>
          <p:cNvSpPr>
            <a:spLocks noChangeShapeType="1"/>
          </p:cNvSpPr>
          <p:nvPr/>
        </p:nvSpPr>
        <p:spPr bwMode="auto">
          <a:xfrm>
            <a:off x="2506663" y="1579563"/>
            <a:ext cx="0" cy="4289425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8439" name="Line 17"/>
          <p:cNvSpPr>
            <a:spLocks noChangeShapeType="1"/>
          </p:cNvSpPr>
          <p:nvPr/>
        </p:nvSpPr>
        <p:spPr bwMode="auto">
          <a:xfrm>
            <a:off x="3883025" y="1579563"/>
            <a:ext cx="0" cy="4291012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8440" name="Text Box 21"/>
          <p:cNvSpPr txBox="1">
            <a:spLocks noChangeArrowheads="1"/>
          </p:cNvSpPr>
          <p:nvPr/>
        </p:nvSpPr>
        <p:spPr bwMode="auto">
          <a:xfrm>
            <a:off x="4953000" y="1077913"/>
            <a:ext cx="4662488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273050" indent="-273050" eaLnBrk="0" hangingPunct="0">
              <a:lnSpc>
                <a:spcPct val="90000"/>
              </a:lnSpc>
              <a:spcAft>
                <a:spcPct val="50000"/>
              </a:spcAft>
              <a:tabLst>
                <a:tab pos="715963" algn="l"/>
              </a:tabLs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3050" indent="-2730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85800" indent="-28575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tabLst>
                <a:tab pos="71596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tabLst>
                <a:tab pos="715963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Aft>
                <a:spcPct val="50000"/>
              </a:spcAft>
            </a:pPr>
            <a:r>
              <a:rPr lang="de-CH" altLang="de-DE"/>
              <a:t>Systematische Vorgehensweise bei der Erhebung der Daten mit Hinterfragung der Prozess-anforderungen</a:t>
            </a:r>
          </a:p>
          <a:p>
            <a:pPr lvl="1">
              <a:spcAft>
                <a:spcPct val="50000"/>
              </a:spcAft>
            </a:pPr>
            <a:r>
              <a:rPr lang="de-CH" altLang="de-DE"/>
              <a:t>Energy-Targeting:</a:t>
            </a:r>
          </a:p>
          <a:p>
            <a:pPr lvl="2">
              <a:spcAft>
                <a:spcPct val="5000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v"/>
            </a:pPr>
            <a:r>
              <a:rPr lang="de-CH" altLang="de-DE"/>
              <a:t>Bestimmung der Energiezielwerte / Festlegung des Sparpotentials</a:t>
            </a:r>
          </a:p>
          <a:p>
            <a:pPr lvl="2">
              <a:spcAft>
                <a:spcPct val="5000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v"/>
            </a:pPr>
            <a:r>
              <a:rPr lang="de-CH" altLang="de-DE"/>
              <a:t>Festlegen des Optimierungsgrades der gesamten Anlage</a:t>
            </a:r>
          </a:p>
          <a:p>
            <a:pPr lvl="1">
              <a:spcAft>
                <a:spcPct val="50000"/>
              </a:spcAft>
            </a:pPr>
            <a:r>
              <a:rPr lang="de-CH" altLang="de-DE"/>
              <a:t>Minimale jährliche Gesamtkosten sofort ersichtlich</a:t>
            </a:r>
          </a:p>
          <a:p>
            <a:pPr lvl="1">
              <a:spcAft>
                <a:spcPct val="50000"/>
              </a:spcAft>
            </a:pPr>
            <a:r>
              <a:rPr lang="de-CH" altLang="de-DE"/>
              <a:t>Einsparungen in Investition und Betrieb</a:t>
            </a:r>
          </a:p>
          <a:p>
            <a:pPr lvl="1">
              <a:spcAft>
                <a:spcPct val="50000"/>
              </a:spcAft>
            </a:pPr>
            <a:r>
              <a:rPr lang="de-CH" altLang="de-DE"/>
              <a:t>Technik und Betriebswirtschaft parallel optimiert</a:t>
            </a:r>
          </a:p>
          <a:p>
            <a:pPr lvl="1">
              <a:spcAft>
                <a:spcPct val="50000"/>
              </a:spcAft>
            </a:pPr>
            <a:r>
              <a:rPr lang="de-CH" altLang="de-DE"/>
              <a:t>Anwendbar auch für Wasseroptimierung</a:t>
            </a:r>
          </a:p>
          <a:p>
            <a:pPr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de-CH" altLang="de-DE" b="0"/>
              <a:t>Absolute Aussagen im Gegensatz zu den üblichen relativen Vergleichszahlen</a:t>
            </a:r>
          </a:p>
          <a:p>
            <a:pPr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de-CH" altLang="de-DE" b="0"/>
              <a:t>Einsparpotenzial von 10 bis 40 % an thermischer Energie mit wirtschaftlichen Massnahmen</a:t>
            </a:r>
          </a:p>
          <a:p>
            <a:pPr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n"/>
            </a:pPr>
            <a:endParaRPr lang="de-CH" altLang="de-DE"/>
          </a:p>
        </p:txBody>
      </p:sp>
      <p:sp>
        <p:nvSpPr>
          <p:cNvPr id="18441" name="Text Box 22"/>
          <p:cNvSpPr txBox="1">
            <a:spLocks noChangeArrowheads="1"/>
          </p:cNvSpPr>
          <p:nvPr/>
        </p:nvSpPr>
        <p:spPr bwMode="auto">
          <a:xfrm>
            <a:off x="4953000" y="5686425"/>
            <a:ext cx="4662488" cy="425450"/>
          </a:xfrm>
          <a:prstGeom prst="rect">
            <a:avLst/>
          </a:prstGeom>
          <a:solidFill>
            <a:srgbClr val="AAD5E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de-CH" altLang="de-DE"/>
              <a:t>Systematisch und zielsicher zum wirtschaftlich - technischen Optimum! – First Time Right!</a:t>
            </a:r>
            <a:endParaRPr lang="de-CH" altLang="de-DE" b="0"/>
          </a:p>
        </p:txBody>
      </p:sp>
      <p:sp>
        <p:nvSpPr>
          <p:cNvPr id="971786" name="AutoShape 10"/>
          <p:cNvSpPr>
            <a:spLocks noChangeArrowheads="1"/>
          </p:cNvSpPr>
          <p:nvPr/>
        </p:nvSpPr>
        <p:spPr bwMode="auto">
          <a:xfrm>
            <a:off x="890588" y="1992313"/>
            <a:ext cx="1177925" cy="277812"/>
          </a:xfrm>
          <a:prstGeom prst="wedgeRoundRectCallout">
            <a:avLst>
              <a:gd name="adj1" fmla="val 80792"/>
              <a:gd name="adj2" fmla="val 130648"/>
              <a:gd name="adj3" fmla="val 16667"/>
            </a:avLst>
          </a:prstGeom>
          <a:solidFill>
            <a:schemeClr val="bg1"/>
          </a:solidFill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lIns="36000" tIns="0" rIns="36000" bIns="3600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de-CH" altLang="de-DE" b="0"/>
              <a:t>Abkühlkurve</a:t>
            </a:r>
          </a:p>
        </p:txBody>
      </p:sp>
      <p:sp>
        <p:nvSpPr>
          <p:cNvPr id="971785" name="AutoShape 9"/>
          <p:cNvSpPr>
            <a:spLocks noChangeArrowheads="1"/>
          </p:cNvSpPr>
          <p:nvPr/>
        </p:nvSpPr>
        <p:spPr bwMode="auto">
          <a:xfrm>
            <a:off x="2498725" y="3724275"/>
            <a:ext cx="1250950" cy="300038"/>
          </a:xfrm>
          <a:prstGeom prst="wedgeRoundRectCallout">
            <a:avLst>
              <a:gd name="adj1" fmla="val -65384"/>
              <a:gd name="adj2" fmla="val 118755"/>
              <a:gd name="adj3" fmla="val 16667"/>
            </a:avLst>
          </a:prstGeom>
          <a:solidFill>
            <a:schemeClr val="bg1"/>
          </a:solidFill>
          <a:ln w="12700" cap="sq">
            <a:solidFill>
              <a:schemeClr val="accent1"/>
            </a:solidFill>
            <a:miter lim="800000"/>
            <a:headEnd type="none" w="sm" len="sm"/>
            <a:tailEnd type="none" w="sm" len="sm"/>
          </a:ln>
        </p:spPr>
        <p:txBody>
          <a:bodyPr lIns="36000" tIns="0" rIns="36000" bIns="5400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de-CH" altLang="de-DE" b="0"/>
              <a:t>Aufheizkurve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962150" y="5422900"/>
            <a:ext cx="1920875" cy="284163"/>
            <a:chOff x="2333625" y="5737225"/>
            <a:chExt cx="2336800" cy="304800"/>
          </a:xfrm>
        </p:grpSpPr>
        <p:sp>
          <p:nvSpPr>
            <p:cNvPr id="18457" name="Line 7"/>
            <p:cNvSpPr>
              <a:spLocks noChangeShapeType="1"/>
            </p:cNvSpPr>
            <p:nvPr/>
          </p:nvSpPr>
          <p:spPr bwMode="auto">
            <a:xfrm>
              <a:off x="2333625" y="6026150"/>
              <a:ext cx="2336800" cy="1588"/>
            </a:xfrm>
            <a:prstGeom prst="line">
              <a:avLst/>
            </a:prstGeom>
            <a:noFill/>
            <a:ln w="25400" cap="sq">
              <a:solidFill>
                <a:schemeClr val="accent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8458" name="Text Box 11"/>
            <p:cNvSpPr txBox="1">
              <a:spLocks noChangeArrowheads="1"/>
            </p:cNvSpPr>
            <p:nvPr/>
          </p:nvSpPr>
          <p:spPr bwMode="auto">
            <a:xfrm>
              <a:off x="2937029" y="5737225"/>
              <a:ext cx="1062037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Aft>
                  <a:spcPct val="0"/>
                </a:spcAft>
              </a:pPr>
              <a:r>
                <a:rPr lang="de-CH" altLang="de-DE" b="0"/>
                <a:t>ohne WRG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509838" y="4803775"/>
            <a:ext cx="1368425" cy="541338"/>
            <a:chOff x="2994025" y="5038725"/>
            <a:chExt cx="1676400" cy="581026"/>
          </a:xfrm>
        </p:grpSpPr>
        <p:sp>
          <p:nvSpPr>
            <p:cNvPr id="18455" name="Text Box 12"/>
            <p:cNvSpPr txBox="1">
              <a:spLocks noChangeArrowheads="1"/>
            </p:cNvSpPr>
            <p:nvPr/>
          </p:nvSpPr>
          <p:spPr bwMode="auto">
            <a:xfrm>
              <a:off x="3014662" y="5038725"/>
              <a:ext cx="1654682" cy="561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Aft>
                  <a:spcPct val="0"/>
                </a:spcAft>
              </a:pPr>
              <a:r>
                <a:rPr lang="de-CH" altLang="de-DE" b="0"/>
                <a:t>Heizbedarf </a:t>
              </a:r>
              <a:br>
                <a:rPr lang="de-CH" altLang="de-DE" b="0"/>
              </a:br>
              <a:r>
                <a:rPr lang="de-CH" altLang="de-DE" b="0"/>
                <a:t>mit max. WRG</a:t>
              </a:r>
            </a:p>
          </p:txBody>
        </p:sp>
        <p:sp>
          <p:nvSpPr>
            <p:cNvPr id="18456" name="Line 13"/>
            <p:cNvSpPr>
              <a:spLocks noChangeShapeType="1"/>
            </p:cNvSpPr>
            <p:nvPr/>
          </p:nvSpPr>
          <p:spPr bwMode="auto">
            <a:xfrm>
              <a:off x="2994025" y="5619751"/>
              <a:ext cx="1676400" cy="0"/>
            </a:xfrm>
            <a:prstGeom prst="line">
              <a:avLst/>
            </a:prstGeom>
            <a:noFill/>
            <a:ln w="25400" cap="sq">
              <a:solidFill>
                <a:schemeClr val="accent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917700" y="5013325"/>
            <a:ext cx="623888" cy="331788"/>
            <a:chOff x="2289121" y="5264540"/>
            <a:chExt cx="756179" cy="355211"/>
          </a:xfrm>
        </p:grpSpPr>
        <p:sp>
          <p:nvSpPr>
            <p:cNvPr id="18453" name="Line 8"/>
            <p:cNvSpPr>
              <a:spLocks noChangeShapeType="1"/>
            </p:cNvSpPr>
            <p:nvPr/>
          </p:nvSpPr>
          <p:spPr bwMode="auto">
            <a:xfrm>
              <a:off x="2333625" y="5619751"/>
              <a:ext cx="660400" cy="0"/>
            </a:xfrm>
            <a:prstGeom prst="line">
              <a:avLst/>
            </a:prstGeom>
            <a:noFill/>
            <a:ln w="25400" cap="sq">
              <a:solidFill>
                <a:schemeClr val="accent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8454" name="Text Box 14"/>
            <p:cNvSpPr txBox="1">
              <a:spLocks noChangeArrowheads="1"/>
            </p:cNvSpPr>
            <p:nvPr/>
          </p:nvSpPr>
          <p:spPr bwMode="auto">
            <a:xfrm>
              <a:off x="2289121" y="5264540"/>
              <a:ext cx="756179" cy="3301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Aft>
                  <a:spcPct val="0"/>
                </a:spcAft>
              </a:pPr>
              <a:r>
                <a:rPr lang="de-CH" altLang="de-DE" b="0"/>
                <a:t>WRG</a:t>
              </a: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38163" y="4803775"/>
            <a:ext cx="1417637" cy="541338"/>
            <a:chOff x="639763" y="5038725"/>
            <a:chExt cx="1688994" cy="581026"/>
          </a:xfrm>
        </p:grpSpPr>
        <p:sp>
          <p:nvSpPr>
            <p:cNvPr id="18451" name="Text Box 19"/>
            <p:cNvSpPr txBox="1">
              <a:spLocks noChangeArrowheads="1"/>
            </p:cNvSpPr>
            <p:nvPr/>
          </p:nvSpPr>
          <p:spPr bwMode="auto">
            <a:xfrm>
              <a:off x="660400" y="5038725"/>
              <a:ext cx="1668357" cy="5401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>
              <a:lvl1pPr eaLnBrk="0" hangingPunct="0">
                <a:lnSpc>
                  <a:spcPct val="90000"/>
                </a:lnSpc>
                <a:spcAft>
                  <a:spcPct val="5000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Font typeface="Wingdings" panose="05000000000000000000" pitchFamily="2" charset="2"/>
                <a:buChar char="n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Aft>
                  <a:spcPct val="30000"/>
                </a:spcAft>
                <a:buFont typeface="Franklin Gothic Book" panose="020B0503020102020204" pitchFamily="34" charset="0"/>
                <a:buChar char="―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accent1"/>
                </a:buClr>
                <a:buSzPct val="90000"/>
                <a:buFont typeface="Wingdings" panose="05000000000000000000" pitchFamily="2" charset="2"/>
                <a:buChar char="o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0000"/>
                </a:spcAft>
                <a:buClr>
                  <a:schemeClr val="tx1"/>
                </a:buClr>
                <a:buSzPct val="83000"/>
                <a:buFont typeface="Arial" panose="020B0604020202020204" pitchFamily="34" charset="0"/>
                <a:buChar char="–"/>
                <a:defRPr sz="1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Aft>
                  <a:spcPct val="0"/>
                </a:spcAft>
              </a:pPr>
              <a:r>
                <a:rPr lang="de-CH" altLang="de-DE" b="0"/>
                <a:t>Kühlbedarf </a:t>
              </a:r>
              <a:br>
                <a:rPr lang="de-CH" altLang="de-DE" b="0"/>
              </a:br>
              <a:r>
                <a:rPr lang="de-CH" altLang="de-DE" b="0"/>
                <a:t>mit max. WRG</a:t>
              </a:r>
            </a:p>
          </p:txBody>
        </p:sp>
        <p:sp>
          <p:nvSpPr>
            <p:cNvPr id="18452" name="Line 20"/>
            <p:cNvSpPr>
              <a:spLocks noChangeShapeType="1"/>
            </p:cNvSpPr>
            <p:nvPr/>
          </p:nvSpPr>
          <p:spPr bwMode="auto">
            <a:xfrm>
              <a:off x="639763" y="5619751"/>
              <a:ext cx="1676400" cy="0"/>
            </a:xfrm>
            <a:prstGeom prst="line">
              <a:avLst/>
            </a:prstGeom>
            <a:noFill/>
            <a:ln w="25400" cap="sq">
              <a:solidFill>
                <a:schemeClr val="accent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971782" name="Freeform 6"/>
          <p:cNvSpPr>
            <a:spLocks/>
          </p:cNvSpPr>
          <p:nvPr/>
        </p:nvSpPr>
        <p:spPr bwMode="auto">
          <a:xfrm>
            <a:off x="538163" y="1943100"/>
            <a:ext cx="1960562" cy="2879725"/>
          </a:xfrm>
          <a:custGeom>
            <a:avLst/>
            <a:gdLst>
              <a:gd name="T0" fmla="*/ 2147483647 w 1512"/>
              <a:gd name="T1" fmla="*/ 0 h 2229"/>
              <a:gd name="T2" fmla="*/ 2147483647 w 1512"/>
              <a:gd name="T3" fmla="*/ 2147483647 h 2229"/>
              <a:gd name="T4" fmla="*/ 2147483647 w 1512"/>
              <a:gd name="T5" fmla="*/ 2147483647 h 2229"/>
              <a:gd name="T6" fmla="*/ 2147483647 w 1512"/>
              <a:gd name="T7" fmla="*/ 2147483647 h 2229"/>
              <a:gd name="T8" fmla="*/ 2147483647 w 1512"/>
              <a:gd name="T9" fmla="*/ 2147483647 h 2229"/>
              <a:gd name="T10" fmla="*/ 2147483647 w 1512"/>
              <a:gd name="T11" fmla="*/ 2147483647 h 2229"/>
              <a:gd name="T12" fmla="*/ 2147483647 w 1512"/>
              <a:gd name="T13" fmla="*/ 2147483647 h 2229"/>
              <a:gd name="T14" fmla="*/ 2147483647 w 1512"/>
              <a:gd name="T15" fmla="*/ 2147483647 h 2229"/>
              <a:gd name="T16" fmla="*/ 2147483647 w 1512"/>
              <a:gd name="T17" fmla="*/ 2147483647 h 2229"/>
              <a:gd name="T18" fmla="*/ 2147483647 w 1512"/>
              <a:gd name="T19" fmla="*/ 2147483647 h 2229"/>
              <a:gd name="T20" fmla="*/ 2147483647 w 1512"/>
              <a:gd name="T21" fmla="*/ 2147483647 h 2229"/>
              <a:gd name="T22" fmla="*/ 2147483647 w 1512"/>
              <a:gd name="T23" fmla="*/ 2147483647 h 2229"/>
              <a:gd name="T24" fmla="*/ 0 w 1512"/>
              <a:gd name="T25" fmla="*/ 2147483647 h 222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12" h="2229">
                <a:moveTo>
                  <a:pt x="1512" y="0"/>
                </a:moveTo>
                <a:lnTo>
                  <a:pt x="1500" y="426"/>
                </a:lnTo>
                <a:lnTo>
                  <a:pt x="1410" y="1026"/>
                </a:lnTo>
                <a:lnTo>
                  <a:pt x="1398" y="1164"/>
                </a:lnTo>
                <a:lnTo>
                  <a:pt x="1353" y="1179"/>
                </a:lnTo>
                <a:lnTo>
                  <a:pt x="1350" y="1230"/>
                </a:lnTo>
                <a:lnTo>
                  <a:pt x="1260" y="1578"/>
                </a:lnTo>
                <a:lnTo>
                  <a:pt x="798" y="1716"/>
                </a:lnTo>
                <a:lnTo>
                  <a:pt x="450" y="1848"/>
                </a:lnTo>
                <a:lnTo>
                  <a:pt x="354" y="1896"/>
                </a:lnTo>
                <a:lnTo>
                  <a:pt x="258" y="1968"/>
                </a:lnTo>
                <a:lnTo>
                  <a:pt x="132" y="2070"/>
                </a:lnTo>
                <a:lnTo>
                  <a:pt x="0" y="2229"/>
                </a:lnTo>
              </a:path>
            </a:pathLst>
          </a:custGeom>
          <a:noFill/>
          <a:ln w="25400" cap="sq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971781" name="Freeform 5"/>
          <p:cNvSpPr>
            <a:spLocks/>
          </p:cNvSpPr>
          <p:nvPr/>
        </p:nvSpPr>
        <p:spPr bwMode="auto">
          <a:xfrm>
            <a:off x="1962150" y="2058988"/>
            <a:ext cx="1920875" cy="3048000"/>
          </a:xfrm>
          <a:custGeom>
            <a:avLst/>
            <a:gdLst>
              <a:gd name="T0" fmla="*/ 0 w 1452"/>
              <a:gd name="T1" fmla="*/ 2147483647 h 2352"/>
              <a:gd name="T2" fmla="*/ 2147483647 w 1452"/>
              <a:gd name="T3" fmla="*/ 2147483647 h 2352"/>
              <a:gd name="T4" fmla="*/ 2147483647 w 1452"/>
              <a:gd name="T5" fmla="*/ 2147483647 h 2352"/>
              <a:gd name="T6" fmla="*/ 2147483647 w 1452"/>
              <a:gd name="T7" fmla="*/ 2147483647 h 2352"/>
              <a:gd name="T8" fmla="*/ 2147483647 w 1452"/>
              <a:gd name="T9" fmla="*/ 2147483647 h 2352"/>
              <a:gd name="T10" fmla="*/ 2147483647 w 1452"/>
              <a:gd name="T11" fmla="*/ 2147483647 h 2352"/>
              <a:gd name="T12" fmla="*/ 2147483647 w 1452"/>
              <a:gd name="T13" fmla="*/ 2147483647 h 2352"/>
              <a:gd name="T14" fmla="*/ 2147483647 w 1452"/>
              <a:gd name="T15" fmla="*/ 2147483647 h 2352"/>
              <a:gd name="T16" fmla="*/ 2147483647 w 1452"/>
              <a:gd name="T17" fmla="*/ 2147483647 h 2352"/>
              <a:gd name="T18" fmla="*/ 2147483647 w 1452"/>
              <a:gd name="T19" fmla="*/ 0 h 23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452" h="2352">
                <a:moveTo>
                  <a:pt x="0" y="2352"/>
                </a:moveTo>
                <a:lnTo>
                  <a:pt x="84" y="2172"/>
                </a:lnTo>
                <a:lnTo>
                  <a:pt x="150" y="2058"/>
                </a:lnTo>
                <a:lnTo>
                  <a:pt x="216" y="1788"/>
                </a:lnTo>
                <a:lnTo>
                  <a:pt x="348" y="888"/>
                </a:lnTo>
                <a:lnTo>
                  <a:pt x="378" y="762"/>
                </a:lnTo>
                <a:lnTo>
                  <a:pt x="576" y="762"/>
                </a:lnTo>
                <a:lnTo>
                  <a:pt x="606" y="582"/>
                </a:lnTo>
                <a:lnTo>
                  <a:pt x="606" y="6"/>
                </a:lnTo>
                <a:lnTo>
                  <a:pt x="1452" y="0"/>
                </a:lnTo>
              </a:path>
            </a:pathLst>
          </a:custGeom>
          <a:noFill/>
          <a:ln w="25400" cap="sq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971794" name="AutoShape 18"/>
          <p:cNvSpPr>
            <a:spLocks noChangeArrowheads="1"/>
          </p:cNvSpPr>
          <p:nvPr/>
        </p:nvSpPr>
        <p:spPr bwMode="auto">
          <a:xfrm>
            <a:off x="636588" y="2814638"/>
            <a:ext cx="1535112" cy="538162"/>
          </a:xfrm>
          <a:prstGeom prst="wedgeRoundRectCallout">
            <a:avLst>
              <a:gd name="adj1" fmla="val 60343"/>
              <a:gd name="adj2" fmla="val 58972"/>
              <a:gd name="adj3" fmla="val 16667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36000" tIns="0" rIns="36000" bIns="54000">
            <a:spAutoFit/>
          </a:bodyPr>
          <a:lstStyle>
            <a:lvl1pPr eaLnBrk="0" hangingPunct="0">
              <a:lnSpc>
                <a:spcPct val="90000"/>
              </a:lnSpc>
              <a:spcAft>
                <a:spcPct val="5000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Franklin Gothic Book" panose="020B0503020102020204" pitchFamily="34" charset="0"/>
              <a:buChar char="―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Char char="o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SzPct val="83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de-CH" altLang="de-DE" b="0"/>
              <a:t>Pinch („Einschnürung“)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7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71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1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7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1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1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7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7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1786" grpId="0" animBg="1"/>
      <p:bldP spid="971785" grpId="0" animBg="1"/>
      <p:bldP spid="971782" grpId="0" animBg="1"/>
      <p:bldP spid="971781" grpId="0" animBg="1"/>
      <p:bldP spid="971794" grpId="0" animBg="1"/>
    </p:bldLst>
  </p:timing>
</p:sld>
</file>

<file path=ppt/theme/theme1.xml><?xml version="1.0" encoding="utf-8"?>
<a:theme xmlns:a="http://schemas.openxmlformats.org/drawingml/2006/main" name="Helbling-Folienstandard-11-07-06 1.0">
  <a:themeElements>
    <a:clrScheme name="Helbling-Folienstandard-11-07-06 1.0 9">
      <a:dk1>
        <a:srgbClr val="000000"/>
      </a:dk1>
      <a:lt1>
        <a:srgbClr val="FFFFFF"/>
      </a:lt1>
      <a:dk2>
        <a:srgbClr val="000000"/>
      </a:dk2>
      <a:lt2>
        <a:srgbClr val="7B7978"/>
      </a:lt2>
      <a:accent1>
        <a:srgbClr val="0D599E"/>
      </a:accent1>
      <a:accent2>
        <a:srgbClr val="D75008"/>
      </a:accent2>
      <a:accent3>
        <a:srgbClr val="FFFFFF"/>
      </a:accent3>
      <a:accent4>
        <a:srgbClr val="000000"/>
      </a:accent4>
      <a:accent5>
        <a:srgbClr val="AAB5CC"/>
      </a:accent5>
      <a:accent6>
        <a:srgbClr val="C34806"/>
      </a:accent6>
      <a:hlink>
        <a:srgbClr val="5FBF7F"/>
      </a:hlink>
      <a:folHlink>
        <a:srgbClr val="C6C5C5"/>
      </a:folHlink>
    </a:clrScheme>
    <a:fontScheme name="Helbling-Folienstandard-11-07-06 1.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elbling-Folienstandard-11-07-06 1.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-Folienstandard-11-07-06 1.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lbling-Folienstandard-11-07-06 1.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-Folienstandard-11-07-06 1.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-Folienstandard-11-07-06 1.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-Folienstandard-11-07-06 1.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-Folienstandard-11-07-06 1.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-Folienstandard-11-07-06 1.0 8">
        <a:dk1>
          <a:srgbClr val="000000"/>
        </a:dk1>
        <a:lt1>
          <a:srgbClr val="FFFFFF"/>
        </a:lt1>
        <a:dk2>
          <a:srgbClr val="000000"/>
        </a:dk2>
        <a:lt2>
          <a:srgbClr val="BFBFBF"/>
        </a:lt2>
        <a:accent1>
          <a:srgbClr val="0D599E"/>
        </a:accent1>
        <a:accent2>
          <a:srgbClr val="D75008"/>
        </a:accent2>
        <a:accent3>
          <a:srgbClr val="FFFFFF"/>
        </a:accent3>
        <a:accent4>
          <a:srgbClr val="000000"/>
        </a:accent4>
        <a:accent5>
          <a:srgbClr val="AAB5CC"/>
        </a:accent5>
        <a:accent6>
          <a:srgbClr val="C34806"/>
        </a:accent6>
        <a:hlink>
          <a:srgbClr val="5FBF7F"/>
        </a:hlink>
        <a:folHlink>
          <a:srgbClr val="C6C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-Folienstandard-11-07-06 1.0 9">
        <a:dk1>
          <a:srgbClr val="000000"/>
        </a:dk1>
        <a:lt1>
          <a:srgbClr val="FFFFFF"/>
        </a:lt1>
        <a:dk2>
          <a:srgbClr val="000000"/>
        </a:dk2>
        <a:lt2>
          <a:srgbClr val="7B7978"/>
        </a:lt2>
        <a:accent1>
          <a:srgbClr val="0D599E"/>
        </a:accent1>
        <a:accent2>
          <a:srgbClr val="D75008"/>
        </a:accent2>
        <a:accent3>
          <a:srgbClr val="FFFFFF"/>
        </a:accent3>
        <a:accent4>
          <a:srgbClr val="000000"/>
        </a:accent4>
        <a:accent5>
          <a:srgbClr val="AAB5CC"/>
        </a:accent5>
        <a:accent6>
          <a:srgbClr val="C34806"/>
        </a:accent6>
        <a:hlink>
          <a:srgbClr val="5FBF7F"/>
        </a:hlink>
        <a:folHlink>
          <a:srgbClr val="C6C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-Folienstandard-11-07-06 1.0 10">
        <a:dk1>
          <a:srgbClr val="000000"/>
        </a:dk1>
        <a:lt1>
          <a:srgbClr val="FFFFFF"/>
        </a:lt1>
        <a:dk2>
          <a:srgbClr val="000000"/>
        </a:dk2>
        <a:lt2>
          <a:srgbClr val="7B7978"/>
        </a:lt2>
        <a:accent1>
          <a:srgbClr val="0D599E"/>
        </a:accent1>
        <a:accent2>
          <a:srgbClr val="D75008"/>
        </a:accent2>
        <a:accent3>
          <a:srgbClr val="FFFFFF"/>
        </a:accent3>
        <a:accent4>
          <a:srgbClr val="000000"/>
        </a:accent4>
        <a:accent5>
          <a:srgbClr val="AAB5CC"/>
        </a:accent5>
        <a:accent6>
          <a:srgbClr val="C34806"/>
        </a:accent6>
        <a:hlink>
          <a:srgbClr val="5FBF7F"/>
        </a:hlink>
        <a:folHlink>
          <a:srgbClr val="D9D9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elbling Folienstandard">
  <a:themeElements>
    <a:clrScheme name="Helbling Folienstandard 9">
      <a:dk1>
        <a:srgbClr val="000000"/>
      </a:dk1>
      <a:lt1>
        <a:srgbClr val="FFFFFF"/>
      </a:lt1>
      <a:dk2>
        <a:srgbClr val="000000"/>
      </a:dk2>
      <a:lt2>
        <a:srgbClr val="7B7978"/>
      </a:lt2>
      <a:accent1>
        <a:srgbClr val="0D599E"/>
      </a:accent1>
      <a:accent2>
        <a:srgbClr val="D75008"/>
      </a:accent2>
      <a:accent3>
        <a:srgbClr val="FFFFFF"/>
      </a:accent3>
      <a:accent4>
        <a:srgbClr val="000000"/>
      </a:accent4>
      <a:accent5>
        <a:srgbClr val="AAB5CC"/>
      </a:accent5>
      <a:accent6>
        <a:srgbClr val="C34806"/>
      </a:accent6>
      <a:hlink>
        <a:srgbClr val="5FBF7F"/>
      </a:hlink>
      <a:folHlink>
        <a:srgbClr val="C6C5C5"/>
      </a:folHlink>
    </a:clrScheme>
    <a:fontScheme name="Helbling Folien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elbling Folien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 Folien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lbling Folien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 Folien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 Folien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 Folien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 Folien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 Folienstandard 8">
        <a:dk1>
          <a:srgbClr val="000000"/>
        </a:dk1>
        <a:lt1>
          <a:srgbClr val="FFFFFF"/>
        </a:lt1>
        <a:dk2>
          <a:srgbClr val="000000"/>
        </a:dk2>
        <a:lt2>
          <a:srgbClr val="BFBFBF"/>
        </a:lt2>
        <a:accent1>
          <a:srgbClr val="0D599E"/>
        </a:accent1>
        <a:accent2>
          <a:srgbClr val="D75008"/>
        </a:accent2>
        <a:accent3>
          <a:srgbClr val="FFFFFF"/>
        </a:accent3>
        <a:accent4>
          <a:srgbClr val="000000"/>
        </a:accent4>
        <a:accent5>
          <a:srgbClr val="AAB5CC"/>
        </a:accent5>
        <a:accent6>
          <a:srgbClr val="C34806"/>
        </a:accent6>
        <a:hlink>
          <a:srgbClr val="5FBF7F"/>
        </a:hlink>
        <a:folHlink>
          <a:srgbClr val="C6C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 Folienstandard 9">
        <a:dk1>
          <a:srgbClr val="000000"/>
        </a:dk1>
        <a:lt1>
          <a:srgbClr val="FFFFFF"/>
        </a:lt1>
        <a:dk2>
          <a:srgbClr val="000000"/>
        </a:dk2>
        <a:lt2>
          <a:srgbClr val="7B7978"/>
        </a:lt2>
        <a:accent1>
          <a:srgbClr val="0D599E"/>
        </a:accent1>
        <a:accent2>
          <a:srgbClr val="D75008"/>
        </a:accent2>
        <a:accent3>
          <a:srgbClr val="FFFFFF"/>
        </a:accent3>
        <a:accent4>
          <a:srgbClr val="000000"/>
        </a:accent4>
        <a:accent5>
          <a:srgbClr val="AAB5CC"/>
        </a:accent5>
        <a:accent6>
          <a:srgbClr val="C34806"/>
        </a:accent6>
        <a:hlink>
          <a:srgbClr val="5FBF7F"/>
        </a:hlink>
        <a:folHlink>
          <a:srgbClr val="C6C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lbling Folienstandard 10">
        <a:dk1>
          <a:srgbClr val="000000"/>
        </a:dk1>
        <a:lt1>
          <a:srgbClr val="FFFFFF"/>
        </a:lt1>
        <a:dk2>
          <a:srgbClr val="000000"/>
        </a:dk2>
        <a:lt2>
          <a:srgbClr val="7B7978"/>
        </a:lt2>
        <a:accent1>
          <a:srgbClr val="0D599E"/>
        </a:accent1>
        <a:accent2>
          <a:srgbClr val="D75008"/>
        </a:accent2>
        <a:accent3>
          <a:srgbClr val="FFFFFF"/>
        </a:accent3>
        <a:accent4>
          <a:srgbClr val="000000"/>
        </a:accent4>
        <a:accent5>
          <a:srgbClr val="AAB5CC"/>
        </a:accent5>
        <a:accent6>
          <a:srgbClr val="C34806"/>
        </a:accent6>
        <a:hlink>
          <a:srgbClr val="5FBF7F"/>
        </a:hlink>
        <a:folHlink>
          <a:srgbClr val="D9D9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395</Words>
  <Application>Microsoft Office PowerPoint</Application>
  <PresentationFormat>A4-Papier (210x297 mm)</PresentationFormat>
  <Paragraphs>168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Wingdings</vt:lpstr>
      <vt:lpstr>Franklin Gothic Book</vt:lpstr>
      <vt:lpstr>Times</vt:lpstr>
      <vt:lpstr>Symbol</vt:lpstr>
      <vt:lpstr>Helbling-Folienstandard-11-07-06 1.0</vt:lpstr>
      <vt:lpstr>Helbling Folienstandard</vt:lpstr>
      <vt:lpstr>Beispiel Pasteurisierung Milch / Früchtetrocknung</vt:lpstr>
      <vt:lpstr>Beispiel Pasteurisierung Milch / Früchtetrocknung</vt:lpstr>
      <vt:lpstr>Beispiel Pasteurisierung Milch / Früchtetrocknung</vt:lpstr>
      <vt:lpstr>Pinch-Analyse als Instrument für zielgerichtete Optimierungen </vt:lpstr>
    </vt:vector>
  </TitlesOfParts>
  <Company>Helbling Ingenieurunternehmung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PINCH ANALYSE - MILCHDEMO BEISPIEL</dc:title>
  <dc:creator>BAS</dc:creator>
  <cp:lastModifiedBy>Meier Beatrice</cp:lastModifiedBy>
  <cp:revision>1112</cp:revision>
  <cp:lastPrinted>2011-10-14T12:14:15Z</cp:lastPrinted>
  <dcterms:created xsi:type="dcterms:W3CDTF">1998-11-11T10:05:10Z</dcterms:created>
  <dcterms:modified xsi:type="dcterms:W3CDTF">2015-01-08T13:50:10Z</dcterms:modified>
</cp:coreProperties>
</file>