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sldIdLst>
    <p:sldId id="260" r:id="rId2"/>
    <p:sldId id="294" r:id="rId3"/>
    <p:sldId id="295" r:id="rId4"/>
    <p:sldId id="300" r:id="rId5"/>
    <p:sldId id="298" r:id="rId6"/>
    <p:sldId id="299" r:id="rId7"/>
    <p:sldId id="297" r:id="rId8"/>
    <p:sldId id="296" r:id="rId9"/>
    <p:sldId id="291" r:id="rId10"/>
  </p:sldIdLst>
  <p:sldSz cx="9144000" cy="6858000" type="screen4x3"/>
  <p:notesSz cx="7099300" cy="10234613"/>
  <p:defaultTextStyle>
    <a:defPPr>
      <a:defRPr lang="de-CH"/>
    </a:defPPr>
    <a:lvl1pPr algn="l" rtl="0" fontAlgn="base">
      <a:lnSpc>
        <a:spcPct val="130000"/>
      </a:lnSpc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130000"/>
      </a:lnSpc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130000"/>
      </a:lnSpc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130000"/>
      </a:lnSpc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130000"/>
      </a:lnSpc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FFC000"/>
    <a:srgbClr val="B2B2B2"/>
    <a:srgbClr val="DDDDDD"/>
    <a:srgbClr val="808080"/>
    <a:srgbClr val="C0C0C0"/>
    <a:srgbClr val="CC3300"/>
    <a:srgbClr val="6600FF"/>
    <a:srgbClr val="33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70421" autoAdjust="0"/>
  </p:normalViewPr>
  <p:slideViewPr>
    <p:cSldViewPr>
      <p:cViewPr>
        <p:scale>
          <a:sx n="100" d="100"/>
          <a:sy n="100" d="100"/>
        </p:scale>
        <p:origin x="-78" y="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2922" y="-96"/>
      </p:cViewPr>
      <p:guideLst>
        <p:guide orient="horz" pos="3223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adb.intra.admin.ch\Userhome$\BFE-01\U80798011\DATA\Documents\Pr&#228;sentationen\__Pr&#228;sentation%20Sektion%20EF%20BFE\Budgetentwicklung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CH"/>
  <c:clrMapOvr bg1="lt1" tx1="dk1" bg2="lt2" tx2="dk2" accent1="accent1" accent2="accent2" accent3="accent3" accent4="accent4" accent5="accent5" accent6="accent6" hlink="hlink" folHlink="folHlink"/>
  <c:chart>
    <c:view3D>
      <c:rAngAx val="1"/>
    </c:view3D>
    <c:sideWall>
      <c:spPr>
        <a:solidFill>
          <a:schemeClr val="bg1">
            <a:lumMod val="95000"/>
          </a:schemeClr>
        </a:solidFill>
        <a:ln>
          <a:noFill/>
        </a:ln>
      </c:spPr>
    </c:sideWall>
    <c:backWall>
      <c:spPr>
        <a:solidFill>
          <a:schemeClr val="bg1">
            <a:lumMod val="95000"/>
          </a:schemeClr>
        </a:solidFill>
        <a:ln>
          <a:noFill/>
        </a:ln>
      </c:spPr>
    </c:backWall>
    <c:plotArea>
      <c:layout>
        <c:manualLayout>
          <c:layoutTarget val="inner"/>
          <c:xMode val="edge"/>
          <c:yMode val="edge"/>
          <c:x val="0.14971985542983118"/>
          <c:y val="4.7136635383114071E-2"/>
          <c:w val="0.8318680436790451"/>
          <c:h val="0.70048637780961209"/>
        </c:manualLayout>
      </c:layout>
      <c:bar3DChart>
        <c:barDir val="col"/>
        <c:grouping val="stacked"/>
        <c:ser>
          <c:idx val="0"/>
          <c:order val="0"/>
          <c:tx>
            <c:strRef>
              <c:f>Daten!$I$48</c:f>
              <c:strCache>
                <c:ptCount val="1"/>
                <c:pt idx="0">
                  <c:v>Kernenergie</c:v>
                </c:pt>
              </c:strCache>
            </c:strRef>
          </c:tx>
          <c:spPr>
            <a:solidFill>
              <a:srgbClr val="006600"/>
            </a:solidFill>
          </c:spPr>
          <c:cat>
            <c:numRef>
              <c:f>Daten!$A$23:$A$42</c:f>
              <c:numCache>
                <c:formatCode>General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Daten!$B$23:$B$42</c:f>
              <c:numCache>
                <c:formatCode>#,##0.0</c:formatCode>
                <c:ptCount val="20"/>
                <c:pt idx="0">
                  <c:v>73.440000000000026</c:v>
                </c:pt>
                <c:pt idx="1">
                  <c:v>70.23</c:v>
                </c:pt>
                <c:pt idx="2">
                  <c:v>67.455000000000013</c:v>
                </c:pt>
                <c:pt idx="3">
                  <c:v>67.918000000000006</c:v>
                </c:pt>
                <c:pt idx="4">
                  <c:v>63.274000000000001</c:v>
                </c:pt>
                <c:pt idx="5">
                  <c:v>60.041000000000004</c:v>
                </c:pt>
                <c:pt idx="6">
                  <c:v>60.563900000000011</c:v>
                </c:pt>
                <c:pt idx="7">
                  <c:v>61.279000000000011</c:v>
                </c:pt>
                <c:pt idx="8">
                  <c:v>53.048000000000002</c:v>
                </c:pt>
                <c:pt idx="9">
                  <c:v>46.002000000000002</c:v>
                </c:pt>
                <c:pt idx="10">
                  <c:v>52.730000000000011</c:v>
                </c:pt>
                <c:pt idx="11">
                  <c:v>51.043000000000006</c:v>
                </c:pt>
                <c:pt idx="12">
                  <c:v>53.544000000000004</c:v>
                </c:pt>
                <c:pt idx="13">
                  <c:v>53.89</c:v>
                </c:pt>
                <c:pt idx="14">
                  <c:v>48.205400000000012</c:v>
                </c:pt>
                <c:pt idx="15" formatCode="0.0">
                  <c:v>47.776900000000012</c:v>
                </c:pt>
                <c:pt idx="16">
                  <c:v>50.6</c:v>
                </c:pt>
                <c:pt idx="17">
                  <c:v>52.047000000000004</c:v>
                </c:pt>
                <c:pt idx="18">
                  <c:v>56.368000000000002</c:v>
                </c:pt>
                <c:pt idx="19">
                  <c:v>54.260000000000012</c:v>
                </c:pt>
              </c:numCache>
            </c:numRef>
          </c:val>
        </c:ser>
        <c:ser>
          <c:idx val="1"/>
          <c:order val="1"/>
          <c:tx>
            <c:strRef>
              <c:f>Daten!$J$48</c:f>
              <c:strCache>
                <c:ptCount val="1"/>
                <c:pt idx="0">
                  <c:v>Erneuerbare Energien</c:v>
                </c:pt>
              </c:strCache>
            </c:strRef>
          </c:tx>
          <c:spPr>
            <a:solidFill>
              <a:srgbClr val="339966"/>
            </a:solidFill>
          </c:spPr>
          <c:cat>
            <c:numRef>
              <c:f>Daten!$A$23:$A$42</c:f>
              <c:numCache>
                <c:formatCode>General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Daten!$C$23:$C$42</c:f>
              <c:numCache>
                <c:formatCode>#,##0.0</c:formatCode>
                <c:ptCount val="20"/>
                <c:pt idx="0">
                  <c:v>56.3</c:v>
                </c:pt>
                <c:pt idx="1">
                  <c:v>60.7</c:v>
                </c:pt>
                <c:pt idx="2">
                  <c:v>66.8</c:v>
                </c:pt>
                <c:pt idx="3">
                  <c:v>68.8</c:v>
                </c:pt>
                <c:pt idx="4">
                  <c:v>65.099999999999994</c:v>
                </c:pt>
                <c:pt idx="5">
                  <c:v>65</c:v>
                </c:pt>
                <c:pt idx="6">
                  <c:v>64.75</c:v>
                </c:pt>
                <c:pt idx="7">
                  <c:v>64.25</c:v>
                </c:pt>
                <c:pt idx="8">
                  <c:v>65.8</c:v>
                </c:pt>
                <c:pt idx="9">
                  <c:v>65.900000000000006</c:v>
                </c:pt>
                <c:pt idx="10">
                  <c:v>52.1</c:v>
                </c:pt>
                <c:pt idx="11">
                  <c:v>52.361000000000004</c:v>
                </c:pt>
                <c:pt idx="12">
                  <c:v>52.357999999999997</c:v>
                </c:pt>
                <c:pt idx="13">
                  <c:v>52.763000000000012</c:v>
                </c:pt>
                <c:pt idx="14">
                  <c:v>44.891100000000002</c:v>
                </c:pt>
                <c:pt idx="15" formatCode="0.0">
                  <c:v>42.821000000000005</c:v>
                </c:pt>
                <c:pt idx="16">
                  <c:v>38.300000000000004</c:v>
                </c:pt>
                <c:pt idx="17">
                  <c:v>39.343000000000004</c:v>
                </c:pt>
                <c:pt idx="18">
                  <c:v>55.917999999999999</c:v>
                </c:pt>
                <c:pt idx="19">
                  <c:v>66.906999999999996</c:v>
                </c:pt>
              </c:numCache>
            </c:numRef>
          </c:val>
        </c:ser>
        <c:ser>
          <c:idx val="3"/>
          <c:order val="2"/>
          <c:tx>
            <c:strRef>
              <c:f>Daten!$L$48</c:f>
              <c:strCache>
                <c:ptCount val="1"/>
                <c:pt idx="0">
                  <c:v>Effiziente Energienutzung</c:v>
                </c:pt>
              </c:strCache>
            </c:strRef>
          </c:tx>
          <c:spPr>
            <a:solidFill>
              <a:srgbClr val="00CC99"/>
            </a:solidFill>
          </c:spPr>
          <c:cat>
            <c:multiLvlStrRef>
              <c:f>Daten!$A$42:$I$48</c:f>
              <c:multiLvlStrCache>
                <c:ptCount val="7"/>
                <c:lvl>
                  <c:pt idx="0">
                    <c:v>54.3</c:v>
                  </c:pt>
                  <c:pt idx="2">
                    <c:v>47.0</c:v>
                  </c:pt>
                  <c:pt idx="6">
                    <c:v>Kernenergie</c:v>
                  </c:pt>
                </c:lvl>
                <c:lvl>
                  <c:pt idx="0">
                    <c:v>1.000</c:v>
                  </c:pt>
                </c:lvl>
                <c:lvl>
                  <c:pt idx="0">
                    <c:v>757.6</c:v>
                  </c:pt>
                </c:lvl>
                <c:lvl>
                  <c:pt idx="0">
                    <c:v>212.9</c:v>
                  </c:pt>
                </c:lvl>
                <c:lvl>
                  <c:pt idx="0">
                    <c:v>77.4</c:v>
                  </c:pt>
                  <c:pt idx="2">
                    <c:v>72.0</c:v>
                  </c:pt>
                  <c:pt idx="6">
                    <c:v>Energy efficiency</c:v>
                  </c:pt>
                </c:lvl>
                <c:lvl>
                  <c:pt idx="0">
                    <c:v>14.3</c:v>
                  </c:pt>
                  <c:pt idx="2">
                    <c:v>12.0</c:v>
                  </c:pt>
                  <c:pt idx="6">
                    <c:v>Energy - economy - society</c:v>
                  </c:pt>
                </c:lvl>
                <c:lvl>
                  <c:pt idx="0">
                    <c:v>66.9</c:v>
                  </c:pt>
                  <c:pt idx="2">
                    <c:v>70.0</c:v>
                  </c:pt>
                  <c:pt idx="6">
                    <c:v>Renewable energy sources</c:v>
                  </c:pt>
                </c:lvl>
                <c:lvl>
                  <c:pt idx="0">
                    <c:v>54.3</c:v>
                  </c:pt>
                  <c:pt idx="2">
                    <c:v>47.0</c:v>
                  </c:pt>
                  <c:pt idx="6">
                    <c:v>Nuclear energy</c:v>
                  </c:pt>
                </c:lvl>
                <c:lvl>
                  <c:pt idx="0">
                    <c:v>2009</c:v>
                  </c:pt>
                  <c:pt idx="1">
                    <c:v>2010</c:v>
                  </c:pt>
                  <c:pt idx="2">
                    <c:v>2011</c:v>
                  </c:pt>
                  <c:pt idx="4">
                    <c:v>Buts chiffrés de la CORE pour 2011, selon le "Plan directeur de la recherche énergétique de la Confédération ppour la période 2008 à 2011"</c:v>
                  </c:pt>
                </c:lvl>
              </c:multiLvlStrCache>
            </c:multiLvlStrRef>
          </c:cat>
          <c:val>
            <c:numRef>
              <c:f>Daten!$E$23:$E$42</c:f>
              <c:numCache>
                <c:formatCode>#,##0.0</c:formatCode>
                <c:ptCount val="20"/>
                <c:pt idx="0">
                  <c:v>46.56</c:v>
                </c:pt>
                <c:pt idx="1">
                  <c:v>56.17</c:v>
                </c:pt>
                <c:pt idx="2">
                  <c:v>71.345000000000013</c:v>
                </c:pt>
                <c:pt idx="3">
                  <c:v>71.581999999999994</c:v>
                </c:pt>
                <c:pt idx="4">
                  <c:v>75.025999999999982</c:v>
                </c:pt>
                <c:pt idx="5">
                  <c:v>72.759</c:v>
                </c:pt>
                <c:pt idx="6">
                  <c:v>65.585999999999999</c:v>
                </c:pt>
                <c:pt idx="7">
                  <c:v>55.899000000000001</c:v>
                </c:pt>
                <c:pt idx="8">
                  <c:v>51.904000000000003</c:v>
                </c:pt>
                <c:pt idx="9">
                  <c:v>55.689</c:v>
                </c:pt>
                <c:pt idx="10">
                  <c:v>49.7</c:v>
                </c:pt>
                <c:pt idx="11">
                  <c:v>54.733000000000011</c:v>
                </c:pt>
                <c:pt idx="12">
                  <c:v>58.81</c:v>
                </c:pt>
                <c:pt idx="13">
                  <c:v>58.861000000000004</c:v>
                </c:pt>
                <c:pt idx="14">
                  <c:v>56.722300000000189</c:v>
                </c:pt>
                <c:pt idx="15" formatCode="0.0">
                  <c:v>54.255400000000002</c:v>
                </c:pt>
                <c:pt idx="16">
                  <c:v>63.5</c:v>
                </c:pt>
                <c:pt idx="17">
                  <c:v>67.185000000000002</c:v>
                </c:pt>
                <c:pt idx="18">
                  <c:v>72.897999999999996</c:v>
                </c:pt>
                <c:pt idx="19">
                  <c:v>77.421999999999997</c:v>
                </c:pt>
              </c:numCache>
            </c:numRef>
          </c:val>
        </c:ser>
        <c:ser>
          <c:idx val="2"/>
          <c:order val="3"/>
          <c:tx>
            <c:strRef>
              <c:f>Daten!$K$48</c:f>
              <c:strCache>
                <c:ptCount val="1"/>
                <c:pt idx="0">
                  <c:v>Energie-Wirtschaft-Gesellschaft</c:v>
                </c:pt>
              </c:strCache>
            </c:strRef>
          </c:tx>
          <c:spPr>
            <a:solidFill>
              <a:srgbClr val="66FF99"/>
            </a:solidFill>
          </c:spPr>
          <c:cat>
            <c:numRef>
              <c:f>Daten!$A$23:$A$42</c:f>
              <c:numCache>
                <c:formatCode>General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Daten!$D$23:$D$42</c:f>
              <c:numCache>
                <c:formatCode>#,##0.0</c:formatCode>
                <c:ptCount val="20"/>
                <c:pt idx="0">
                  <c:v>10.9</c:v>
                </c:pt>
                <c:pt idx="1">
                  <c:v>11.9</c:v>
                </c:pt>
                <c:pt idx="2">
                  <c:v>15</c:v>
                </c:pt>
                <c:pt idx="3">
                  <c:v>15</c:v>
                </c:pt>
                <c:pt idx="4">
                  <c:v>17.399999999999999</c:v>
                </c:pt>
                <c:pt idx="5">
                  <c:v>17.3</c:v>
                </c:pt>
                <c:pt idx="6">
                  <c:v>15.7</c:v>
                </c:pt>
                <c:pt idx="7">
                  <c:v>15.459000000000024</c:v>
                </c:pt>
                <c:pt idx="8">
                  <c:v>11.852000000000041</c:v>
                </c:pt>
                <c:pt idx="9">
                  <c:v>12.264000000000001</c:v>
                </c:pt>
                <c:pt idx="10">
                  <c:v>12.17</c:v>
                </c:pt>
                <c:pt idx="11">
                  <c:v>14.636000000000001</c:v>
                </c:pt>
                <c:pt idx="12">
                  <c:v>14.68</c:v>
                </c:pt>
                <c:pt idx="13">
                  <c:v>18.283999999999928</c:v>
                </c:pt>
                <c:pt idx="14">
                  <c:v>11.3231</c:v>
                </c:pt>
                <c:pt idx="15" formatCode="0.0">
                  <c:v>11.021600000000001</c:v>
                </c:pt>
                <c:pt idx="16">
                  <c:v>14.3</c:v>
                </c:pt>
                <c:pt idx="17">
                  <c:v>15.621</c:v>
                </c:pt>
                <c:pt idx="18">
                  <c:v>14.866000000000026</c:v>
                </c:pt>
                <c:pt idx="19">
                  <c:v>14.334</c:v>
                </c:pt>
              </c:numCache>
            </c:numRef>
          </c:val>
        </c:ser>
        <c:shape val="box"/>
        <c:axId val="102231424"/>
        <c:axId val="73356416"/>
        <c:axId val="0"/>
      </c:bar3DChart>
      <c:catAx>
        <c:axId val="10223142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 baseline="0"/>
            </a:pPr>
            <a:endParaRPr lang="de-DE"/>
          </a:p>
        </c:txPr>
        <c:crossAx val="73356416"/>
        <c:crosses val="autoZero"/>
        <c:auto val="1"/>
        <c:lblAlgn val="ctr"/>
        <c:lblOffset val="100"/>
      </c:catAx>
      <c:valAx>
        <c:axId val="7335641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200" baseline="0"/>
                </a:pPr>
                <a:r>
                  <a:rPr lang="de-CH" sz="1200" baseline="0" dirty="0"/>
                  <a:t>Aufwendungen der </a:t>
                </a:r>
                <a:r>
                  <a:rPr lang="de-CH" sz="1200" baseline="0" dirty="0" smtClean="0"/>
                  <a:t>öffentlichen </a:t>
                </a:r>
                <a:r>
                  <a:rPr lang="de-CH" sz="1200" baseline="0" dirty="0"/>
                  <a:t>Hand </a:t>
                </a:r>
                <a:r>
                  <a:rPr lang="de-CH" sz="1200" b="0" baseline="0" dirty="0"/>
                  <a:t>[MCHF]</a:t>
                </a:r>
              </a:p>
              <a:p>
                <a:pPr>
                  <a:defRPr sz="1200" baseline="0"/>
                </a:pPr>
                <a:endParaRPr lang="de-CH" sz="400" baseline="0" dirty="0"/>
              </a:p>
              <a:p>
                <a:pPr>
                  <a:defRPr sz="1200" baseline="0"/>
                </a:pPr>
                <a:r>
                  <a:rPr lang="de-CH" sz="1200" b="0" i="0" baseline="0" dirty="0"/>
                  <a:t>(Nominalwerte)</a:t>
                </a:r>
              </a:p>
            </c:rich>
          </c:tx>
          <c:layout>
            <c:manualLayout>
              <c:xMode val="edge"/>
              <c:yMode val="edge"/>
              <c:x val="3.0272712641796075E-2"/>
              <c:y val="8.6362158843287642E-2"/>
            </c:manualLayout>
          </c:layout>
        </c:title>
        <c:numFmt formatCode="#,##0" sourceLinked="0"/>
        <c:tickLblPos val="nextTo"/>
        <c:spPr>
          <a:noFill/>
        </c:spPr>
        <c:txPr>
          <a:bodyPr/>
          <a:lstStyle/>
          <a:p>
            <a:pPr>
              <a:defRPr sz="1200" baseline="0"/>
            </a:pPr>
            <a:endParaRPr lang="de-DE"/>
          </a:p>
        </c:txPr>
        <c:crossAx val="102231424"/>
        <c:crosses val="autoZero"/>
        <c:crossBetween val="between"/>
        <c:majorUnit val="25"/>
      </c:valAx>
    </c:plotArea>
    <c:legend>
      <c:legendPos val="b"/>
      <c:layout>
        <c:manualLayout>
          <c:xMode val="edge"/>
          <c:yMode val="edge"/>
          <c:x val="3.8009502844729495E-2"/>
          <c:y val="0.88014207745097683"/>
          <c:w val="0.94440325273501269"/>
          <c:h val="0.10931337119685225"/>
        </c:manualLayout>
      </c:layout>
      <c:txPr>
        <a:bodyPr/>
        <a:lstStyle/>
        <a:p>
          <a:pPr>
            <a:defRPr sz="1200" baseline="0"/>
          </a:pPr>
          <a:endParaRPr lang="de-DE"/>
        </a:p>
      </c:txPr>
    </c:legend>
    <c:plotVisOnly val="1"/>
  </c:chart>
  <c:spPr>
    <a:ln>
      <a:noFill/>
    </a:ln>
  </c:spPr>
  <c:externalData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1" tIns="49516" rIns="99031" bIns="49516" numCol="1" anchor="t" anchorCtr="0" compatLnSpc="1">
            <a:prstTxWarp prst="textNoShape">
              <a:avLst/>
            </a:prstTxWarp>
          </a:bodyPr>
          <a:lstStyle>
            <a:lvl1pPr defTabSz="990600">
              <a:lnSpc>
                <a:spcPct val="100000"/>
              </a:lnSpc>
              <a:defRPr sz="13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1" tIns="49516" rIns="99031" bIns="49516" numCol="1" anchor="t" anchorCtr="0" compatLnSpc="1">
            <a:prstTxWarp prst="textNoShape">
              <a:avLst/>
            </a:prstTxWarp>
          </a:bodyPr>
          <a:lstStyle>
            <a:lvl1pPr algn="r" defTabSz="990600">
              <a:lnSpc>
                <a:spcPct val="100000"/>
              </a:lnSpc>
              <a:defRPr sz="13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1" tIns="49516" rIns="99031" bIns="49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 smtClean="0"/>
              <a:t>Textmasterformate durch Klicken bearbeiten</a:t>
            </a:r>
          </a:p>
          <a:p>
            <a:pPr lvl="1"/>
            <a:r>
              <a:rPr lang="de-CH" noProof="0" smtClean="0"/>
              <a:t>Zweite Ebene</a:t>
            </a:r>
          </a:p>
          <a:p>
            <a:pPr lvl="2"/>
            <a:r>
              <a:rPr lang="de-CH" noProof="0" smtClean="0"/>
              <a:t>Dritte Ebene</a:t>
            </a:r>
          </a:p>
          <a:p>
            <a:pPr lvl="3"/>
            <a:r>
              <a:rPr lang="de-CH" noProof="0" smtClean="0"/>
              <a:t>Vierte Ebene</a:t>
            </a:r>
          </a:p>
          <a:p>
            <a:pPr lvl="4"/>
            <a:r>
              <a:rPr lang="de-CH" noProof="0" smtClean="0"/>
              <a:t>Fünfte Ebene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1" tIns="49516" rIns="99031" bIns="49516" numCol="1" anchor="b" anchorCtr="0" compatLnSpc="1">
            <a:prstTxWarp prst="textNoShape">
              <a:avLst/>
            </a:prstTxWarp>
          </a:bodyPr>
          <a:lstStyle>
            <a:lvl1pPr defTabSz="990600">
              <a:lnSpc>
                <a:spcPct val="100000"/>
              </a:lnSpc>
              <a:defRPr sz="13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1" tIns="49516" rIns="99031" bIns="49516" numCol="1" anchor="b" anchorCtr="0" compatLnSpc="1">
            <a:prstTxWarp prst="textNoShape">
              <a:avLst/>
            </a:prstTxWarp>
          </a:bodyPr>
          <a:lstStyle>
            <a:lvl1pPr algn="r" defTabSz="990600">
              <a:lnSpc>
                <a:spcPct val="100000"/>
              </a:lnSpc>
              <a:defRPr sz="1300"/>
            </a:lvl1pPr>
          </a:lstStyle>
          <a:p>
            <a:pPr>
              <a:defRPr/>
            </a:pPr>
            <a:fld id="{E10A9694-6586-45A9-9830-7E4B283CD2ED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50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4506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3CA60F-AA46-41E8-87D2-5678A2A8EA80}" type="slidenum">
              <a:rPr lang="de-CH" smtClean="0"/>
              <a:pPr/>
              <a:t>2</a:t>
            </a:fld>
            <a:endParaRPr lang="de-CH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CH" dirty="0" smtClean="0"/>
              <a:t>Nötig???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0A9694-6586-45A9-9830-7E4B283CD2ED}" type="slidenum">
              <a:rPr lang="de-CH" smtClean="0"/>
              <a:pPr>
                <a:defRPr/>
              </a:pPr>
              <a:t>3</a:t>
            </a:fld>
            <a:endParaRPr lang="de-C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608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de-CH" smtClean="0"/>
              <a:t>Zu den 54,5 Mio. CHF für Kernenergie im Jahre 2009:</a:t>
            </a:r>
          </a:p>
          <a:p>
            <a:r>
              <a:rPr lang="de-CH" smtClean="0"/>
              <a:t>Aus der Liste der Projekte 2008/2009 geht hervor, dass </a:t>
            </a:r>
          </a:p>
          <a:p>
            <a:r>
              <a:rPr lang="de-CH" smtClean="0"/>
              <a:t>– die meisten Mittel (34,3 MCHF) aus dem ETH-Bereich stammen. Gefolgt von der EU mit 8 MCHF, dem ENSI mit 5,7 MCHF (inkl. Unsere 2,1 MCHF) und dem SBF mit 4,2 MCHF. SNF hat noch 1,4 MCHF, die KTI &lt;0,1 MCHF und die Kantone 0,8 MCHF.</a:t>
            </a:r>
          </a:p>
          <a:p>
            <a:r>
              <a:rPr lang="de-CH" smtClean="0"/>
              <a:t>– die mit Abstand meisten Mittel in die EPFL (24,5 MCHF) und das PSI (22,8 MCHF) fliessen. Ins Ausland gehen noch 2,8 MCHF, in die Privatwirtschaft noch1,9 MCHF. Rund 2 MCHF gehen an die Unis, ETHZ, andere Bundesstellen, die Empa und an FH</a:t>
            </a:r>
          </a:p>
        </p:txBody>
      </p:sp>
      <p:sp>
        <p:nvSpPr>
          <p:cNvPr id="4608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16B513-7E43-407A-921B-F2DBA13BFA13}" type="slidenum">
              <a:rPr lang="de-CH" smtClean="0"/>
              <a:pPr/>
              <a:t>4</a:t>
            </a:fld>
            <a:endParaRPr lang="de-CH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CH" sz="3200" b="0" dirty="0" smtClean="0"/>
              <a:t>Leere Seite, jetzt</a:t>
            </a:r>
            <a:r>
              <a:rPr lang="de-CH" sz="3200" b="0" baseline="0" dirty="0" smtClean="0"/>
              <a:t> der Workshop kommt – Schaffen ;-)</a:t>
            </a:r>
          </a:p>
          <a:p>
            <a:r>
              <a:rPr lang="de-CH" sz="3200" b="0" baseline="0" dirty="0" smtClean="0"/>
              <a:t>Am Ende dann </a:t>
            </a:r>
            <a:r>
              <a:rPr lang="de-CH" sz="3200" b="1" baseline="0" dirty="0" smtClean="0"/>
              <a:t>weitere Schritte und DANK</a:t>
            </a:r>
            <a:endParaRPr lang="de-CH" sz="3200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0A9694-6586-45A9-9830-7E4B283CD2ED}" type="slidenum">
              <a:rPr lang="de-CH" smtClean="0"/>
              <a:pPr>
                <a:defRPr/>
              </a:pPr>
              <a:t>7</a:t>
            </a:fld>
            <a:endParaRPr lang="de-C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E79FB-1F4F-47BB-8570-A919CADAFF3D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</p:spTree>
  </p:cSld>
  <p:clrMapOvr>
    <a:masterClrMapping/>
  </p:clrMapOvr>
  <p:transition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ECAB1-9F5D-4E7B-A712-EEA80DB142B9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</p:spTree>
  </p:cSld>
  <p:clrMapOvr>
    <a:masterClrMapping/>
  </p:clrMapOvr>
  <p:transition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97725" y="395288"/>
            <a:ext cx="1798638" cy="57213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798638" y="395288"/>
            <a:ext cx="5246687" cy="572135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F2400-5AEA-423A-BEE9-9972825997CE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</p:spTree>
  </p:cSld>
  <p:clrMapOvr>
    <a:masterClrMapping/>
  </p:clrMapOvr>
  <p:transition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A473F-F7A5-4C52-BBF6-415A82B8DA6D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</p:spTree>
  </p:cSld>
  <p:clrMapOvr>
    <a:masterClrMapping/>
  </p:clrMapOvr>
  <p:transition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86AF8-1054-43E0-8A23-E338582B1B3D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</p:spTree>
  </p:cSld>
  <p:clrMapOvr>
    <a:masterClrMapping/>
  </p:clrMapOvr>
  <p:transition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798638" y="1438275"/>
            <a:ext cx="3522662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73700" y="1438275"/>
            <a:ext cx="3522663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86948-572B-4803-BA30-C52B2846B786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</p:spTree>
  </p:cSld>
  <p:clrMapOvr>
    <a:masterClrMapping/>
  </p:clrMapOvr>
  <p:transition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F0229-54BF-401F-B539-449CD1B6A75C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</p:spTree>
  </p:cSld>
  <p:clrMapOvr>
    <a:masterClrMapping/>
  </p:clrMapOvr>
  <p:transition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2D1FC-2AD3-491A-802D-54D5A7E1005F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</p:spTree>
  </p:cSld>
  <p:clrMapOvr>
    <a:masterClrMapping/>
  </p:clrMapOvr>
  <p:transition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700EA-EAB1-4846-AD7A-6BB7A6E995A7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</p:spTree>
  </p:cSld>
  <p:clrMapOvr>
    <a:masterClrMapping/>
  </p:clrMapOvr>
  <p:transition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D2AE2-FFC7-44C5-AB01-9BC35DF1E80E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</p:spTree>
  </p:cSld>
  <p:clrMapOvr>
    <a:masterClrMapping/>
  </p:clrMapOvr>
  <p:transition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CE627-956C-43A4-A198-685FD89B48A3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</p:spTree>
  </p:cSld>
  <p:clrMapOvr>
    <a:masterClrMapping/>
  </p:clrMapOvr>
  <p:transition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1"/>
          <p:cNvGrpSpPr>
            <a:grpSpLocks/>
          </p:cNvGrpSpPr>
          <p:nvPr/>
        </p:nvGrpSpPr>
        <p:grpSpPr bwMode="auto">
          <a:xfrm>
            <a:off x="0" y="-1588"/>
            <a:ext cx="9145588" cy="7078663"/>
            <a:chOff x="0" y="-1"/>
            <a:chExt cx="5761" cy="4459"/>
          </a:xfrm>
        </p:grpSpPr>
        <p:pic>
          <p:nvPicPr>
            <p:cNvPr id="3080" name="Picture 8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-1"/>
              <a:ext cx="5761" cy="4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297" name="Rectangle 9"/>
            <p:cNvSpPr>
              <a:spLocks noChangeArrowheads="1"/>
            </p:cNvSpPr>
            <p:nvPr/>
          </p:nvSpPr>
          <p:spPr bwMode="auto">
            <a:xfrm>
              <a:off x="6" y="866"/>
              <a:ext cx="5754" cy="35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CH"/>
            </a:p>
          </p:txBody>
        </p:sp>
        <p:pic>
          <p:nvPicPr>
            <p:cNvPr id="3082" name="Picture 10" descr="Logo_col_wappen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567" y="228"/>
              <a:ext cx="16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299" name="Rectangle 11"/>
            <p:cNvSpPr>
              <a:spLocks noChangeArrowheads="1"/>
            </p:cNvSpPr>
            <p:nvPr/>
          </p:nvSpPr>
          <p:spPr bwMode="auto">
            <a:xfrm>
              <a:off x="6" y="572"/>
              <a:ext cx="630" cy="5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CH"/>
            </a:p>
          </p:txBody>
        </p:sp>
        <p:sp>
          <p:nvSpPr>
            <p:cNvPr id="12307" name="AutoShape 19"/>
            <p:cNvSpPr>
              <a:spLocks noChangeArrowheads="1"/>
            </p:cNvSpPr>
            <p:nvPr userDrawn="1"/>
          </p:nvSpPr>
          <p:spPr bwMode="auto">
            <a:xfrm>
              <a:off x="385" y="482"/>
              <a:ext cx="771" cy="816"/>
            </a:xfrm>
            <a:prstGeom prst="rtTriangle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CH"/>
            </a:p>
          </p:txBody>
        </p:sp>
      </p:grpSp>
      <p:sp>
        <p:nvSpPr>
          <p:cNvPr id="3075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8638" y="1438275"/>
            <a:ext cx="7197725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Textmasterformate durch Klicken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</a:p>
        </p:txBody>
      </p:sp>
      <p:sp>
        <p:nvSpPr>
          <p:cNvPr id="307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798638" y="395288"/>
            <a:ext cx="7197725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Titelmasterformat durch Klicken bearbeiten</a:t>
            </a:r>
          </a:p>
        </p:txBody>
      </p:sp>
      <p:sp>
        <p:nvSpPr>
          <p:cNvPr id="12303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56500" y="6245225"/>
            <a:ext cx="13668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/>
            </a:lvl1pPr>
          </a:lstStyle>
          <a:p>
            <a:pPr>
              <a:defRPr/>
            </a:pPr>
            <a:fld id="{A9C60696-47AB-4D0B-8314-27E5A0B6790E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  <p:sp>
        <p:nvSpPr>
          <p:cNvPr id="12304" name="Rectangle 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67175" y="6245225"/>
            <a:ext cx="323850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defRPr sz="14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2305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98638" y="6245225"/>
            <a:ext cx="21605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400"/>
            </a:lvl1pPr>
          </a:lstStyle>
          <a:p>
            <a:pPr>
              <a:defRPr/>
            </a:pPr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>
    <p:cover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49263" indent="-269875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98525" indent="-2698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3pPr>
      <a:lvl4pPr marL="1347788" indent="-269875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800225" indent="-2730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5pPr>
      <a:lvl6pPr marL="2257425" indent="-273050" algn="l" rtl="0" fontAlgn="base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6pPr>
      <a:lvl7pPr marL="2714625" indent="-273050" algn="l" rtl="0" fontAlgn="base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7pPr>
      <a:lvl8pPr marL="3171825" indent="-273050" algn="l" rtl="0" fontAlgn="base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8pPr>
      <a:lvl9pPr marL="3629025" indent="-273050" algn="l" rtl="0" fontAlgn="base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Worksheet1.xls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58888" y="466725"/>
            <a:ext cx="7235825" cy="576263"/>
          </a:xfrm>
          <a:noFill/>
        </p:spPr>
        <p:txBody>
          <a:bodyPr/>
          <a:lstStyle/>
          <a:p>
            <a:pPr eaLnBrk="1" hangingPunct="1"/>
            <a:r>
              <a:rPr lang="de-CH" sz="2200" dirty="0" smtClean="0">
                <a:solidFill>
                  <a:srgbClr val="5F5F5F"/>
                </a:solidFill>
              </a:rPr>
              <a:t>Organisation der Energieforschung der Schweiz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8083302" y="6671072"/>
            <a:ext cx="735013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1030288">
              <a:lnSpc>
                <a:spcPct val="100000"/>
              </a:lnSpc>
            </a:pPr>
            <a:r>
              <a:rPr lang="de-CH" sz="800" dirty="0"/>
              <a:t>Quelle: BFE</a:t>
            </a:r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324000" y="1700409"/>
            <a:ext cx="2304000" cy="388937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777777">
                <a:alpha val="50000"/>
              </a:srgbClr>
            </a:outerShdw>
          </a:effectLst>
        </p:spPr>
        <p:txBody>
          <a:bodyPr anchor="ctr" anchorCtr="0"/>
          <a:lstStyle/>
          <a:p>
            <a:pPr algn="ctr">
              <a:lnSpc>
                <a:spcPct val="100000"/>
              </a:lnSpc>
              <a:spcBef>
                <a:spcPct val="50000"/>
              </a:spcBef>
              <a:defRPr/>
            </a:pPr>
            <a:r>
              <a:rPr lang="it-CH" sz="1400" b="1" dirty="0" err="1">
                <a:solidFill>
                  <a:srgbClr val="4D4D4D"/>
                </a:solidFill>
              </a:rPr>
              <a:t>Schweizer</a:t>
            </a:r>
            <a:r>
              <a:rPr lang="it-CH" sz="1400" b="1" dirty="0">
                <a:solidFill>
                  <a:srgbClr val="4D4D4D"/>
                </a:solidFill>
              </a:rPr>
              <a:t> </a:t>
            </a:r>
            <a:r>
              <a:rPr lang="it-CH" sz="1400" b="1" dirty="0" err="1">
                <a:solidFill>
                  <a:srgbClr val="4D4D4D"/>
                </a:solidFill>
              </a:rPr>
              <a:t>Bundesrat</a:t>
            </a:r>
            <a:endParaRPr lang="de-CH" sz="1400" dirty="0">
              <a:solidFill>
                <a:srgbClr val="4D4D4D"/>
              </a:solidFill>
            </a:endParaRPr>
          </a:p>
        </p:txBody>
      </p:sp>
      <p:cxnSp>
        <p:nvCxnSpPr>
          <p:cNvPr id="52" name="Gerade Verbindung 51"/>
          <p:cNvCxnSpPr/>
          <p:nvPr/>
        </p:nvCxnSpPr>
        <p:spPr bwMode="auto">
          <a:xfrm>
            <a:off x="6690146" y="1052736"/>
            <a:ext cx="1584176" cy="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52" name="Gruppieren 151"/>
          <p:cNvGrpSpPr/>
          <p:nvPr/>
        </p:nvGrpSpPr>
        <p:grpSpPr>
          <a:xfrm>
            <a:off x="251520" y="1340369"/>
            <a:ext cx="2808312" cy="5086365"/>
            <a:chOff x="251520" y="1340369"/>
            <a:chExt cx="2808312" cy="5086365"/>
          </a:xfrm>
        </p:grpSpPr>
        <p:sp>
          <p:nvSpPr>
            <p:cNvPr id="131" name="Rechteck 130"/>
            <p:cNvSpPr/>
            <p:nvPr/>
          </p:nvSpPr>
          <p:spPr bwMode="auto">
            <a:xfrm>
              <a:off x="251520" y="1556393"/>
              <a:ext cx="2592288" cy="4248472"/>
            </a:xfrm>
            <a:prstGeom prst="rect">
              <a:avLst/>
            </a:prstGeom>
            <a:solidFill>
              <a:schemeClr val="accent5">
                <a:lumMod val="90000"/>
                <a:alpha val="1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1030288" rtl="0" eaLnBrk="1" fontAlgn="base" latinLnBrk="0" hangingPunct="1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66700" algn="l"/>
                  <a:tab pos="3228975" algn="l"/>
                </a:tabLst>
              </a:pPr>
              <a:endParaRPr kumimoji="0" lang="de-CH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614" name="Text Box 14"/>
            <p:cNvSpPr txBox="1">
              <a:spLocks noChangeArrowheads="1"/>
            </p:cNvSpPr>
            <p:nvPr/>
          </p:nvSpPr>
          <p:spPr bwMode="auto">
            <a:xfrm>
              <a:off x="828000" y="4850177"/>
              <a:ext cx="1800000" cy="738664"/>
            </a:xfrm>
            <a:prstGeom prst="rect">
              <a:avLst/>
            </a:prstGeom>
            <a:solidFill>
              <a:schemeClr val="accent1">
                <a:lumMod val="9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square">
              <a:spAutoFit/>
            </a:bodyPr>
            <a:lstStyle/>
            <a:p>
              <a:pPr defTabSz="1030288">
                <a:lnSpc>
                  <a:spcPct val="100000"/>
                </a:lnSpc>
                <a:defRPr/>
              </a:pPr>
              <a:r>
                <a:rPr lang="it-CH" sz="1400" dirty="0" err="1">
                  <a:solidFill>
                    <a:srgbClr val="5F5F5F"/>
                  </a:solidFill>
                </a:rPr>
                <a:t>ETH-Bereich</a:t>
              </a:r>
              <a:endParaRPr lang="it-CH" sz="1400" dirty="0">
                <a:solidFill>
                  <a:srgbClr val="5F5F5F"/>
                </a:solidFill>
              </a:endParaRPr>
            </a:p>
            <a:p>
              <a:pPr defTabSz="1030288">
                <a:lnSpc>
                  <a:spcPct val="100000"/>
                </a:lnSpc>
                <a:defRPr/>
              </a:pPr>
              <a:r>
                <a:rPr lang="de-CH" sz="1400" dirty="0" smtClean="0">
                  <a:solidFill>
                    <a:srgbClr val="5F5F5F"/>
                  </a:solidFill>
                </a:rPr>
                <a:t>SBF</a:t>
              </a:r>
            </a:p>
            <a:p>
              <a:pPr defTabSz="1030288">
                <a:lnSpc>
                  <a:spcPct val="100000"/>
                </a:lnSpc>
                <a:defRPr/>
              </a:pPr>
              <a:r>
                <a:rPr lang="fr-CH" sz="1400" dirty="0" err="1" smtClean="0">
                  <a:solidFill>
                    <a:srgbClr val="5F5F5F"/>
                  </a:solidFill>
                </a:rPr>
                <a:t>KTI</a:t>
              </a:r>
              <a:endParaRPr lang="it-CH" sz="1400" dirty="0">
                <a:solidFill>
                  <a:srgbClr val="5F5F5F"/>
                </a:solidFill>
              </a:endParaRPr>
            </a:p>
          </p:txBody>
        </p:sp>
        <p:sp>
          <p:nvSpPr>
            <p:cNvPr id="25616" name="Text Box 16"/>
            <p:cNvSpPr txBox="1">
              <a:spLocks noChangeArrowheads="1"/>
            </p:cNvSpPr>
            <p:nvPr/>
          </p:nvSpPr>
          <p:spPr bwMode="auto">
            <a:xfrm>
              <a:off x="324000" y="2519601"/>
              <a:ext cx="2304000" cy="647700"/>
            </a:xfrm>
            <a:prstGeom prst="rect">
              <a:avLst/>
            </a:prstGeom>
            <a:solidFill>
              <a:schemeClr val="accent1">
                <a:lumMod val="9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rgbClr val="777777">
                  <a:alpha val="50000"/>
                </a:srgbClr>
              </a:outerShdw>
            </a:effectLst>
          </p:spPr>
          <p:txBody>
            <a:bodyPr tIns="90000" bIns="90000" anchor="ctr"/>
            <a:lstStyle/>
            <a:p>
              <a:pPr algn="ctr">
                <a:lnSpc>
                  <a:spcPct val="100000"/>
                </a:lnSpc>
                <a:defRPr/>
              </a:pPr>
              <a:r>
                <a:rPr lang="de-CH" sz="1400" b="1" dirty="0" smtClean="0">
                  <a:solidFill>
                    <a:srgbClr val="4D4D4D"/>
                  </a:solidFill>
                </a:rPr>
                <a:t>Energieforschungs-</a:t>
              </a:r>
            </a:p>
            <a:p>
              <a:pPr algn="ctr">
                <a:lnSpc>
                  <a:spcPct val="100000"/>
                </a:lnSpc>
                <a:defRPr/>
              </a:pPr>
              <a:r>
                <a:rPr lang="de-CH" sz="1400" b="1" dirty="0" err="1" smtClean="0">
                  <a:solidFill>
                    <a:srgbClr val="4D4D4D"/>
                  </a:solidFill>
                </a:rPr>
                <a:t>kommission</a:t>
              </a:r>
              <a:r>
                <a:rPr lang="de-CH" sz="1400" b="1" dirty="0" smtClean="0">
                  <a:solidFill>
                    <a:srgbClr val="4D4D4D"/>
                  </a:solidFill>
                </a:rPr>
                <a:t> (CORE</a:t>
              </a:r>
              <a:r>
                <a:rPr lang="de-CH" sz="1400" b="1" dirty="0">
                  <a:solidFill>
                    <a:srgbClr val="4D4D4D"/>
                  </a:solidFill>
                </a:rPr>
                <a:t>)</a:t>
              </a:r>
            </a:p>
          </p:txBody>
        </p:sp>
        <p:cxnSp>
          <p:nvCxnSpPr>
            <p:cNvPr id="7192" name="AutoShape 24"/>
            <p:cNvCxnSpPr>
              <a:cxnSpLocks noChangeShapeType="1"/>
              <a:stCxn id="25616" idx="2"/>
              <a:endCxn id="25625" idx="0"/>
            </p:cNvCxnSpPr>
            <p:nvPr/>
          </p:nvCxnSpPr>
          <p:spPr bwMode="auto">
            <a:xfrm rot="5400000">
              <a:off x="1169850" y="3473451"/>
              <a:ext cx="612300" cy="1588"/>
            </a:xfrm>
            <a:prstGeom prst="straightConnector1">
              <a:avLst/>
            </a:prstGeom>
            <a:noFill/>
            <a:ln w="25400">
              <a:solidFill>
                <a:srgbClr val="C0C0C0"/>
              </a:solidFill>
              <a:round/>
              <a:headEnd/>
              <a:tailEnd type="triangle" w="med" len="med"/>
            </a:ln>
          </p:spPr>
        </p:cxnSp>
        <p:sp>
          <p:nvSpPr>
            <p:cNvPr id="25625" name="Text Box 25"/>
            <p:cNvSpPr txBox="1">
              <a:spLocks noChangeArrowheads="1"/>
            </p:cNvSpPr>
            <p:nvPr/>
          </p:nvSpPr>
          <p:spPr bwMode="auto">
            <a:xfrm>
              <a:off x="324000" y="3779601"/>
              <a:ext cx="2304000" cy="738664"/>
            </a:xfrm>
            <a:prstGeom prst="rect">
              <a:avLst/>
            </a:prstGeom>
            <a:solidFill>
              <a:srgbClr val="FFCC99"/>
            </a:soli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square">
              <a:spAutoFit/>
            </a:bodyPr>
            <a:lstStyle/>
            <a:p>
              <a:pPr defTabSz="1030288">
                <a:lnSpc>
                  <a:spcPct val="100000"/>
                </a:lnSpc>
                <a:defRPr/>
              </a:pPr>
              <a:r>
                <a:rPr lang="it-CH" sz="1400" b="1" dirty="0" err="1" smtClean="0">
                  <a:solidFill>
                    <a:srgbClr val="5F5F5F"/>
                  </a:solidFill>
                </a:rPr>
                <a:t>Konzept</a:t>
              </a:r>
              <a:r>
                <a:rPr lang="it-CH" sz="1400" b="1" dirty="0" smtClean="0">
                  <a:solidFill>
                    <a:srgbClr val="5F5F5F"/>
                  </a:solidFill>
                </a:rPr>
                <a:t> </a:t>
              </a:r>
              <a:r>
                <a:rPr lang="it-CH" sz="1400" b="1" dirty="0" err="1" smtClean="0">
                  <a:solidFill>
                    <a:srgbClr val="5F5F5F"/>
                  </a:solidFill>
                </a:rPr>
                <a:t>der</a:t>
              </a:r>
              <a:r>
                <a:rPr lang="it-CH" sz="1400" b="1" dirty="0" smtClean="0">
                  <a:solidFill>
                    <a:srgbClr val="5F5F5F"/>
                  </a:solidFill>
                </a:rPr>
                <a:t> </a:t>
              </a:r>
              <a:r>
                <a:rPr lang="it-CH" sz="1400" b="1" dirty="0" err="1" smtClean="0">
                  <a:solidFill>
                    <a:srgbClr val="5F5F5F"/>
                  </a:solidFill>
                </a:rPr>
                <a:t>Energiefor-schung</a:t>
              </a:r>
              <a:r>
                <a:rPr lang="it-CH" sz="1400" b="1" dirty="0" smtClean="0">
                  <a:solidFill>
                    <a:srgbClr val="5F5F5F"/>
                  </a:solidFill>
                </a:rPr>
                <a:t> </a:t>
              </a:r>
              <a:r>
                <a:rPr lang="it-CH" sz="1400" b="1" dirty="0" err="1" smtClean="0">
                  <a:solidFill>
                    <a:srgbClr val="5F5F5F"/>
                  </a:solidFill>
                </a:rPr>
                <a:t>des</a:t>
              </a:r>
              <a:r>
                <a:rPr lang="it-CH" sz="1400" b="1" dirty="0" smtClean="0">
                  <a:solidFill>
                    <a:srgbClr val="5F5F5F"/>
                  </a:solidFill>
                </a:rPr>
                <a:t> </a:t>
              </a:r>
              <a:r>
                <a:rPr lang="it-CH" sz="1400" b="1" dirty="0" err="1" smtClean="0">
                  <a:solidFill>
                    <a:srgbClr val="5F5F5F"/>
                  </a:solidFill>
                </a:rPr>
                <a:t>Bundes</a:t>
              </a:r>
              <a:endParaRPr lang="it-CH" sz="1400" b="1" dirty="0">
                <a:solidFill>
                  <a:srgbClr val="5F5F5F"/>
                </a:solidFill>
              </a:endParaRPr>
            </a:p>
            <a:p>
              <a:pPr defTabSz="1030288">
                <a:lnSpc>
                  <a:spcPct val="100000"/>
                </a:lnSpc>
                <a:defRPr/>
              </a:pPr>
              <a:r>
                <a:rPr lang="de-CH" sz="1400" b="1" dirty="0" smtClean="0">
                  <a:solidFill>
                    <a:srgbClr val="5F5F5F"/>
                  </a:solidFill>
                </a:rPr>
                <a:t>2013–16</a:t>
              </a:r>
              <a:endParaRPr lang="de-CH" sz="1400" b="1" dirty="0">
                <a:solidFill>
                  <a:srgbClr val="5F5F5F"/>
                </a:solidFill>
              </a:endParaRPr>
            </a:p>
          </p:txBody>
        </p:sp>
        <p:cxnSp>
          <p:nvCxnSpPr>
            <p:cNvPr id="7194" name="AutoShape 26"/>
            <p:cNvCxnSpPr>
              <a:cxnSpLocks noChangeShapeType="1"/>
              <a:endCxn id="25616" idx="0"/>
            </p:cNvCxnSpPr>
            <p:nvPr/>
          </p:nvCxnSpPr>
          <p:spPr bwMode="auto">
            <a:xfrm rot="16200000" flipH="1">
              <a:off x="1282230" y="2325831"/>
              <a:ext cx="386746" cy="793"/>
            </a:xfrm>
            <a:prstGeom prst="straightConnector1">
              <a:avLst/>
            </a:prstGeom>
            <a:noFill/>
            <a:ln w="25400">
              <a:solidFill>
                <a:srgbClr val="B2B2B2"/>
              </a:solidFill>
              <a:prstDash val="solid"/>
              <a:round/>
              <a:headEnd/>
              <a:tailEnd type="triangle" w="med" len="med"/>
            </a:ln>
          </p:spPr>
        </p:cxnSp>
        <p:sp>
          <p:nvSpPr>
            <p:cNvPr id="100" name="Text Box 14"/>
            <p:cNvSpPr txBox="1">
              <a:spLocks noChangeArrowheads="1"/>
            </p:cNvSpPr>
            <p:nvPr/>
          </p:nvSpPr>
          <p:spPr bwMode="auto">
            <a:xfrm>
              <a:off x="828000" y="5903514"/>
              <a:ext cx="1800000" cy="523220"/>
            </a:xfrm>
            <a:prstGeom prst="rect">
              <a:avLst/>
            </a:prstGeom>
            <a:solidFill>
              <a:schemeClr val="accent1">
                <a:lumMod val="9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square">
              <a:spAutoFit/>
            </a:bodyPr>
            <a:lstStyle/>
            <a:p>
              <a:pPr defTabSz="1030288">
                <a:lnSpc>
                  <a:spcPct val="100000"/>
                </a:lnSpc>
                <a:defRPr/>
              </a:pPr>
              <a:r>
                <a:rPr lang="fr-CH" sz="1400" dirty="0" err="1" smtClean="0">
                  <a:solidFill>
                    <a:srgbClr val="5F5F5F"/>
                  </a:solidFill>
                </a:rPr>
                <a:t>Fachhochschulen</a:t>
              </a:r>
              <a:r>
                <a:rPr lang="fr-CH" sz="1400" dirty="0" smtClean="0">
                  <a:solidFill>
                    <a:srgbClr val="5F5F5F"/>
                  </a:solidFill>
                </a:rPr>
                <a:t> </a:t>
              </a:r>
              <a:endParaRPr lang="de-CH" sz="1400" dirty="0">
                <a:solidFill>
                  <a:srgbClr val="5F5F5F"/>
                </a:solidFill>
              </a:endParaRPr>
            </a:p>
            <a:p>
              <a:pPr defTabSz="1030288">
                <a:lnSpc>
                  <a:spcPct val="100000"/>
                </a:lnSpc>
                <a:defRPr/>
              </a:pPr>
              <a:r>
                <a:rPr lang="de-CH" sz="1400" dirty="0" smtClean="0">
                  <a:solidFill>
                    <a:srgbClr val="5F5F5F"/>
                  </a:solidFill>
                </a:rPr>
                <a:t>Universitäten</a:t>
              </a:r>
              <a:endParaRPr lang="de-CH" sz="1400" dirty="0">
                <a:solidFill>
                  <a:srgbClr val="5F5F5F"/>
                </a:solidFill>
              </a:endParaRPr>
            </a:p>
          </p:txBody>
        </p:sp>
        <p:sp>
          <p:nvSpPr>
            <p:cNvPr id="102" name="Line 7"/>
            <p:cNvSpPr>
              <a:spLocks noChangeShapeType="1"/>
            </p:cNvSpPr>
            <p:nvPr/>
          </p:nvSpPr>
          <p:spPr bwMode="auto">
            <a:xfrm flipH="1">
              <a:off x="539552" y="4580730"/>
              <a:ext cx="0" cy="648096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03" name="Line 8"/>
            <p:cNvSpPr>
              <a:spLocks noChangeShapeType="1"/>
            </p:cNvSpPr>
            <p:nvPr/>
          </p:nvSpPr>
          <p:spPr bwMode="auto">
            <a:xfrm>
              <a:off x="531019" y="5240732"/>
              <a:ext cx="301080" cy="0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prstDash val="solid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04" name="Line 8"/>
            <p:cNvSpPr>
              <a:spLocks noChangeShapeType="1"/>
            </p:cNvSpPr>
            <p:nvPr/>
          </p:nvSpPr>
          <p:spPr bwMode="auto">
            <a:xfrm>
              <a:off x="539551" y="6092897"/>
              <a:ext cx="292547" cy="0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05" name="Line 7"/>
            <p:cNvSpPr>
              <a:spLocks noChangeShapeType="1"/>
            </p:cNvSpPr>
            <p:nvPr/>
          </p:nvSpPr>
          <p:spPr bwMode="auto">
            <a:xfrm flipH="1">
              <a:off x="539552" y="5228801"/>
              <a:ext cx="0" cy="864096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cxnSp>
          <p:nvCxnSpPr>
            <p:cNvPr id="135" name="AutoShape 26"/>
            <p:cNvCxnSpPr>
              <a:cxnSpLocks noChangeShapeType="1"/>
            </p:cNvCxnSpPr>
            <p:nvPr/>
          </p:nvCxnSpPr>
          <p:spPr bwMode="auto">
            <a:xfrm rot="5400000">
              <a:off x="1454814" y="2328621"/>
              <a:ext cx="326542" cy="1588"/>
            </a:xfrm>
            <a:prstGeom prst="straightConnector1">
              <a:avLst/>
            </a:prstGeom>
            <a:noFill/>
            <a:ln w="25400">
              <a:solidFill>
                <a:srgbClr val="B2B2B2"/>
              </a:solidFill>
              <a:prstDash val="sysDot"/>
              <a:round/>
              <a:headEnd type="triangle"/>
              <a:tailEnd type="none" w="med" len="med"/>
            </a:ln>
          </p:spPr>
        </p:cxnSp>
        <p:sp>
          <p:nvSpPr>
            <p:cNvPr id="139" name="Textfeld 138"/>
            <p:cNvSpPr txBox="1"/>
            <p:nvPr/>
          </p:nvSpPr>
          <p:spPr bwMode="auto">
            <a:xfrm>
              <a:off x="2411760" y="1340369"/>
              <a:ext cx="648072" cy="335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tIns="90000" bIns="90000" rtlCol="0">
              <a:spAutoFit/>
            </a:bodyPr>
            <a:lstStyle/>
            <a:p>
              <a:pPr defTabSz="1030288">
                <a:lnSpc>
                  <a:spcPct val="100000"/>
                </a:lnSpc>
                <a:spcBef>
                  <a:spcPct val="50000"/>
                </a:spcBef>
              </a:pPr>
              <a:r>
                <a:rPr lang="fr-CH" sz="1000" b="1" dirty="0" smtClean="0">
                  <a:solidFill>
                    <a:srgbClr val="5F5F5F"/>
                  </a:solidFill>
                </a:rPr>
                <a:t>Bund</a:t>
              </a:r>
              <a:endParaRPr lang="de-CH" sz="1000" b="1" dirty="0">
                <a:solidFill>
                  <a:srgbClr val="5F5F5F"/>
                </a:solidFill>
              </a:endParaRPr>
            </a:p>
          </p:txBody>
        </p:sp>
      </p:grpSp>
      <p:grpSp>
        <p:nvGrpSpPr>
          <p:cNvPr id="159" name="Gruppieren 158"/>
          <p:cNvGrpSpPr/>
          <p:nvPr/>
        </p:nvGrpSpPr>
        <p:grpSpPr>
          <a:xfrm>
            <a:off x="2627784" y="1988441"/>
            <a:ext cx="3888432" cy="4968552"/>
            <a:chOff x="2627784" y="1988441"/>
            <a:chExt cx="3888432" cy="4968552"/>
          </a:xfrm>
        </p:grpSpPr>
        <p:sp>
          <p:nvSpPr>
            <p:cNvPr id="109" name="Rechteck 108"/>
            <p:cNvSpPr/>
            <p:nvPr/>
          </p:nvSpPr>
          <p:spPr bwMode="auto">
            <a:xfrm>
              <a:off x="3275856" y="2231849"/>
              <a:ext cx="2952328" cy="4725144"/>
            </a:xfrm>
            <a:prstGeom prst="rect">
              <a:avLst/>
            </a:prstGeom>
            <a:solidFill>
              <a:schemeClr val="accent5">
                <a:lumMod val="90000"/>
                <a:alpha val="1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1030288" rtl="0" eaLnBrk="1" fontAlgn="base" latinLnBrk="0" hangingPunct="1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66700" algn="l"/>
                  <a:tab pos="3228975" algn="l"/>
                </a:tabLst>
              </a:pPr>
              <a:endParaRPr kumimoji="0" lang="de-CH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172" name="Line 4"/>
            <p:cNvSpPr>
              <a:spLocks noChangeShapeType="1"/>
            </p:cNvSpPr>
            <p:nvPr/>
          </p:nvSpPr>
          <p:spPr bwMode="auto">
            <a:xfrm flipV="1">
              <a:off x="2627785" y="2780529"/>
              <a:ext cx="792088" cy="0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25605" name="Text Box 5"/>
            <p:cNvSpPr txBox="1">
              <a:spLocks noChangeArrowheads="1"/>
            </p:cNvSpPr>
            <p:nvPr/>
          </p:nvSpPr>
          <p:spPr bwMode="auto">
            <a:xfrm>
              <a:off x="3852000" y="5517081"/>
              <a:ext cx="2088000" cy="431800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49804"/>
                </a:srgbClr>
              </a:outerShdw>
            </a:effectLst>
          </p:spPr>
          <p:txBody>
            <a:bodyPr anchor="ctr"/>
            <a:lstStyle/>
            <a:p>
              <a:pPr defTabSz="1030288">
                <a:lnSpc>
                  <a:spcPct val="100000"/>
                </a:lnSpc>
                <a:spcBef>
                  <a:spcPct val="50000"/>
                </a:spcBef>
                <a:defRPr/>
              </a:pPr>
              <a:r>
                <a:rPr lang="de-CH" sz="1200" b="1" dirty="0">
                  <a:solidFill>
                    <a:srgbClr val="5F5F5F"/>
                  </a:solidFill>
                </a:rPr>
                <a:t>Netze</a:t>
              </a:r>
            </a:p>
          </p:txBody>
        </p:sp>
        <p:sp>
          <p:nvSpPr>
            <p:cNvPr id="25606" name="Text Box 6"/>
            <p:cNvSpPr txBox="1">
              <a:spLocks noChangeArrowheads="1"/>
            </p:cNvSpPr>
            <p:nvPr/>
          </p:nvSpPr>
          <p:spPr bwMode="auto">
            <a:xfrm>
              <a:off x="3852000" y="4643601"/>
              <a:ext cx="2089490" cy="431800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49804"/>
                </a:srgbClr>
              </a:outerShdw>
            </a:effectLst>
          </p:spPr>
          <p:txBody>
            <a:bodyPr tIns="90000" bIns="90000" anchor="ctr"/>
            <a:lstStyle/>
            <a:p>
              <a:pPr defTabSz="1030288">
                <a:lnSpc>
                  <a:spcPct val="100000"/>
                </a:lnSpc>
                <a:spcBef>
                  <a:spcPct val="50000"/>
                </a:spcBef>
                <a:defRPr/>
              </a:pPr>
              <a:r>
                <a:rPr lang="de-CH" sz="1200" b="1" dirty="0">
                  <a:solidFill>
                    <a:srgbClr val="4D4D4D"/>
                  </a:solidFill>
                </a:rPr>
                <a:t>Forschungsprogramm </a:t>
              </a:r>
              <a:r>
                <a:rPr lang="de-CH" sz="1200" b="1" dirty="0" smtClean="0">
                  <a:solidFill>
                    <a:srgbClr val="4D4D4D"/>
                  </a:solidFill>
                </a:rPr>
                <a:t>1</a:t>
              </a:r>
              <a:endParaRPr lang="de-CH" sz="1200" b="1" dirty="0">
                <a:solidFill>
                  <a:srgbClr val="4D4D4D"/>
                </a:solidFill>
              </a:endParaRPr>
            </a:p>
          </p:txBody>
        </p:sp>
        <p:sp>
          <p:nvSpPr>
            <p:cNvPr id="7175" name="Line 7"/>
            <p:cNvSpPr>
              <a:spLocks noChangeShapeType="1"/>
            </p:cNvSpPr>
            <p:nvPr/>
          </p:nvSpPr>
          <p:spPr bwMode="auto">
            <a:xfrm flipH="1">
              <a:off x="3635896" y="4436713"/>
              <a:ext cx="0" cy="2088232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7176" name="Line 8"/>
            <p:cNvSpPr>
              <a:spLocks noChangeShapeType="1"/>
            </p:cNvSpPr>
            <p:nvPr/>
          </p:nvSpPr>
          <p:spPr bwMode="auto">
            <a:xfrm>
              <a:off x="3635895" y="4796753"/>
              <a:ext cx="212527" cy="0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prstDash val="solid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25612" name="Text Box 12"/>
            <p:cNvSpPr txBox="1">
              <a:spLocks noChangeArrowheads="1"/>
            </p:cNvSpPr>
            <p:nvPr/>
          </p:nvSpPr>
          <p:spPr bwMode="auto">
            <a:xfrm>
              <a:off x="3852000" y="6301356"/>
              <a:ext cx="2088000" cy="431800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tIns="90000" bIns="90000" anchor="ctr"/>
            <a:lstStyle/>
            <a:p>
              <a:pPr defTabSz="1030288">
                <a:lnSpc>
                  <a:spcPct val="100000"/>
                </a:lnSpc>
                <a:spcBef>
                  <a:spcPct val="50000"/>
                </a:spcBef>
                <a:defRPr/>
              </a:pPr>
              <a:r>
                <a:rPr lang="de-CH" sz="1200" b="1" dirty="0">
                  <a:solidFill>
                    <a:srgbClr val="5F5F5F"/>
                  </a:solidFill>
                </a:rPr>
                <a:t>Forschungsprogramm </a:t>
              </a:r>
              <a:r>
                <a:rPr lang="de-CH" sz="1200" b="1" dirty="0" smtClean="0">
                  <a:solidFill>
                    <a:srgbClr val="5F5F5F"/>
                  </a:solidFill>
                </a:rPr>
                <a:t>x</a:t>
              </a:r>
              <a:endParaRPr lang="de-CH" sz="1200" b="1" dirty="0">
                <a:solidFill>
                  <a:srgbClr val="5F5F5F"/>
                </a:solidFill>
              </a:endParaRPr>
            </a:p>
          </p:txBody>
        </p:sp>
        <p:sp>
          <p:nvSpPr>
            <p:cNvPr id="25617" name="Text Box 17"/>
            <p:cNvSpPr txBox="1">
              <a:spLocks noChangeArrowheads="1"/>
            </p:cNvSpPr>
            <p:nvPr/>
          </p:nvSpPr>
          <p:spPr bwMode="auto">
            <a:xfrm>
              <a:off x="3420000" y="2519601"/>
              <a:ext cx="2520000" cy="431800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rgbClr val="777777">
                  <a:alpha val="50000"/>
                </a:srgbClr>
              </a:outerShdw>
            </a:effectLst>
          </p:spPr>
          <p:txBody>
            <a:bodyPr tIns="90000" bIns="90000" anchor="ctr"/>
            <a:lstStyle/>
            <a:p>
              <a:pPr algn="ctr">
                <a:lnSpc>
                  <a:spcPct val="100000"/>
                </a:lnSpc>
                <a:spcBef>
                  <a:spcPct val="50000"/>
                </a:spcBef>
                <a:defRPr/>
              </a:pPr>
              <a:r>
                <a:rPr lang="de-CH" sz="1400" b="1" dirty="0">
                  <a:solidFill>
                    <a:srgbClr val="5F5F5F"/>
                  </a:solidFill>
                </a:rPr>
                <a:t>Bundesamt für </a:t>
              </a:r>
              <a:r>
                <a:rPr lang="de-CH" sz="1400" b="1" dirty="0" smtClean="0">
                  <a:solidFill>
                    <a:srgbClr val="5F5F5F"/>
                  </a:solidFill>
                </a:rPr>
                <a:t>Energie</a:t>
              </a:r>
              <a:endParaRPr lang="de-CH" sz="1400" dirty="0"/>
            </a:p>
          </p:txBody>
        </p:sp>
        <p:cxnSp>
          <p:nvCxnSpPr>
            <p:cNvPr id="7189" name="AutoShape 21"/>
            <p:cNvCxnSpPr>
              <a:cxnSpLocks noChangeShapeType="1"/>
              <a:stCxn id="25605" idx="2"/>
              <a:endCxn id="25612" idx="0"/>
            </p:cNvCxnSpPr>
            <p:nvPr/>
          </p:nvCxnSpPr>
          <p:spPr bwMode="auto">
            <a:xfrm rot="5400000">
              <a:off x="4719763" y="6125118"/>
              <a:ext cx="352475" cy="1588"/>
            </a:xfrm>
            <a:prstGeom prst="straightConnector1">
              <a:avLst/>
            </a:prstGeom>
            <a:noFill/>
            <a:ln w="25400">
              <a:solidFill>
                <a:srgbClr val="B2B2B2"/>
              </a:solidFill>
              <a:prstDash val="sysDot"/>
              <a:round/>
              <a:headEnd/>
              <a:tailEnd/>
            </a:ln>
          </p:spPr>
        </p:cxnSp>
        <p:cxnSp>
          <p:nvCxnSpPr>
            <p:cNvPr id="7190" name="AutoShape 22"/>
            <p:cNvCxnSpPr>
              <a:cxnSpLocks noChangeShapeType="1"/>
              <a:stCxn id="25606" idx="2"/>
              <a:endCxn id="25605" idx="0"/>
            </p:cNvCxnSpPr>
            <p:nvPr/>
          </p:nvCxnSpPr>
          <p:spPr bwMode="auto">
            <a:xfrm rot="5400000">
              <a:off x="4675533" y="5295869"/>
              <a:ext cx="441680" cy="745"/>
            </a:xfrm>
            <a:prstGeom prst="straightConnector1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/>
            </a:ln>
          </p:spPr>
        </p:cxnSp>
        <p:cxnSp>
          <p:nvCxnSpPr>
            <p:cNvPr id="7198" name="AutoShape 29"/>
            <p:cNvCxnSpPr>
              <a:cxnSpLocks noChangeShapeType="1"/>
              <a:stCxn id="65" idx="1"/>
            </p:cNvCxnSpPr>
            <p:nvPr/>
          </p:nvCxnSpPr>
          <p:spPr bwMode="auto">
            <a:xfrm rot="10800000">
              <a:off x="2628000" y="2843451"/>
              <a:ext cx="791872" cy="540166"/>
            </a:xfrm>
            <a:prstGeom prst="bentConnector3">
              <a:avLst>
                <a:gd name="adj1" fmla="val 50000"/>
              </a:avLst>
            </a:prstGeom>
            <a:noFill/>
            <a:ln w="25400">
              <a:solidFill>
                <a:srgbClr val="C0C0C0"/>
              </a:solidFill>
              <a:prstDash val="solid"/>
              <a:miter lim="800000"/>
              <a:headEnd/>
              <a:tailEnd type="triangle" w="med" len="med"/>
            </a:ln>
          </p:spPr>
        </p:cxnSp>
        <p:cxnSp>
          <p:nvCxnSpPr>
            <p:cNvPr id="7196" name="AutoShape 30"/>
            <p:cNvCxnSpPr>
              <a:cxnSpLocks noChangeShapeType="1"/>
              <a:stCxn id="25617" idx="2"/>
              <a:endCxn id="48" idx="0"/>
            </p:cNvCxnSpPr>
            <p:nvPr/>
          </p:nvCxnSpPr>
          <p:spPr bwMode="auto">
            <a:xfrm rot="5400000">
              <a:off x="4265900" y="3365501"/>
              <a:ext cx="828200" cy="1588"/>
            </a:xfrm>
            <a:prstGeom prst="straightConnector1">
              <a:avLst/>
            </a:prstGeom>
            <a:noFill/>
            <a:ln w="25400">
              <a:solidFill>
                <a:srgbClr val="C0C0C0"/>
              </a:solidFill>
              <a:round/>
              <a:headEnd/>
              <a:tailEnd type="triangle" w="med" len="med"/>
            </a:ln>
          </p:spPr>
        </p:cxnSp>
        <p:sp>
          <p:nvSpPr>
            <p:cNvPr id="48" name="Text Box 18"/>
            <p:cNvSpPr txBox="1">
              <a:spLocks noChangeArrowheads="1"/>
            </p:cNvSpPr>
            <p:nvPr/>
          </p:nvSpPr>
          <p:spPr bwMode="auto">
            <a:xfrm>
              <a:off x="3420000" y="3779601"/>
              <a:ext cx="2520000" cy="648072"/>
            </a:xfrm>
            <a:prstGeom prst="rect">
              <a:avLst/>
            </a:prstGeom>
            <a:solidFill>
              <a:srgbClr val="FFCC99"/>
            </a:soli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tIns="90000" bIns="90000"/>
            <a:lstStyle/>
            <a:p>
              <a:pPr defTabSz="1030288">
                <a:lnSpc>
                  <a:spcPct val="100000"/>
                </a:lnSpc>
                <a:spcBef>
                  <a:spcPct val="50000"/>
                </a:spcBef>
                <a:defRPr/>
              </a:pPr>
              <a:r>
                <a:rPr lang="de-CH" sz="1400" b="1" dirty="0" smtClean="0">
                  <a:solidFill>
                    <a:srgbClr val="5F5F5F"/>
                  </a:solidFill>
                </a:rPr>
                <a:t>Energieforschungskonzept </a:t>
              </a:r>
            </a:p>
            <a:p>
              <a:pPr defTabSz="1030288">
                <a:lnSpc>
                  <a:spcPct val="100000"/>
                </a:lnSpc>
                <a:spcBef>
                  <a:spcPts val="0"/>
                </a:spcBef>
                <a:defRPr/>
              </a:pPr>
              <a:r>
                <a:rPr lang="de-CH" sz="1400" b="1" dirty="0" smtClean="0">
                  <a:solidFill>
                    <a:srgbClr val="5F5F5F"/>
                  </a:solidFill>
                </a:rPr>
                <a:t>des BFE 2013–16</a:t>
              </a:r>
              <a:endParaRPr lang="de-CH" sz="1400" b="1" dirty="0">
                <a:solidFill>
                  <a:srgbClr val="5F5F5F"/>
                </a:solidFill>
              </a:endParaRPr>
            </a:p>
          </p:txBody>
        </p:sp>
        <p:sp>
          <p:nvSpPr>
            <p:cNvPr id="54" name="Line 8"/>
            <p:cNvSpPr>
              <a:spLocks noChangeShapeType="1"/>
            </p:cNvSpPr>
            <p:nvPr/>
          </p:nvSpPr>
          <p:spPr bwMode="auto">
            <a:xfrm>
              <a:off x="3635896" y="6524945"/>
              <a:ext cx="214610" cy="0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prstDash val="solid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65" name="Text Box 18"/>
            <p:cNvSpPr txBox="1">
              <a:spLocks noChangeArrowheads="1"/>
            </p:cNvSpPr>
            <p:nvPr/>
          </p:nvSpPr>
          <p:spPr bwMode="auto">
            <a:xfrm>
              <a:off x="3419872" y="3239601"/>
              <a:ext cx="1080120" cy="288032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tIns="90000" bIns="90000"/>
            <a:lstStyle/>
            <a:p>
              <a:pPr defTabSz="1030288">
                <a:lnSpc>
                  <a:spcPct val="100000"/>
                </a:lnSpc>
                <a:spcBef>
                  <a:spcPct val="50000"/>
                </a:spcBef>
                <a:defRPr/>
              </a:pPr>
              <a:r>
                <a:rPr lang="de-CH" sz="800" b="1" dirty="0" smtClean="0">
                  <a:solidFill>
                    <a:srgbClr val="5F5F5F"/>
                  </a:solidFill>
                </a:rPr>
                <a:t>CORE-Sekretariat</a:t>
              </a:r>
              <a:endParaRPr lang="de-CH" sz="800" b="1" dirty="0">
                <a:solidFill>
                  <a:srgbClr val="5F5F5F"/>
                </a:solidFill>
              </a:endParaRPr>
            </a:p>
          </p:txBody>
        </p:sp>
        <p:sp>
          <p:nvSpPr>
            <p:cNvPr id="67" name="Line 4"/>
            <p:cNvSpPr>
              <a:spLocks noChangeShapeType="1"/>
            </p:cNvSpPr>
            <p:nvPr/>
          </p:nvSpPr>
          <p:spPr bwMode="auto">
            <a:xfrm>
              <a:off x="4139952" y="2957783"/>
              <a:ext cx="0" cy="288032"/>
            </a:xfrm>
            <a:prstGeom prst="line">
              <a:avLst/>
            </a:prstGeom>
            <a:noFill/>
            <a:ln w="25400" cmpd="sng">
              <a:solidFill>
                <a:srgbClr val="C0C0C0"/>
              </a:solidFill>
              <a:prstDash val="solid"/>
              <a:round/>
              <a:headEnd type="none"/>
              <a:tailEnd type="triangle" w="med" len="med"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06" name="Line 8"/>
            <p:cNvSpPr>
              <a:spLocks noChangeShapeType="1"/>
            </p:cNvSpPr>
            <p:nvPr/>
          </p:nvSpPr>
          <p:spPr bwMode="auto">
            <a:xfrm>
              <a:off x="3635896" y="5759747"/>
              <a:ext cx="215106" cy="0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prstDash val="solid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37" name="Line 4"/>
            <p:cNvSpPr>
              <a:spLocks noChangeShapeType="1"/>
            </p:cNvSpPr>
            <p:nvPr/>
          </p:nvSpPr>
          <p:spPr bwMode="auto">
            <a:xfrm flipV="1">
              <a:off x="2627784" y="3933056"/>
              <a:ext cx="792088" cy="0"/>
            </a:xfrm>
            <a:prstGeom prst="line">
              <a:avLst/>
            </a:prstGeom>
            <a:noFill/>
            <a:ln w="63500">
              <a:solidFill>
                <a:srgbClr val="00B050"/>
              </a:solidFill>
              <a:prstDash val="solid"/>
              <a:round/>
              <a:headEnd type="triangle"/>
              <a:tailEnd type="triangle" w="med" len="med"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41" name="Textfeld 140"/>
            <p:cNvSpPr txBox="1"/>
            <p:nvPr/>
          </p:nvSpPr>
          <p:spPr bwMode="auto">
            <a:xfrm>
              <a:off x="5868144" y="1988441"/>
              <a:ext cx="648072" cy="335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tIns="90000" bIns="90000" rtlCol="0">
              <a:spAutoFit/>
            </a:bodyPr>
            <a:lstStyle/>
            <a:p>
              <a:pPr defTabSz="1030288">
                <a:lnSpc>
                  <a:spcPct val="100000"/>
                </a:lnSpc>
                <a:spcBef>
                  <a:spcPct val="50000"/>
                </a:spcBef>
              </a:pPr>
              <a:r>
                <a:rPr lang="fr-CH" sz="1000" b="1" dirty="0" err="1" smtClean="0">
                  <a:solidFill>
                    <a:srgbClr val="5F5F5F"/>
                  </a:solidFill>
                </a:rPr>
                <a:t>Amt</a:t>
              </a:r>
              <a:endParaRPr lang="de-CH" sz="1000" b="1" dirty="0">
                <a:solidFill>
                  <a:srgbClr val="5F5F5F"/>
                </a:solidFill>
              </a:endParaRPr>
            </a:p>
          </p:txBody>
        </p:sp>
      </p:grpSp>
      <p:grpSp>
        <p:nvGrpSpPr>
          <p:cNvPr id="49" name="Gruppieren 48"/>
          <p:cNvGrpSpPr/>
          <p:nvPr/>
        </p:nvGrpSpPr>
        <p:grpSpPr>
          <a:xfrm>
            <a:off x="5940152" y="3140968"/>
            <a:ext cx="3096344" cy="3815784"/>
            <a:chOff x="5940152" y="3140968"/>
            <a:chExt cx="3096344" cy="3815784"/>
          </a:xfrm>
        </p:grpSpPr>
        <p:sp>
          <p:nvSpPr>
            <p:cNvPr id="130" name="Rechteck 129"/>
            <p:cNvSpPr/>
            <p:nvPr/>
          </p:nvSpPr>
          <p:spPr bwMode="auto">
            <a:xfrm>
              <a:off x="6484620" y="3356991"/>
              <a:ext cx="2438400" cy="3599761"/>
            </a:xfrm>
            <a:prstGeom prst="rect">
              <a:avLst/>
            </a:prstGeom>
            <a:solidFill>
              <a:schemeClr val="accent5">
                <a:lumMod val="90000"/>
                <a:alpha val="1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1030288" rtl="0" eaLnBrk="1" fontAlgn="base" latinLnBrk="0" hangingPunct="1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66700" algn="l"/>
                  <a:tab pos="3228975" algn="l"/>
                </a:tabLst>
              </a:pPr>
              <a:endParaRPr kumimoji="0" lang="de-C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609" name="Text Box 9"/>
            <p:cNvSpPr txBox="1">
              <a:spLocks noChangeArrowheads="1"/>
            </p:cNvSpPr>
            <p:nvPr/>
          </p:nvSpPr>
          <p:spPr bwMode="auto">
            <a:xfrm>
              <a:off x="6587877" y="4883471"/>
              <a:ext cx="2159000" cy="1641474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rIns="0"/>
            <a:lstStyle/>
            <a:p>
              <a:pPr defTabSz="1030288">
                <a:lnSpc>
                  <a:spcPct val="100000"/>
                </a:lnSpc>
                <a:defRPr/>
              </a:pPr>
              <a:r>
                <a:rPr lang="de-CH" sz="1400" b="1" dirty="0">
                  <a:solidFill>
                    <a:srgbClr val="4D4D4D"/>
                  </a:solidFill>
                </a:rPr>
                <a:t>Begleitgruppe Netze</a:t>
              </a:r>
            </a:p>
            <a:p>
              <a:pPr defTabSz="1030288">
                <a:lnSpc>
                  <a:spcPct val="100000"/>
                </a:lnSpc>
                <a:defRPr/>
              </a:pPr>
              <a:endParaRPr lang="de-CH" sz="400" b="1" dirty="0">
                <a:solidFill>
                  <a:srgbClr val="4D4D4D"/>
                </a:solidFill>
              </a:endParaRPr>
            </a:p>
            <a:p>
              <a:pPr defTabSz="1030288">
                <a:lnSpc>
                  <a:spcPct val="100000"/>
                </a:lnSpc>
                <a:buFontTx/>
                <a:buChar char="•"/>
                <a:defRPr/>
              </a:pPr>
              <a:r>
                <a:rPr lang="de-CH" sz="1400" dirty="0">
                  <a:solidFill>
                    <a:srgbClr val="4D4D4D"/>
                  </a:solidFill>
                </a:rPr>
                <a:t> ETH-Bereich</a:t>
              </a:r>
            </a:p>
            <a:p>
              <a:pPr defTabSz="1030288">
                <a:lnSpc>
                  <a:spcPct val="100000"/>
                </a:lnSpc>
                <a:buFontTx/>
                <a:buChar char="•"/>
                <a:defRPr/>
              </a:pPr>
              <a:r>
                <a:rPr lang="de-CH" sz="1400" dirty="0">
                  <a:solidFill>
                    <a:srgbClr val="4D4D4D"/>
                  </a:solidFill>
                </a:rPr>
                <a:t> Fachhochschulen </a:t>
              </a:r>
            </a:p>
            <a:p>
              <a:pPr defTabSz="1030288">
                <a:lnSpc>
                  <a:spcPct val="100000"/>
                </a:lnSpc>
                <a:buFontTx/>
                <a:buChar char="•"/>
                <a:defRPr/>
              </a:pPr>
              <a:r>
                <a:rPr lang="de-CH" sz="1400" dirty="0">
                  <a:solidFill>
                    <a:srgbClr val="4D4D4D"/>
                  </a:solidFill>
                </a:rPr>
                <a:t> Verbände</a:t>
              </a:r>
            </a:p>
            <a:p>
              <a:pPr defTabSz="1030288">
                <a:lnSpc>
                  <a:spcPct val="100000"/>
                </a:lnSpc>
                <a:buFontTx/>
                <a:buChar char="•"/>
                <a:defRPr/>
              </a:pPr>
              <a:r>
                <a:rPr lang="de-CH" sz="1400" dirty="0">
                  <a:solidFill>
                    <a:srgbClr val="4D4D4D"/>
                  </a:solidFill>
                </a:rPr>
                <a:t> Werke</a:t>
              </a:r>
            </a:p>
            <a:p>
              <a:pPr defTabSz="1030288">
                <a:lnSpc>
                  <a:spcPct val="100000"/>
                </a:lnSpc>
                <a:buFontTx/>
                <a:buChar char="•"/>
                <a:defRPr/>
              </a:pPr>
              <a:r>
                <a:rPr lang="de-CH" sz="1400" dirty="0">
                  <a:solidFill>
                    <a:srgbClr val="4D4D4D"/>
                  </a:solidFill>
                </a:rPr>
                <a:t> Industrie</a:t>
              </a:r>
            </a:p>
            <a:p>
              <a:pPr defTabSz="1030288">
                <a:lnSpc>
                  <a:spcPct val="100000"/>
                </a:lnSpc>
                <a:buFontTx/>
                <a:buChar char="•"/>
                <a:defRPr/>
              </a:pPr>
              <a:r>
                <a:rPr lang="de-CH" sz="1400" dirty="0">
                  <a:solidFill>
                    <a:srgbClr val="4D4D4D"/>
                  </a:solidFill>
                </a:rPr>
                <a:t> CORE-Pate</a:t>
              </a:r>
            </a:p>
          </p:txBody>
        </p:sp>
        <p:sp>
          <p:nvSpPr>
            <p:cNvPr id="7178" name="Line 10"/>
            <p:cNvSpPr>
              <a:spLocks noChangeShapeType="1"/>
            </p:cNvSpPr>
            <p:nvPr/>
          </p:nvSpPr>
          <p:spPr bwMode="auto">
            <a:xfrm>
              <a:off x="6012160" y="5732858"/>
              <a:ext cx="576063" cy="0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de-CH" dirty="0"/>
            </a:p>
          </p:txBody>
        </p:sp>
        <p:sp>
          <p:nvSpPr>
            <p:cNvPr id="25618" name="Text Box 18"/>
            <p:cNvSpPr txBox="1">
              <a:spLocks noChangeArrowheads="1"/>
            </p:cNvSpPr>
            <p:nvPr/>
          </p:nvSpPr>
          <p:spPr bwMode="auto">
            <a:xfrm>
              <a:off x="6589464" y="3779601"/>
              <a:ext cx="2159000" cy="393700"/>
            </a:xfrm>
            <a:prstGeom prst="rect">
              <a:avLst/>
            </a:prstGeom>
            <a:solidFill>
              <a:srgbClr val="FFCC99"/>
            </a:soli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tIns="90000" bIns="90000"/>
            <a:lstStyle/>
            <a:p>
              <a:pPr defTabSz="1030288">
                <a:lnSpc>
                  <a:spcPct val="100000"/>
                </a:lnSpc>
                <a:spcBef>
                  <a:spcPct val="50000"/>
                </a:spcBef>
                <a:defRPr/>
              </a:pPr>
              <a:r>
                <a:rPr lang="de-CH" sz="1400" b="1" dirty="0">
                  <a:solidFill>
                    <a:srgbClr val="5F5F5F"/>
                  </a:solidFill>
                </a:rPr>
                <a:t>Detailkonzept </a:t>
              </a:r>
              <a:r>
                <a:rPr lang="de-CH" sz="1400" b="1" dirty="0" smtClean="0">
                  <a:solidFill>
                    <a:srgbClr val="5F5F5F"/>
                  </a:solidFill>
                </a:rPr>
                <a:t>2013–16</a:t>
              </a:r>
              <a:endParaRPr lang="de-CH" sz="1400" b="1" dirty="0">
                <a:solidFill>
                  <a:srgbClr val="5F5F5F"/>
                </a:solidFill>
              </a:endParaRPr>
            </a:p>
          </p:txBody>
        </p:sp>
        <p:sp>
          <p:nvSpPr>
            <p:cNvPr id="7187" name="Line 19"/>
            <p:cNvSpPr>
              <a:spLocks noChangeShapeType="1"/>
            </p:cNvSpPr>
            <p:nvPr/>
          </p:nvSpPr>
          <p:spPr bwMode="auto">
            <a:xfrm>
              <a:off x="6311652" y="4077072"/>
              <a:ext cx="274638" cy="1587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de-CH" dirty="0"/>
            </a:p>
          </p:txBody>
        </p:sp>
        <p:sp>
          <p:nvSpPr>
            <p:cNvPr id="7188" name="Line 20"/>
            <p:cNvSpPr>
              <a:spLocks noChangeShapeType="1"/>
            </p:cNvSpPr>
            <p:nvPr/>
          </p:nvSpPr>
          <p:spPr bwMode="auto">
            <a:xfrm>
              <a:off x="6300193" y="4077072"/>
              <a:ext cx="0" cy="1655786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de-CH" dirty="0"/>
            </a:p>
          </p:txBody>
        </p:sp>
        <p:sp>
          <p:nvSpPr>
            <p:cNvPr id="142" name="Textfeld 141"/>
            <p:cNvSpPr txBox="1"/>
            <p:nvPr/>
          </p:nvSpPr>
          <p:spPr bwMode="auto">
            <a:xfrm>
              <a:off x="7452320" y="3140968"/>
              <a:ext cx="1584176" cy="335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tIns="90000" bIns="90000" rtlCol="0">
              <a:spAutoFit/>
            </a:bodyPr>
            <a:lstStyle/>
            <a:p>
              <a:pPr defTabSz="1030288">
                <a:lnSpc>
                  <a:spcPct val="100000"/>
                </a:lnSpc>
                <a:spcBef>
                  <a:spcPct val="50000"/>
                </a:spcBef>
              </a:pPr>
              <a:r>
                <a:rPr lang="fr-CH" sz="1000" b="1" dirty="0" smtClean="0">
                  <a:solidFill>
                    <a:srgbClr val="5F5F5F"/>
                  </a:solidFill>
                </a:rPr>
                <a:t>Forschungsprogramm</a:t>
              </a:r>
              <a:endParaRPr lang="de-CH" sz="1000" b="1" dirty="0">
                <a:solidFill>
                  <a:srgbClr val="5F5F5F"/>
                </a:solidFill>
              </a:endParaRPr>
            </a:p>
          </p:txBody>
        </p:sp>
        <p:sp>
          <p:nvSpPr>
            <p:cNvPr id="154" name="Line 4"/>
            <p:cNvSpPr>
              <a:spLocks noChangeShapeType="1"/>
            </p:cNvSpPr>
            <p:nvPr/>
          </p:nvSpPr>
          <p:spPr bwMode="auto">
            <a:xfrm flipV="1">
              <a:off x="5940152" y="3933056"/>
              <a:ext cx="648072" cy="0"/>
            </a:xfrm>
            <a:prstGeom prst="line">
              <a:avLst/>
            </a:prstGeom>
            <a:noFill/>
            <a:ln w="63500">
              <a:solidFill>
                <a:srgbClr val="00B050"/>
              </a:solidFill>
              <a:prstDash val="solid"/>
              <a:round/>
              <a:headEnd type="triangle"/>
              <a:tailEnd type="triangle" w="med" len="med"/>
            </a:ln>
          </p:spPr>
          <p:txBody>
            <a:bodyPr/>
            <a:lstStyle/>
            <a:p>
              <a:endParaRPr lang="de-CH" dirty="0"/>
            </a:p>
          </p:txBody>
        </p:sp>
      </p:grp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9"/>
          <p:cNvSpPr txBox="1">
            <a:spLocks noChangeArrowheads="1"/>
          </p:cNvSpPr>
          <p:nvPr/>
        </p:nvSpPr>
        <p:spPr bwMode="auto">
          <a:xfrm>
            <a:off x="1403350" y="620713"/>
            <a:ext cx="1800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endParaRPr lang="de-DE" sz="1800"/>
          </a:p>
        </p:txBody>
      </p:sp>
      <p:sp>
        <p:nvSpPr>
          <p:cNvPr id="8195" name="Rectangle 22"/>
          <p:cNvSpPr>
            <a:spLocks noGrp="1" noChangeArrowheads="1"/>
          </p:cNvSpPr>
          <p:nvPr>
            <p:ph type="ctrTitle"/>
          </p:nvPr>
        </p:nvSpPr>
        <p:spPr>
          <a:xfrm>
            <a:off x="1258888" y="466725"/>
            <a:ext cx="7235825" cy="576263"/>
          </a:xfrm>
          <a:noFill/>
        </p:spPr>
        <p:txBody>
          <a:bodyPr/>
          <a:lstStyle/>
          <a:p>
            <a:pPr eaLnBrk="1" hangingPunct="1"/>
            <a:r>
              <a:rPr lang="de-CH" sz="2200" dirty="0" smtClean="0">
                <a:solidFill>
                  <a:srgbClr val="5F5F5F"/>
                </a:solidFill>
              </a:rPr>
              <a:t>Wesentliche Kontakte für die Energieforschung des BFE</a:t>
            </a:r>
          </a:p>
        </p:txBody>
      </p:sp>
      <p:grpSp>
        <p:nvGrpSpPr>
          <p:cNvPr id="8196" name="Group 24"/>
          <p:cNvGrpSpPr>
            <a:grpSpLocks/>
          </p:cNvGrpSpPr>
          <p:nvPr/>
        </p:nvGrpSpPr>
        <p:grpSpPr bwMode="auto">
          <a:xfrm>
            <a:off x="674688" y="2039938"/>
            <a:ext cx="8026400" cy="4491038"/>
            <a:chOff x="425" y="1285"/>
            <a:chExt cx="5056" cy="2829"/>
          </a:xfrm>
        </p:grpSpPr>
        <p:grpSp>
          <p:nvGrpSpPr>
            <p:cNvPr id="8199" name="Group 3"/>
            <p:cNvGrpSpPr>
              <a:grpSpLocks/>
            </p:cNvGrpSpPr>
            <p:nvPr/>
          </p:nvGrpSpPr>
          <p:grpSpPr bwMode="auto">
            <a:xfrm>
              <a:off x="425" y="1285"/>
              <a:ext cx="4949" cy="2829"/>
              <a:chOff x="425" y="1101"/>
              <a:chExt cx="4949" cy="2829"/>
            </a:xfrm>
          </p:grpSpPr>
          <p:sp>
            <p:nvSpPr>
              <p:cNvPr id="8203" name="Line 6"/>
              <p:cNvSpPr>
                <a:spLocks noChangeShapeType="1"/>
              </p:cNvSpPr>
              <p:nvPr/>
            </p:nvSpPr>
            <p:spPr bwMode="auto">
              <a:xfrm>
                <a:off x="3174" y="1658"/>
                <a:ext cx="208" cy="0"/>
              </a:xfrm>
              <a:prstGeom prst="line">
                <a:avLst/>
              </a:prstGeom>
              <a:noFill/>
              <a:ln w="25400">
                <a:solidFill>
                  <a:srgbClr val="969696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26631" name="Rectangle 7"/>
              <p:cNvSpPr>
                <a:spLocks noChangeArrowheads="1"/>
              </p:cNvSpPr>
              <p:nvPr/>
            </p:nvSpPr>
            <p:spPr bwMode="auto">
              <a:xfrm>
                <a:off x="789" y="2420"/>
                <a:ext cx="1785" cy="925"/>
              </a:xfrm>
              <a:prstGeom prst="rect">
                <a:avLst/>
              </a:prstGeom>
              <a:solidFill>
                <a:srgbClr val="99CCFF"/>
              </a:solidFill>
              <a:ln w="9525">
                <a:noFill/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defTabSz="1030288">
                  <a:lnSpc>
                    <a:spcPct val="100000"/>
                  </a:lnSpc>
                  <a:defRPr/>
                </a:pPr>
                <a:r>
                  <a:rPr lang="de-CH" sz="2000" b="1" dirty="0">
                    <a:solidFill>
                      <a:schemeClr val="hlink"/>
                    </a:solidFill>
                  </a:rPr>
                  <a:t>IEA</a:t>
                </a:r>
              </a:p>
              <a:p>
                <a:pPr defTabSz="1030288">
                  <a:lnSpc>
                    <a:spcPct val="100000"/>
                  </a:lnSpc>
                  <a:defRPr/>
                </a:pPr>
                <a:r>
                  <a:rPr lang="de-CH" dirty="0"/>
                  <a:t>– </a:t>
                </a:r>
                <a:r>
                  <a:rPr lang="de-CH" dirty="0" err="1"/>
                  <a:t>Governing</a:t>
                </a:r>
                <a:r>
                  <a:rPr lang="de-CH" dirty="0"/>
                  <a:t> Board</a:t>
                </a:r>
              </a:p>
              <a:p>
                <a:pPr defTabSz="1030288">
                  <a:lnSpc>
                    <a:spcPct val="100000"/>
                  </a:lnSpc>
                  <a:defRPr/>
                </a:pPr>
                <a:r>
                  <a:rPr lang="de-CH" dirty="0"/>
                  <a:t>– CERT/</a:t>
                </a:r>
                <a:r>
                  <a:rPr lang="de-CH" dirty="0" err="1"/>
                  <a:t>SLT</a:t>
                </a:r>
                <a:endParaRPr lang="de-CH" dirty="0"/>
              </a:p>
              <a:p>
                <a:pPr defTabSz="1030288">
                  <a:lnSpc>
                    <a:spcPct val="100000"/>
                  </a:lnSpc>
                  <a:defRPr/>
                </a:pPr>
                <a:r>
                  <a:rPr lang="de-CH" dirty="0"/>
                  <a:t>– Working </a:t>
                </a:r>
                <a:r>
                  <a:rPr lang="de-CH" dirty="0" err="1"/>
                  <a:t>Parties</a:t>
                </a:r>
                <a:endParaRPr lang="de-CH" dirty="0"/>
              </a:p>
              <a:p>
                <a:pPr defTabSz="1030288">
                  <a:lnSpc>
                    <a:spcPct val="100000"/>
                  </a:lnSpc>
                  <a:defRPr/>
                </a:pPr>
                <a:r>
                  <a:rPr lang="de-CH" dirty="0"/>
                  <a:t>– Implementing Agreements</a:t>
                </a:r>
              </a:p>
            </p:txBody>
          </p:sp>
          <p:sp>
            <p:nvSpPr>
              <p:cNvPr id="26632" name="Rectangle 8"/>
              <p:cNvSpPr>
                <a:spLocks noChangeArrowheads="1"/>
              </p:cNvSpPr>
              <p:nvPr/>
            </p:nvSpPr>
            <p:spPr bwMode="auto">
              <a:xfrm rot="16200000">
                <a:off x="1559" y="2327"/>
                <a:ext cx="2826" cy="379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rgbClr val="99CC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defTabSz="1030288">
                  <a:lnSpc>
                    <a:spcPct val="100000"/>
                  </a:lnSpc>
                  <a:defRPr/>
                </a:pPr>
                <a:r>
                  <a:rPr lang="de-CH" sz="2800" b="1" dirty="0">
                    <a:solidFill>
                      <a:schemeClr val="bg1"/>
                    </a:solidFill>
                  </a:rPr>
                  <a:t>Bundesamt für Energie </a:t>
                </a:r>
              </a:p>
            </p:txBody>
          </p:sp>
          <p:sp>
            <p:nvSpPr>
              <p:cNvPr id="26633" name="Rectangle 9"/>
              <p:cNvSpPr>
                <a:spLocks noChangeArrowheads="1"/>
              </p:cNvSpPr>
              <p:nvPr/>
            </p:nvSpPr>
            <p:spPr bwMode="auto">
              <a:xfrm>
                <a:off x="425" y="1527"/>
                <a:ext cx="2131" cy="742"/>
              </a:xfrm>
              <a:prstGeom prst="rect">
                <a:avLst/>
              </a:prstGeom>
              <a:solidFill>
                <a:srgbClr val="99CCFF"/>
              </a:solidFill>
              <a:ln w="9525">
                <a:noFill/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defTabSz="1030288">
                  <a:lnSpc>
                    <a:spcPct val="100000"/>
                  </a:lnSpc>
                  <a:defRPr/>
                </a:pPr>
                <a:r>
                  <a:rPr lang="de-CH" sz="2000" b="1" dirty="0">
                    <a:solidFill>
                      <a:schemeClr val="hlink"/>
                    </a:solidFill>
                  </a:rPr>
                  <a:t>EU</a:t>
                </a:r>
              </a:p>
              <a:p>
                <a:pPr defTabSz="1030288">
                  <a:lnSpc>
                    <a:spcPct val="100000"/>
                  </a:lnSpc>
                  <a:defRPr/>
                </a:pPr>
                <a:r>
                  <a:rPr lang="de-CH" dirty="0">
                    <a:solidFill>
                      <a:srgbClr val="FF0000"/>
                    </a:solidFill>
                  </a:rPr>
                  <a:t>– 7. Forschungsrahmenprogramm</a:t>
                </a:r>
              </a:p>
              <a:p>
                <a:pPr defTabSz="1030288">
                  <a:lnSpc>
                    <a:spcPct val="100000"/>
                  </a:lnSpc>
                  <a:defRPr/>
                </a:pPr>
                <a:r>
                  <a:rPr lang="de-CH" dirty="0"/>
                  <a:t>– ERA-</a:t>
                </a:r>
                <a:r>
                  <a:rPr lang="de-CH" dirty="0" err="1"/>
                  <a:t>Nets</a:t>
                </a:r>
                <a:r>
                  <a:rPr lang="de-CH" dirty="0"/>
                  <a:t>, Technology </a:t>
                </a:r>
                <a:r>
                  <a:rPr lang="de-CH" dirty="0" err="1"/>
                  <a:t>Platforms</a:t>
                </a:r>
                <a:endParaRPr lang="de-CH" dirty="0"/>
              </a:p>
              <a:p>
                <a:pPr defTabSz="1030288">
                  <a:lnSpc>
                    <a:spcPct val="100000"/>
                  </a:lnSpc>
                  <a:defRPr/>
                </a:pPr>
                <a:r>
                  <a:rPr lang="de-CH" dirty="0"/>
                  <a:t>– </a:t>
                </a:r>
                <a:r>
                  <a:rPr lang="de-CH" dirty="0" err="1"/>
                  <a:t>Mirror</a:t>
                </a:r>
                <a:r>
                  <a:rPr lang="de-CH" dirty="0"/>
                  <a:t> Groups</a:t>
                </a:r>
              </a:p>
            </p:txBody>
          </p:sp>
          <p:sp>
            <p:nvSpPr>
              <p:cNvPr id="26634" name="Rectangle 10"/>
              <p:cNvSpPr>
                <a:spLocks noChangeArrowheads="1"/>
              </p:cNvSpPr>
              <p:nvPr/>
            </p:nvSpPr>
            <p:spPr bwMode="auto">
              <a:xfrm>
                <a:off x="3402" y="1109"/>
                <a:ext cx="1972" cy="27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defTabSz="1030288">
                  <a:lnSpc>
                    <a:spcPct val="100000"/>
                  </a:lnSpc>
                  <a:defRPr/>
                </a:pPr>
                <a:r>
                  <a:rPr lang="de-CH" sz="2000" b="1" dirty="0">
                    <a:solidFill>
                      <a:srgbClr val="FF0000"/>
                    </a:solidFill>
                  </a:rPr>
                  <a:t>Swisselectric Research</a:t>
                </a:r>
              </a:p>
            </p:txBody>
          </p:sp>
          <p:sp>
            <p:nvSpPr>
              <p:cNvPr id="26635" name="Rectangle 11"/>
              <p:cNvSpPr>
                <a:spLocks noChangeArrowheads="1"/>
              </p:cNvSpPr>
              <p:nvPr/>
            </p:nvSpPr>
            <p:spPr bwMode="auto">
              <a:xfrm>
                <a:off x="3402" y="1915"/>
                <a:ext cx="803" cy="1512"/>
              </a:xfrm>
              <a:prstGeom prst="rect">
                <a:avLst/>
              </a:prstGeom>
              <a:solidFill>
                <a:srgbClr val="CCFFCC"/>
              </a:solidFill>
              <a:ln w="9525">
                <a:noFill/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defTabSz="1030288">
                  <a:lnSpc>
                    <a:spcPct val="100000"/>
                  </a:lnSpc>
                  <a:defRPr/>
                </a:pPr>
                <a:r>
                  <a:rPr lang="de-CH" b="1" dirty="0">
                    <a:solidFill>
                      <a:schemeClr val="hlink"/>
                    </a:solidFill>
                  </a:rPr>
                  <a:t>Bund</a:t>
                </a:r>
                <a:endParaRPr lang="de-CH" dirty="0"/>
              </a:p>
              <a:p>
                <a:pPr defTabSz="1030288">
                  <a:lnSpc>
                    <a:spcPct val="100000"/>
                  </a:lnSpc>
                  <a:defRPr/>
                </a:pPr>
                <a:r>
                  <a:rPr lang="de-CH" dirty="0"/>
                  <a:t>BAFU	</a:t>
                </a:r>
              </a:p>
              <a:p>
                <a:pPr defTabSz="1030288">
                  <a:lnSpc>
                    <a:spcPct val="100000"/>
                  </a:lnSpc>
                  <a:defRPr/>
                </a:pPr>
                <a:r>
                  <a:rPr lang="de-CH" dirty="0"/>
                  <a:t>BBT</a:t>
                </a:r>
              </a:p>
              <a:p>
                <a:pPr defTabSz="1030288">
                  <a:lnSpc>
                    <a:spcPct val="100000"/>
                  </a:lnSpc>
                  <a:defRPr/>
                </a:pPr>
                <a:r>
                  <a:rPr lang="de-CH" dirty="0">
                    <a:solidFill>
                      <a:srgbClr val="FF0000"/>
                    </a:solidFill>
                  </a:rPr>
                  <a:t>KTI</a:t>
                </a:r>
                <a:r>
                  <a:rPr lang="de-CH" sz="2000" b="1" dirty="0">
                    <a:solidFill>
                      <a:srgbClr val="FF0000"/>
                    </a:solidFill>
                  </a:rPr>
                  <a:t>	</a:t>
                </a:r>
              </a:p>
              <a:p>
                <a:pPr defTabSz="1030288">
                  <a:lnSpc>
                    <a:spcPct val="100000"/>
                  </a:lnSpc>
                  <a:defRPr/>
                </a:pPr>
                <a:r>
                  <a:rPr lang="de-CH" dirty="0"/>
                  <a:t>SBF</a:t>
                </a:r>
              </a:p>
              <a:p>
                <a:pPr defTabSz="1030288">
                  <a:lnSpc>
                    <a:spcPct val="100000"/>
                  </a:lnSpc>
                  <a:defRPr/>
                </a:pPr>
                <a:r>
                  <a:rPr lang="de-CH" dirty="0"/>
                  <a:t>ETH-Rat</a:t>
                </a:r>
              </a:p>
              <a:p>
                <a:pPr defTabSz="1030288">
                  <a:lnSpc>
                    <a:spcPct val="100000"/>
                  </a:lnSpc>
                  <a:defRPr/>
                </a:pPr>
                <a:r>
                  <a:rPr lang="de-CH" dirty="0" err="1"/>
                  <a:t>PSI</a:t>
                </a:r>
                <a:endParaRPr lang="de-CH" dirty="0"/>
              </a:p>
              <a:p>
                <a:pPr defTabSz="1030288">
                  <a:lnSpc>
                    <a:spcPct val="100000"/>
                  </a:lnSpc>
                  <a:defRPr/>
                </a:pPr>
                <a:r>
                  <a:rPr lang="de-CH" dirty="0"/>
                  <a:t>EMPA </a:t>
                </a:r>
              </a:p>
              <a:p>
                <a:pPr defTabSz="1030288">
                  <a:lnSpc>
                    <a:spcPct val="100000"/>
                  </a:lnSpc>
                  <a:defRPr/>
                </a:pPr>
                <a:r>
                  <a:rPr lang="de-CH" dirty="0" err="1"/>
                  <a:t>SNF</a:t>
                </a:r>
                <a:r>
                  <a:rPr lang="de-CH" dirty="0"/>
                  <a:t> …</a:t>
                </a:r>
              </a:p>
            </p:txBody>
          </p:sp>
          <p:sp>
            <p:nvSpPr>
              <p:cNvPr id="26636" name="Rectangle 12"/>
              <p:cNvSpPr>
                <a:spLocks noChangeArrowheads="1"/>
              </p:cNvSpPr>
              <p:nvPr/>
            </p:nvSpPr>
            <p:spPr bwMode="auto">
              <a:xfrm>
                <a:off x="3402" y="1517"/>
                <a:ext cx="680" cy="272"/>
              </a:xfrm>
              <a:prstGeom prst="rect">
                <a:avLst/>
              </a:prstGeom>
              <a:solidFill>
                <a:srgbClr val="CCFFCC"/>
              </a:solidFill>
              <a:ln w="9525">
                <a:noFill/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defTabSz="1030288">
                  <a:lnSpc>
                    <a:spcPct val="100000"/>
                  </a:lnSpc>
                  <a:defRPr/>
                </a:pPr>
                <a:r>
                  <a:rPr lang="de-CH" sz="2000" b="1" dirty="0">
                    <a:solidFill>
                      <a:schemeClr val="hlink"/>
                    </a:solidFill>
                  </a:rPr>
                  <a:t>CORE</a:t>
                </a:r>
              </a:p>
            </p:txBody>
          </p:sp>
          <p:sp>
            <p:nvSpPr>
              <p:cNvPr id="8210" name="Line 13"/>
              <p:cNvSpPr>
                <a:spLocks noChangeShapeType="1"/>
              </p:cNvSpPr>
              <p:nvPr/>
            </p:nvSpPr>
            <p:spPr bwMode="auto">
              <a:xfrm>
                <a:off x="3170" y="2222"/>
                <a:ext cx="224" cy="0"/>
              </a:xfrm>
              <a:prstGeom prst="line">
                <a:avLst/>
              </a:prstGeom>
              <a:noFill/>
              <a:ln w="25400">
                <a:solidFill>
                  <a:srgbClr val="969696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8211" name="Line 14"/>
              <p:cNvSpPr>
                <a:spLocks noChangeShapeType="1"/>
              </p:cNvSpPr>
              <p:nvPr/>
            </p:nvSpPr>
            <p:spPr bwMode="auto">
              <a:xfrm>
                <a:off x="3170" y="1267"/>
                <a:ext cx="224" cy="0"/>
              </a:xfrm>
              <a:prstGeom prst="line">
                <a:avLst/>
              </a:prstGeom>
              <a:noFill/>
              <a:ln w="25400">
                <a:solidFill>
                  <a:srgbClr val="969696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8212" name="Line 15"/>
              <p:cNvSpPr>
                <a:spLocks noChangeShapeType="1"/>
              </p:cNvSpPr>
              <p:nvPr/>
            </p:nvSpPr>
            <p:spPr bwMode="auto">
              <a:xfrm>
                <a:off x="2566" y="2601"/>
                <a:ext cx="226" cy="1"/>
              </a:xfrm>
              <a:prstGeom prst="line">
                <a:avLst/>
              </a:prstGeom>
              <a:noFill/>
              <a:ln w="25400">
                <a:solidFill>
                  <a:srgbClr val="969696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8213" name="Line 16"/>
              <p:cNvSpPr>
                <a:spLocks noChangeShapeType="1"/>
              </p:cNvSpPr>
              <p:nvPr/>
            </p:nvSpPr>
            <p:spPr bwMode="auto">
              <a:xfrm>
                <a:off x="2562" y="1930"/>
                <a:ext cx="224" cy="0"/>
              </a:xfrm>
              <a:prstGeom prst="line">
                <a:avLst/>
              </a:prstGeom>
              <a:noFill/>
              <a:ln w="25400">
                <a:solidFill>
                  <a:srgbClr val="969696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26641" name="Rectangle 17"/>
              <p:cNvSpPr>
                <a:spLocks noChangeArrowheads="1"/>
              </p:cNvSpPr>
              <p:nvPr/>
            </p:nvSpPr>
            <p:spPr bwMode="auto">
              <a:xfrm>
                <a:off x="586" y="1101"/>
                <a:ext cx="1972" cy="27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rgbClr val="FFFF00"/>
                </a:solidFill>
                <a:prstDash val="sysDot"/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defTabSz="1030288">
                  <a:lnSpc>
                    <a:spcPct val="100000"/>
                  </a:lnSpc>
                  <a:defRPr/>
                </a:pPr>
                <a:r>
                  <a:rPr lang="de-CH" sz="2000" b="1">
                    <a:solidFill>
                      <a:schemeClr val="hlink"/>
                    </a:solidFill>
                  </a:rPr>
                  <a:t>Foga, FEV</a:t>
                </a:r>
              </a:p>
            </p:txBody>
          </p:sp>
          <p:sp>
            <p:nvSpPr>
              <p:cNvPr id="8215" name="Line 18"/>
              <p:cNvSpPr>
                <a:spLocks noChangeShapeType="1"/>
              </p:cNvSpPr>
              <p:nvPr/>
            </p:nvSpPr>
            <p:spPr bwMode="auto">
              <a:xfrm>
                <a:off x="2561" y="1266"/>
                <a:ext cx="224" cy="0"/>
              </a:xfrm>
              <a:prstGeom prst="line">
                <a:avLst/>
              </a:prstGeom>
              <a:noFill/>
              <a:ln w="25400">
                <a:solidFill>
                  <a:srgbClr val="969696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</p:grpSp>
        <p:sp>
          <p:nvSpPr>
            <p:cNvPr id="8200" name="Text Box 23"/>
            <p:cNvSpPr txBox="1">
              <a:spLocks noChangeArrowheads="1"/>
            </p:cNvSpPr>
            <p:nvPr/>
          </p:nvSpPr>
          <p:spPr bwMode="auto">
            <a:xfrm>
              <a:off x="5018" y="3885"/>
              <a:ext cx="463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1030288">
                <a:lnSpc>
                  <a:spcPct val="100000"/>
                </a:lnSpc>
              </a:pPr>
              <a:r>
                <a:rPr lang="de-CH" sz="800"/>
                <a:t>Quelle: BFE</a:t>
              </a:r>
            </a:p>
          </p:txBody>
        </p:sp>
      </p:grp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5400675" y="5949950"/>
            <a:ext cx="2555701" cy="503386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defTabSz="1030288">
              <a:lnSpc>
                <a:spcPct val="100000"/>
              </a:lnSpc>
              <a:defRPr/>
            </a:pPr>
            <a:r>
              <a:rPr lang="de-CH" sz="2000" b="1" dirty="0" smtClean="0">
                <a:solidFill>
                  <a:schemeClr val="hlink"/>
                </a:solidFill>
              </a:rPr>
              <a:t>(Fach)Hochschulen </a:t>
            </a:r>
            <a:endParaRPr lang="de-CH" dirty="0"/>
          </a:p>
        </p:txBody>
      </p:sp>
      <p:sp>
        <p:nvSpPr>
          <p:cNvPr id="8198" name="Line 13"/>
          <p:cNvSpPr>
            <a:spLocks noChangeShapeType="1"/>
          </p:cNvSpPr>
          <p:nvPr/>
        </p:nvSpPr>
        <p:spPr bwMode="auto">
          <a:xfrm>
            <a:off x="5032375" y="6165850"/>
            <a:ext cx="355600" cy="0"/>
          </a:xfrm>
          <a:prstGeom prst="line">
            <a:avLst/>
          </a:prstGeom>
          <a:noFill/>
          <a:ln w="25400">
            <a:solidFill>
              <a:srgbClr val="96969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CH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1913" y="466725"/>
            <a:ext cx="7235825" cy="576263"/>
          </a:xfrm>
          <a:noFill/>
        </p:spPr>
        <p:txBody>
          <a:bodyPr/>
          <a:lstStyle/>
          <a:p>
            <a:pPr eaLnBrk="1" hangingPunct="1"/>
            <a:r>
              <a:rPr lang="de-CH" sz="2200" smtClean="0">
                <a:solidFill>
                  <a:srgbClr val="5F5F5F"/>
                </a:solidFill>
              </a:rPr>
              <a:t>Entwicklung der öffentlichen Forschungsförderung (1)</a:t>
            </a:r>
          </a:p>
        </p:txBody>
      </p:sp>
      <p:graphicFrame>
        <p:nvGraphicFramePr>
          <p:cNvPr id="6" name="Diagramm 5"/>
          <p:cNvGraphicFramePr>
            <a:graphicFrameLocks noGrp="1"/>
          </p:cNvGraphicFramePr>
          <p:nvPr/>
        </p:nvGraphicFramePr>
        <p:xfrm>
          <a:off x="971600" y="1556792"/>
          <a:ext cx="7462397" cy="4817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3316" name="Gerade Verbindung mit Pfeil 7"/>
          <p:cNvCxnSpPr>
            <a:cxnSpLocks noChangeShapeType="1"/>
          </p:cNvCxnSpPr>
          <p:nvPr/>
        </p:nvCxnSpPr>
        <p:spPr bwMode="auto">
          <a:xfrm rot="5400000" flipH="1" flipV="1">
            <a:off x="6410325" y="2438400"/>
            <a:ext cx="795338" cy="1588"/>
          </a:xfrm>
          <a:prstGeom prst="straightConnector1">
            <a:avLst/>
          </a:prstGeom>
          <a:noFill/>
          <a:ln w="25400" algn="ctr">
            <a:solidFill>
              <a:srgbClr val="0066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3317" name="Gerade Verbindung 10"/>
          <p:cNvCxnSpPr>
            <a:cxnSpLocks noChangeShapeType="1"/>
          </p:cNvCxnSpPr>
          <p:nvPr/>
        </p:nvCxnSpPr>
        <p:spPr bwMode="auto">
          <a:xfrm>
            <a:off x="6811963" y="2035175"/>
            <a:ext cx="1131887" cy="0"/>
          </a:xfrm>
          <a:prstGeom prst="line">
            <a:avLst/>
          </a:prstGeom>
          <a:noFill/>
          <a:ln w="9525" algn="ctr">
            <a:solidFill>
              <a:srgbClr val="006600"/>
            </a:solidFill>
            <a:round/>
            <a:headEnd/>
            <a:tailEnd/>
          </a:ln>
        </p:spPr>
      </p:cxnSp>
      <p:sp>
        <p:nvSpPr>
          <p:cNvPr id="13318" name="Textfeld 16"/>
          <p:cNvSpPr txBox="1">
            <a:spLocks noChangeArrowheads="1"/>
          </p:cNvSpPr>
          <p:nvPr/>
        </p:nvSpPr>
        <p:spPr bwMode="auto">
          <a:xfrm>
            <a:off x="6732588" y="2205038"/>
            <a:ext cx="9144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CH" sz="1000">
                <a:solidFill>
                  <a:srgbClr val="339966"/>
                </a:solidFill>
              </a:rPr>
              <a:t>+46,2 MCHF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466725"/>
            <a:ext cx="7956550" cy="576263"/>
          </a:xfrm>
        </p:spPr>
        <p:txBody>
          <a:bodyPr/>
          <a:lstStyle/>
          <a:p>
            <a:pPr eaLnBrk="1" hangingPunct="1"/>
            <a:r>
              <a:rPr lang="de-CH" sz="2200" smtClean="0">
                <a:solidFill>
                  <a:srgbClr val="5F5F5F"/>
                </a:solidFill>
              </a:rPr>
              <a:t>Entwicklung der öffentlichen Forschungsförderung (1)</a:t>
            </a:r>
          </a:p>
        </p:txBody>
      </p:sp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539750" y="1557338"/>
          <a:ext cx="7853363" cy="5354637"/>
        </p:xfrm>
        <a:graphic>
          <a:graphicData uri="http://schemas.openxmlformats.org/presentationml/2006/ole">
            <p:oleObj spid="_x0000_s1026" name="Worksheet" r:id="rId4" imgW="11030046" imgH="5810186" progId="Excel.Sheet.8">
              <p:embed/>
            </p:oleObj>
          </a:graphicData>
        </a:graphic>
      </p:graphicFrame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Aktuelle Entwicklung Post Fukushima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15616" y="1916832"/>
            <a:ext cx="7880747" cy="4199806"/>
          </a:xfrm>
        </p:spPr>
        <p:txBody>
          <a:bodyPr/>
          <a:lstStyle/>
          <a:p>
            <a:r>
              <a:rPr lang="de-CH" b="1" dirty="0" smtClean="0"/>
              <a:t>Interdepartementale Arbeitsgruppe (IDA) Energie</a:t>
            </a:r>
          </a:p>
          <a:p>
            <a:r>
              <a:rPr lang="de-CH" dirty="0" smtClean="0"/>
              <a:t>–	Bericht und Empfehlungen zu </a:t>
            </a:r>
            <a:r>
              <a:rPr lang="de-CH" dirty="0" err="1" smtClean="0"/>
              <a:t>Handen</a:t>
            </a:r>
            <a:r>
              <a:rPr lang="de-CH" dirty="0" smtClean="0"/>
              <a:t> Bundesrat </a:t>
            </a:r>
          </a:p>
          <a:p>
            <a:r>
              <a:rPr lang="de-CH" dirty="0" smtClean="0"/>
              <a:t>–	Sonderbotschaft UVEK</a:t>
            </a:r>
            <a:endParaRPr lang="de-CH" dirty="0" smtClean="0"/>
          </a:p>
          <a:p>
            <a:endParaRPr lang="de-CH" dirty="0" smtClean="0"/>
          </a:p>
          <a:p>
            <a:r>
              <a:rPr lang="de-CH" b="1" dirty="0" smtClean="0"/>
              <a:t>Prüfrunde Nationale Forschungsprogramme 2011/2012</a:t>
            </a:r>
          </a:p>
          <a:p>
            <a:r>
              <a:rPr lang="de-CH" dirty="0" smtClean="0"/>
              <a:t>–	Laufende Prüfrunde ausschliesslich Thema Energie </a:t>
            </a:r>
          </a:p>
          <a:p>
            <a:r>
              <a:rPr lang="de-CH" dirty="0" smtClean="0"/>
              <a:t>–	Einreichungsfrist: 21. September 2011</a:t>
            </a:r>
          </a:p>
          <a:p>
            <a:endParaRPr lang="de-CH" dirty="0" smtClean="0"/>
          </a:p>
          <a:p>
            <a:r>
              <a:rPr lang="de-CH" b="1" dirty="0" smtClean="0"/>
              <a:t>2 Mrd. CHF zur Problematik «Starker Franken»</a:t>
            </a:r>
          </a:p>
          <a:p>
            <a:r>
              <a:rPr lang="de-CH" dirty="0" smtClean="0"/>
              <a:t>–	KTI: zusätzlich 100 Mio. CHF</a:t>
            </a:r>
          </a:p>
          <a:p>
            <a:r>
              <a:rPr lang="de-CH" dirty="0" smtClean="0"/>
              <a:t>–	Weitere Entscheidungen momentan noch offen</a:t>
            </a:r>
            <a:endParaRPr lang="de-CH" dirty="0" smtClean="0"/>
          </a:p>
          <a:p>
            <a:endParaRPr lang="de-CH" dirty="0" smtClean="0"/>
          </a:p>
          <a:p>
            <a:endParaRPr lang="de-CH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1913" y="466725"/>
            <a:ext cx="7235825" cy="576263"/>
          </a:xfrm>
          <a:noFill/>
        </p:spPr>
        <p:txBody>
          <a:bodyPr/>
          <a:lstStyle/>
          <a:p>
            <a:pPr eaLnBrk="1" hangingPunct="1"/>
            <a:r>
              <a:rPr lang="de-CH" dirty="0" smtClean="0"/>
              <a:t>Energieforschung des BFE</a:t>
            </a:r>
          </a:p>
        </p:txBody>
      </p:sp>
      <p:sp>
        <p:nvSpPr>
          <p:cNvPr id="40963" name="Text Box 19"/>
          <p:cNvSpPr txBox="1">
            <a:spLocks noChangeArrowheads="1"/>
          </p:cNvSpPr>
          <p:nvPr/>
        </p:nvSpPr>
        <p:spPr bwMode="auto">
          <a:xfrm>
            <a:off x="1547813" y="2852738"/>
            <a:ext cx="5545137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</a:pPr>
            <a:r>
              <a:rPr lang="de-CH" sz="2400" b="1"/>
              <a:t>Vielen Dank </a:t>
            </a:r>
          </a:p>
          <a:p>
            <a:pPr algn="ctr">
              <a:lnSpc>
                <a:spcPct val="100000"/>
              </a:lnSpc>
              <a:spcBef>
                <a:spcPct val="50000"/>
              </a:spcBef>
            </a:pPr>
            <a:r>
              <a:rPr lang="de-CH" sz="2400" b="1"/>
              <a:t>für Ihre </a:t>
            </a:r>
          </a:p>
          <a:p>
            <a:pPr algn="ctr">
              <a:lnSpc>
                <a:spcPct val="100000"/>
              </a:lnSpc>
              <a:spcBef>
                <a:spcPct val="50000"/>
              </a:spcBef>
            </a:pPr>
            <a:r>
              <a:rPr lang="de-CH" sz="2400" b="1"/>
              <a:t>Aufmerksamkeit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CH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Weitere Schritte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Vernehmlassung des Energieforschungskonzepts der Eidgenössische Energieforschungskommission </a:t>
            </a:r>
            <a:br>
              <a:rPr lang="de-CH" dirty="0" smtClean="0"/>
            </a:br>
            <a:r>
              <a:rPr lang="de-CH" dirty="0" smtClean="0"/>
              <a:t>(1.11.2011 bis 31.01.2012)</a:t>
            </a:r>
          </a:p>
          <a:p>
            <a:r>
              <a:rPr lang="de-CH" dirty="0" smtClean="0"/>
              <a:t>Erarbeitung des „Detailkonzepts Forschungsprogramm Windenergie des BFE“ im 2012</a:t>
            </a:r>
          </a:p>
          <a:p>
            <a:endParaRPr lang="de-CH" dirty="0" smtClean="0"/>
          </a:p>
          <a:p>
            <a:endParaRPr lang="de-CH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1913" y="466725"/>
            <a:ext cx="7235825" cy="576263"/>
          </a:xfrm>
          <a:noFill/>
        </p:spPr>
        <p:txBody>
          <a:bodyPr/>
          <a:lstStyle/>
          <a:p>
            <a:pPr eaLnBrk="1" hangingPunct="1"/>
            <a:r>
              <a:rPr lang="de-CH" dirty="0" smtClean="0"/>
              <a:t>Energieforschung des BFE</a:t>
            </a:r>
          </a:p>
        </p:txBody>
      </p:sp>
      <p:sp>
        <p:nvSpPr>
          <p:cNvPr id="40963" name="Text Box 19"/>
          <p:cNvSpPr txBox="1">
            <a:spLocks noChangeArrowheads="1"/>
          </p:cNvSpPr>
          <p:nvPr/>
        </p:nvSpPr>
        <p:spPr bwMode="auto">
          <a:xfrm>
            <a:off x="1547813" y="2852738"/>
            <a:ext cx="554513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</a:pPr>
            <a:r>
              <a:rPr lang="de-CH" sz="2400" b="1" dirty="0"/>
              <a:t>Vielen Dank </a:t>
            </a:r>
          </a:p>
          <a:p>
            <a:pPr algn="ctr">
              <a:lnSpc>
                <a:spcPct val="100000"/>
              </a:lnSpc>
              <a:spcBef>
                <a:spcPct val="50000"/>
              </a:spcBef>
            </a:pPr>
            <a:r>
              <a:rPr lang="de-CH" sz="2400" b="1" dirty="0"/>
              <a:t>für </a:t>
            </a:r>
            <a:r>
              <a:rPr lang="de-CH" sz="2400" b="1" dirty="0" smtClean="0"/>
              <a:t>Ihr Interesse und ihre Mitwirkung</a:t>
            </a:r>
            <a:endParaRPr lang="de-CH" sz="2400" b="1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1030288" rtl="0" eaLnBrk="1" fontAlgn="base" latinLnBrk="0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266700" algn="l"/>
            <a:tab pos="3228975" algn="l"/>
          </a:tabLst>
          <a:defRPr kumimoji="0" lang="de-CH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1030288" rtl="0" eaLnBrk="1" fontAlgn="base" latinLnBrk="0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266700" algn="l"/>
            <a:tab pos="3228975" algn="l"/>
          </a:tabLst>
          <a:defRPr kumimoji="0" lang="de-CH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solidFill>
          <a:srgbClr val="FFCC99"/>
        </a:solidFill>
        <a:ln w="9525">
          <a:noFill/>
          <a:miter lim="800000"/>
          <a:headEnd/>
          <a:tailEnd/>
        </a:ln>
        <a:effectLst>
          <a:outerShdw dist="107763" dir="2700000" algn="ctr" rotWithShape="0">
            <a:schemeClr val="bg2">
              <a:alpha val="50000"/>
            </a:schemeClr>
          </a:outerShdw>
        </a:effectLst>
      </a:spPr>
      <a:bodyPr tIns="90000" bIns="90000"/>
      <a:lstStyle>
        <a:defPPr defTabSz="1030288">
          <a:lnSpc>
            <a:spcPct val="100000"/>
          </a:lnSpc>
          <a:spcBef>
            <a:spcPct val="50000"/>
          </a:spcBef>
          <a:defRPr sz="1400" b="1" dirty="0">
            <a:solidFill>
              <a:srgbClr val="5F5F5F"/>
            </a:solidFill>
          </a:defRPr>
        </a:defPPr>
      </a:lstStyle>
    </a:txDef>
  </a:objectDefaults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enutzerdefiniertes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Benutzerdefiniertes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EF Brücke</Template>
  <TotalTime>0</TotalTime>
  <Words>326</Words>
  <Application>Microsoft Office PowerPoint</Application>
  <PresentationFormat>Bildschirmpräsentation (4:3)</PresentationFormat>
  <Paragraphs>95</Paragraphs>
  <Slides>9</Slides>
  <Notes>4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1" baseType="lpstr">
      <vt:lpstr>Benutzerdefiniertes Design</vt:lpstr>
      <vt:lpstr>Worksheet</vt:lpstr>
      <vt:lpstr>Organisation der Energieforschung der Schweiz</vt:lpstr>
      <vt:lpstr>Wesentliche Kontakte für die Energieforschung des BFE</vt:lpstr>
      <vt:lpstr>Entwicklung der öffentlichen Forschungsförderung (1)</vt:lpstr>
      <vt:lpstr>Entwicklung der öffentlichen Forschungsförderung (1)</vt:lpstr>
      <vt:lpstr>Aktuelle Entwicklung Post Fukushima</vt:lpstr>
      <vt:lpstr>Energieforschung des BFE</vt:lpstr>
      <vt:lpstr>Folie 7</vt:lpstr>
      <vt:lpstr>Weitere Schritte</vt:lpstr>
      <vt:lpstr>Energieforschung des BFE</vt:lpstr>
    </vt:vector>
  </TitlesOfParts>
  <Company>UVEK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Sektion Energieforschung</dc:title>
  <dc:creator>Schmitz Rolf</dc:creator>
  <cp:lastModifiedBy>Rolf Schmitz</cp:lastModifiedBy>
  <cp:revision>94</cp:revision>
  <dcterms:created xsi:type="dcterms:W3CDTF">2011-01-04T08:53:35Z</dcterms:created>
  <dcterms:modified xsi:type="dcterms:W3CDTF">2011-09-11T16:35:18Z</dcterms:modified>
</cp:coreProperties>
</file>