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0" r:id="rId2"/>
    <p:sldId id="274" r:id="rId3"/>
    <p:sldId id="309" r:id="rId4"/>
    <p:sldId id="306" r:id="rId5"/>
    <p:sldId id="307" r:id="rId6"/>
    <p:sldId id="308" r:id="rId7"/>
    <p:sldId id="311" r:id="rId8"/>
    <p:sldId id="312" r:id="rId9"/>
    <p:sldId id="282" r:id="rId10"/>
    <p:sldId id="310" r:id="rId11"/>
    <p:sldId id="313" r:id="rId12"/>
    <p:sldId id="314" r:id="rId13"/>
  </p:sldIdLst>
  <p:sldSz cx="9906000" cy="6858000" type="A4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Schwer" initials="PE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EF2E8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97" autoAdjust="0"/>
  </p:normalViewPr>
  <p:slideViewPr>
    <p:cSldViewPr snapToGrid="0">
      <p:cViewPr>
        <p:scale>
          <a:sx n="80" d="100"/>
          <a:sy n="80" d="100"/>
        </p:scale>
        <p:origin x="-666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2748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575" cy="511174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9" y="2"/>
            <a:ext cx="3076575" cy="511174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45A2220-BAEC-4B49-945B-D614D5C88114}" type="datetimeFigureOut">
              <a:rPr lang="de-DE"/>
              <a:pPr>
                <a:defRPr/>
              </a:pPr>
              <a:t>12.09.2011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8350"/>
            <a:ext cx="5543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6575" cy="51117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9" y="9721851"/>
            <a:ext cx="3076575" cy="51117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895F753-F0B3-4E62-939F-9F474696C9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773F3D-C1C3-45AA-A05F-A05B45BB5BCF}" type="slidenum">
              <a:rPr lang="de-CH"/>
              <a:pPr/>
              <a:t>9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intergrund3"/>
          <p:cNvPicPr>
            <a:picLocks noChangeAspect="1" noChangeArrowheads="1"/>
          </p:cNvPicPr>
          <p:nvPr userDrawn="1"/>
        </p:nvPicPr>
        <p:blipFill>
          <a:blip r:embed="rId2" cstate="print">
            <a:lum bright="20000" contrast="-40000"/>
          </a:blip>
          <a:srcRect l="3476" t="10806" r="6474" b="7574"/>
          <a:stretch>
            <a:fillRect/>
          </a:stretch>
        </p:blipFill>
        <p:spPr bwMode="auto">
          <a:xfrm>
            <a:off x="0" y="0"/>
            <a:ext cx="9906000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1560-AF76-414A-A757-43F850E89966}" type="datetimeFigureOut">
              <a:rPr lang="de-CH"/>
              <a:pPr>
                <a:defRPr/>
              </a:pPr>
              <a:t>12.09.2011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29455-3357-4C28-AA05-AD121F50AFC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506C-77CA-4B21-844E-AA8D4BCA36E7}" type="datetimeFigureOut">
              <a:rPr lang="de-CH"/>
              <a:pPr>
                <a:defRPr/>
              </a:pPr>
              <a:t>12.09.2011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256ED-C3D0-4722-91BA-12B5326D76C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D373-3967-4991-8F66-37352B719520}" type="datetimeFigureOut">
              <a:rPr lang="de-CH"/>
              <a:pPr>
                <a:defRPr/>
              </a:pPr>
              <a:t>12.09.2011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08AC-C1B1-42BE-BCFB-BE633CB15C1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intergrund3"/>
          <p:cNvPicPr>
            <a:picLocks noChangeAspect="1" noChangeArrowheads="1"/>
          </p:cNvPicPr>
          <p:nvPr userDrawn="1"/>
        </p:nvPicPr>
        <p:blipFill>
          <a:blip r:embed="rId2" cstate="print">
            <a:lum bright="20000" contrast="-40000"/>
          </a:blip>
          <a:srcRect l="3476" t="10806" r="6474" b="7574"/>
          <a:stretch>
            <a:fillRect/>
          </a:stretch>
        </p:blipFill>
        <p:spPr bwMode="auto">
          <a:xfrm>
            <a:off x="0" y="0"/>
            <a:ext cx="9906000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3152775" y="6432550"/>
            <a:ext cx="33988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516" tIns="52258" rIns="104516" bIns="52258" anchor="ctr" anchorCtr="1"/>
          <a:lstStyle>
            <a:lvl1pPr>
              <a:defRPr/>
            </a:lvl1pPr>
          </a:lstStyle>
          <a:p>
            <a:pPr algn="ctr">
              <a:defRPr/>
            </a:pPr>
            <a:r>
              <a:rPr lang="fr-CH" sz="800" i="1" dirty="0" err="1" smtClean="0">
                <a:cs typeface="+mn-cs"/>
              </a:rPr>
              <a:t>Präsentation</a:t>
            </a:r>
            <a:r>
              <a:rPr lang="fr-CH" sz="800" i="1" dirty="0" smtClean="0">
                <a:cs typeface="+mn-cs"/>
              </a:rPr>
              <a:t>  </a:t>
            </a:r>
            <a:r>
              <a:rPr lang="fr-CH" sz="800" i="1" dirty="0" err="1" smtClean="0">
                <a:cs typeface="+mn-cs"/>
              </a:rPr>
              <a:t>BfE</a:t>
            </a:r>
            <a:r>
              <a:rPr lang="fr-CH" sz="800" i="1" dirty="0" smtClean="0">
                <a:cs typeface="+mn-cs"/>
              </a:rPr>
              <a:t> </a:t>
            </a:r>
            <a:r>
              <a:rPr lang="fr-CH" sz="800" i="1" dirty="0" err="1" smtClean="0">
                <a:cs typeface="+mn-cs"/>
              </a:rPr>
              <a:t>Forschungsprogramm</a:t>
            </a:r>
            <a:r>
              <a:rPr lang="fr-CH" sz="800" i="1" baseline="0" dirty="0" smtClean="0">
                <a:cs typeface="+mn-cs"/>
              </a:rPr>
              <a:t> </a:t>
            </a:r>
            <a:r>
              <a:rPr lang="fr-CH" sz="800" i="1" baseline="0" dirty="0" err="1" smtClean="0">
                <a:cs typeface="+mn-cs"/>
              </a:rPr>
              <a:t>Windenergie</a:t>
            </a:r>
            <a:r>
              <a:rPr lang="fr-CH" sz="800" i="1" baseline="0" dirty="0" smtClean="0">
                <a:cs typeface="+mn-cs"/>
              </a:rPr>
              <a:t> 2013-2016</a:t>
            </a:r>
            <a:endParaRPr lang="fr-CH" sz="800" i="1" dirty="0" smtClean="0">
              <a:cs typeface="+mn-cs"/>
            </a:endParaRPr>
          </a:p>
          <a:p>
            <a:pPr algn="ctr">
              <a:defRPr/>
            </a:pPr>
            <a:endParaRPr lang="fr-CH" sz="1600" dirty="0">
              <a:cs typeface="+mn-cs"/>
            </a:endParaRPr>
          </a:p>
        </p:txBody>
      </p:sp>
      <p:pic>
        <p:nvPicPr>
          <p:cNvPr id="6" name="Picture 15" descr="newenergyscout mit transparentem Hintergrund 100pix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2725" y="100013"/>
            <a:ext cx="197008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latin typeface="FrutigerNext LT Light" pitchFamily="2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FrutigerNext LT Light" pitchFamily="2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0752-FBF8-4A88-84B6-DBC113E703CF}" type="datetimeFigureOut">
              <a:rPr lang="de-CH"/>
              <a:pPr>
                <a:defRPr/>
              </a:pPr>
              <a:t>12.09.2011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6314-5D45-4F72-A682-01D00924939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2E09-A895-4B15-BBAC-E856DD8027A8}" type="datetimeFigureOut">
              <a:rPr lang="de-CH"/>
              <a:pPr>
                <a:defRPr/>
              </a:pPr>
              <a:t>12.09.2011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6E10-6DF2-4127-B426-88CFDCA9F5F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BF3F-DEF1-480D-A5E5-CCC7E352772A}" type="datetimeFigureOut">
              <a:rPr lang="de-CH"/>
              <a:pPr>
                <a:defRPr/>
              </a:pPr>
              <a:t>12.09.2011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8619-2F4E-4432-AC3D-97FC5D990C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A8FE-EE82-468B-8DB4-47CE444AC19A}" type="datetimeFigureOut">
              <a:rPr lang="de-CH"/>
              <a:pPr>
                <a:defRPr/>
              </a:pPr>
              <a:t>12.09.2011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7AB4-383F-449B-A607-E2A2E4423D3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9F65C-BE55-4677-AF06-7B73A1536603}" type="datetimeFigureOut">
              <a:rPr lang="de-CH"/>
              <a:pPr>
                <a:defRPr/>
              </a:pPr>
              <a:t>12.09.2011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BE7E-A2C1-44DB-B2C7-07372FD9EC3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9C1D3-EE8B-4DBB-B7C7-1E0F1A7B0448}" type="datetimeFigureOut">
              <a:rPr lang="de-CH"/>
              <a:pPr>
                <a:defRPr/>
              </a:pPr>
              <a:t>12.09.2011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B1EA-5FDF-4AE0-BB78-31A48321225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25D7A-018B-4C20-98DE-1861356A32CE}" type="datetimeFigureOut">
              <a:rPr lang="de-CH"/>
              <a:pPr>
                <a:defRPr/>
              </a:pPr>
              <a:t>12.09.2011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7E0B-81D0-483A-87A3-819ABC03AB5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163C-2BBE-4DEC-AA87-0C012FE43DA2}" type="datetimeFigureOut">
              <a:rPr lang="de-CH"/>
              <a:pPr>
                <a:defRPr/>
              </a:pPr>
              <a:t>12.09.2011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2B49-0AD2-4BDC-8227-BBC06218609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B6F46B-70C6-4CD1-B5F4-4A7BE6D7F002}" type="datetimeFigureOut">
              <a:rPr lang="de-CH"/>
              <a:pPr>
                <a:defRPr/>
              </a:pPr>
              <a:t>12.09.2011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0184B-4903-4CDD-B91B-DF10E43EB0A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maschutz-hannover.d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4"/>
          <p:cNvSpPr txBox="1">
            <a:spLocks noChangeArrowheads="1"/>
          </p:cNvSpPr>
          <p:nvPr/>
        </p:nvSpPr>
        <p:spPr bwMode="auto">
          <a:xfrm>
            <a:off x="941696" y="783210"/>
            <a:ext cx="7956644" cy="376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endParaRPr lang="fr-CH" sz="2400" b="1" dirty="0">
              <a:latin typeface="FrutigerNext LT Light" pitchFamily="2" charset="0"/>
              <a:ea typeface="Times New Roman" pitchFamily="18" charset="0"/>
            </a:endParaRPr>
          </a:p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fr-CH" sz="4800" b="1" dirty="0" err="1" smtClean="0">
                <a:latin typeface="FrutigerNext LT Light" pitchFamily="2" charset="0"/>
                <a:ea typeface="Times New Roman" pitchFamily="18" charset="0"/>
              </a:rPr>
              <a:t>Inputreferat</a:t>
            </a:r>
            <a:endParaRPr lang="fr-CH" sz="4800" b="1" dirty="0">
              <a:latin typeface="FrutigerNext LT Light" pitchFamily="2" charset="0"/>
              <a:ea typeface="Times New Roman" pitchFamily="18" charset="0"/>
            </a:endParaRPr>
          </a:p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fr-CH" sz="2400" b="1" dirty="0">
                <a:latin typeface="FrutigerNext LT Light" pitchFamily="2" charset="0"/>
                <a:ea typeface="Times New Roman" pitchFamily="18" charset="0"/>
              </a:rPr>
              <a:t/>
            </a:r>
            <a:br>
              <a:rPr lang="fr-CH" sz="2400" b="1" dirty="0">
                <a:latin typeface="FrutigerNext LT Light" pitchFamily="2" charset="0"/>
                <a:ea typeface="Times New Roman" pitchFamily="18" charset="0"/>
              </a:rPr>
            </a:br>
            <a:r>
              <a:rPr lang="fr-CH" sz="2400" b="1" dirty="0" err="1" smtClean="0">
                <a:latin typeface="FrutigerNext LT Light" pitchFamily="2" charset="0"/>
                <a:ea typeface="Times New Roman" pitchFamily="18" charset="0"/>
              </a:rPr>
              <a:t>Anforderungen</a:t>
            </a:r>
            <a:r>
              <a:rPr lang="fr-CH" sz="2400" b="1" dirty="0" smtClean="0">
                <a:latin typeface="FrutigerNext LT Light" pitchFamily="2" charset="0"/>
                <a:ea typeface="Times New Roman" pitchFamily="18" charset="0"/>
              </a:rPr>
              <a:t> </a:t>
            </a:r>
            <a:r>
              <a:rPr lang="fr-CH" sz="2400" b="1" dirty="0" err="1" smtClean="0">
                <a:latin typeface="FrutigerNext LT Light" pitchFamily="2" charset="0"/>
                <a:ea typeface="Times New Roman" pitchFamily="18" charset="0"/>
              </a:rPr>
              <a:t>und</a:t>
            </a:r>
            <a:r>
              <a:rPr lang="fr-CH" sz="2400" b="1" dirty="0" smtClean="0">
                <a:latin typeface="FrutigerNext LT Light" pitchFamily="2" charset="0"/>
                <a:ea typeface="Times New Roman" pitchFamily="18" charset="0"/>
              </a:rPr>
              <a:t> </a:t>
            </a:r>
            <a:r>
              <a:rPr lang="fr-CH" sz="2400" b="1" dirty="0" err="1" smtClean="0">
                <a:latin typeface="FrutigerNext LT Light" pitchFamily="2" charset="0"/>
                <a:ea typeface="Times New Roman" pitchFamily="18" charset="0"/>
              </a:rPr>
              <a:t>Wünsche</a:t>
            </a:r>
            <a:r>
              <a:rPr lang="fr-CH" sz="2400" b="1" dirty="0" smtClean="0">
                <a:latin typeface="FrutigerNext LT Light" pitchFamily="2" charset="0"/>
                <a:ea typeface="Times New Roman" pitchFamily="18" charset="0"/>
              </a:rPr>
              <a:t> </a:t>
            </a:r>
            <a:r>
              <a:rPr lang="fr-CH" sz="2400" b="1" dirty="0" err="1" smtClean="0">
                <a:latin typeface="FrutigerNext LT Light" pitchFamily="2" charset="0"/>
                <a:ea typeface="Times New Roman" pitchFamily="18" charset="0"/>
              </a:rPr>
              <a:t>aus</a:t>
            </a:r>
            <a:r>
              <a:rPr lang="fr-CH" sz="2400" b="1" dirty="0" smtClean="0">
                <a:latin typeface="FrutigerNext LT Light" pitchFamily="2" charset="0"/>
                <a:ea typeface="Times New Roman" pitchFamily="18" charset="0"/>
              </a:rPr>
              <a:t> der Schweizer Praxis:  </a:t>
            </a:r>
          </a:p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fr-CH" sz="2400" b="1" dirty="0" err="1" smtClean="0">
                <a:latin typeface="FrutigerNext LT Light" pitchFamily="2" charset="0"/>
                <a:ea typeface="Times New Roman" pitchFamily="18" charset="0"/>
              </a:rPr>
              <a:t>Projektplaner</a:t>
            </a:r>
            <a:endParaRPr lang="fr-CH" sz="2400" b="1" dirty="0">
              <a:latin typeface="FrutigerNext LT Light" pitchFamily="2" charset="0"/>
              <a:ea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fr-CH" sz="1600" dirty="0" err="1">
                <a:latin typeface="FrutigerNext LT Light" pitchFamily="2" charset="0"/>
                <a:ea typeface="Times New Roman" pitchFamily="18" charset="0"/>
              </a:rPr>
              <a:t>Präsentation</a:t>
            </a:r>
            <a:r>
              <a:rPr lang="fr-CH" sz="1600" dirty="0">
                <a:latin typeface="FrutigerNext LT Light" pitchFamily="2" charset="0"/>
                <a:ea typeface="Times New Roman" pitchFamily="18" charset="0"/>
              </a:rPr>
              <a:t> </a:t>
            </a:r>
            <a:r>
              <a:rPr lang="fr-CH" sz="1600" dirty="0" err="1" smtClean="0">
                <a:latin typeface="FrutigerNext LT Light" pitchFamily="2" charset="0"/>
                <a:ea typeface="Times New Roman" pitchFamily="18" charset="0"/>
              </a:rPr>
              <a:t>BfE</a:t>
            </a:r>
            <a:r>
              <a:rPr lang="fr-CH" sz="1600" dirty="0" smtClean="0">
                <a:latin typeface="FrutigerNext LT Light" pitchFamily="2" charset="0"/>
                <a:ea typeface="Times New Roman" pitchFamily="18" charset="0"/>
              </a:rPr>
              <a:t>, 12. </a:t>
            </a:r>
            <a:r>
              <a:rPr lang="fr-CH" sz="1600" dirty="0" err="1" smtClean="0">
                <a:latin typeface="FrutigerNext LT Light" pitchFamily="2" charset="0"/>
                <a:ea typeface="Times New Roman" pitchFamily="18" charset="0"/>
              </a:rPr>
              <a:t>September</a:t>
            </a:r>
            <a:r>
              <a:rPr lang="fr-CH" sz="1600" dirty="0" smtClean="0">
                <a:latin typeface="FrutigerNext LT Light" pitchFamily="2" charset="0"/>
                <a:ea typeface="Times New Roman" pitchFamily="18" charset="0"/>
              </a:rPr>
              <a:t> 2011</a:t>
            </a:r>
            <a:endParaRPr lang="de-CH" sz="1600" dirty="0">
              <a:latin typeface="FrutigerNext LT Light" pitchFamily="2" charset="0"/>
              <a:ea typeface="Times New Roman" pitchFamily="18" charset="0"/>
            </a:endParaRPr>
          </a:p>
          <a:p>
            <a:endParaRPr lang="de-CH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Bilder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68004" y="1502747"/>
            <a:ext cx="8915400" cy="3887787"/>
          </a:xfrm>
        </p:spPr>
        <p:txBody>
          <a:bodyPr/>
          <a:lstStyle/>
          <a:p>
            <a:pPr lvl="0">
              <a:buNone/>
            </a:pPr>
            <a:r>
              <a:rPr lang="de-CH" sz="2000" dirty="0" smtClean="0"/>
              <a:t>Innovative Transporttechnik</a:t>
            </a:r>
          </a:p>
          <a:p>
            <a:pPr eaLnBrk="1" hangingPunct="1">
              <a:buNone/>
            </a:pPr>
            <a:r>
              <a:rPr lang="fr-CH" sz="2000" dirty="0" smtClean="0"/>
              <a:t> </a:t>
            </a:r>
          </a:p>
          <a:p>
            <a:pPr eaLnBrk="1" hangingPunct="1"/>
            <a:endParaRPr lang="fr-CH" sz="2000" dirty="0" smtClean="0"/>
          </a:p>
        </p:txBody>
      </p:sp>
      <p:pic>
        <p:nvPicPr>
          <p:cNvPr id="1026" name="Picture 2" descr="D:\N_Off\für N\Bilder Kippstuhl an Windfest aargau\2011-06-26 15.04.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296" y="1885950"/>
            <a:ext cx="3696195" cy="2772146"/>
          </a:xfrm>
          <a:prstGeom prst="rect">
            <a:avLst/>
          </a:prstGeom>
          <a:noFill/>
        </p:spPr>
      </p:pic>
      <p:pic>
        <p:nvPicPr>
          <p:cNvPr id="1027" name="Picture 3" descr="D:\N_Off\für N\Bilder Kippstuhl an Windfest aargau\2011-06-26 15.04.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4321233" y="1879568"/>
            <a:ext cx="3694611" cy="27709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Bilder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68004" y="1502747"/>
            <a:ext cx="8915400" cy="3887787"/>
          </a:xfrm>
        </p:spPr>
        <p:txBody>
          <a:bodyPr/>
          <a:lstStyle/>
          <a:p>
            <a:pPr lvl="0">
              <a:buNone/>
            </a:pPr>
            <a:r>
              <a:rPr lang="de-CH" sz="2000" dirty="0" smtClean="0"/>
              <a:t>Kunst am Windkraftwerk</a:t>
            </a:r>
            <a:r>
              <a:rPr lang="fr-CH" sz="2000" dirty="0" smtClean="0"/>
              <a:t> </a:t>
            </a:r>
            <a:endParaRPr lang="fr-CH" sz="2000" dirty="0" smtClean="0"/>
          </a:p>
          <a:p>
            <a:pPr eaLnBrk="1" hangingPunct="1"/>
            <a:endParaRPr lang="fr-CH" sz="2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2018804"/>
            <a:ext cx="4081277" cy="408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785756" y="5652655"/>
            <a:ext cx="328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err="1" smtClean="0"/>
              <a:t>Sehnde</a:t>
            </a:r>
            <a:r>
              <a:rPr lang="de-CH" sz="1400" dirty="0" smtClean="0"/>
              <a:t> </a:t>
            </a:r>
            <a:r>
              <a:rPr lang="de-CH" sz="1400" dirty="0" smtClean="0"/>
              <a:t>bei </a:t>
            </a:r>
            <a:r>
              <a:rPr lang="de-CH" sz="1400" dirty="0" smtClean="0"/>
              <a:t>Ha</a:t>
            </a:r>
            <a:r>
              <a:rPr lang="de-CH" sz="1400" dirty="0" smtClean="0"/>
              <a:t>nnover</a:t>
            </a:r>
            <a:r>
              <a:rPr lang="de-CH" sz="1400" dirty="0" smtClean="0"/>
              <a:t>, </a:t>
            </a:r>
          </a:p>
          <a:p>
            <a:r>
              <a:rPr lang="de-CH" sz="1400" dirty="0" smtClean="0">
                <a:hlinkClick r:id="rId3"/>
              </a:rPr>
              <a:t>http</a:t>
            </a:r>
            <a:r>
              <a:rPr lang="de-CH" sz="1400" dirty="0" smtClean="0">
                <a:hlinkClick r:id="rId3"/>
              </a:rPr>
              <a:t>://</a:t>
            </a:r>
            <a:r>
              <a:rPr lang="de-CH" sz="1400" dirty="0" smtClean="0">
                <a:hlinkClick r:id="rId3"/>
              </a:rPr>
              <a:t>www.klimaschutz-hannover.de</a:t>
            </a:r>
            <a:endParaRPr lang="de-CH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67760" y="56271"/>
            <a:ext cx="7406754" cy="585171"/>
          </a:xfrm>
        </p:spPr>
        <p:txBody>
          <a:bodyPr>
            <a:normAutofit/>
          </a:bodyPr>
          <a:lstStyle/>
          <a:p>
            <a:pPr eaLnBrk="1" hangingPunct="1"/>
            <a:r>
              <a:rPr lang="de-CH" sz="2000" dirty="0" smtClean="0">
                <a:solidFill>
                  <a:schemeClr val="bg1">
                    <a:lumMod val="65000"/>
                  </a:schemeClr>
                </a:solidFill>
              </a:rPr>
              <a:t>Anforderungen und Wünsche aus der Praxis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60388" y="1832766"/>
          <a:ext cx="9143170" cy="434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566"/>
                <a:gridCol w="4790604"/>
              </a:tblGrid>
              <a:tr h="504056">
                <a:tc>
                  <a:txBody>
                    <a:bodyPr/>
                    <a:lstStyle/>
                    <a:p>
                      <a:r>
                        <a:rPr lang="de-DE" dirty="0" smtClean="0"/>
                        <a:t>Idee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Ziel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Untersuchungen der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Anströmung</a:t>
                      </a:r>
                      <a:r>
                        <a:rPr lang="de-DE" baseline="0" dirty="0" smtClean="0"/>
                        <a:t> an bestehenden Windkraftanlagen mittels z.B. horizontal montiertem </a:t>
                      </a:r>
                      <a:r>
                        <a:rPr lang="de-DE" baseline="0" dirty="0" err="1" smtClean="0"/>
                        <a:t>Lidar</a:t>
                      </a:r>
                      <a:r>
                        <a:rPr lang="de-DE" baseline="0" dirty="0" smtClean="0"/>
                        <a:t> auf Gondel</a:t>
                      </a:r>
                      <a:endParaRPr lang="de-D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Einfluss von </a:t>
                      </a:r>
                      <a:r>
                        <a:rPr lang="de-DE" dirty="0" err="1" smtClean="0"/>
                        <a:t>Vertikalanströmung</a:t>
                      </a:r>
                      <a:r>
                        <a:rPr lang="de-DE" dirty="0" smtClean="0"/>
                        <a:t> und Turbulenz</a:t>
                      </a:r>
                      <a:r>
                        <a:rPr lang="de-DE" baseline="0" dirty="0" smtClean="0"/>
                        <a:t> auf Produktion. Unterschiede zu Standard- </a:t>
                      </a:r>
                      <a:r>
                        <a:rPr lang="de-DE" baseline="0" dirty="0" err="1" smtClean="0"/>
                        <a:t>leistungskurven</a:t>
                      </a:r>
                      <a:r>
                        <a:rPr lang="de-DE" baseline="0" dirty="0" smtClean="0"/>
                        <a:t> analysieren und zuordnen.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b="0" dirty="0" err="1" smtClean="0"/>
                        <a:t>Testsite</a:t>
                      </a:r>
                      <a:r>
                        <a:rPr lang="de-CH" b="0" baseline="0" dirty="0" smtClean="0"/>
                        <a:t> mit hohem </a:t>
                      </a:r>
                      <a:r>
                        <a:rPr lang="de-CH" b="0" baseline="0" dirty="0" err="1" smtClean="0"/>
                        <a:t>Messmast</a:t>
                      </a:r>
                      <a:r>
                        <a:rPr lang="de-CH" b="0" baseline="0" dirty="0" smtClean="0"/>
                        <a:t> für Systemvergleiche z.B.  </a:t>
                      </a:r>
                      <a:r>
                        <a:rPr lang="de-CH" b="0" baseline="0" dirty="0" err="1" smtClean="0"/>
                        <a:t>Lidar</a:t>
                      </a:r>
                      <a:r>
                        <a:rPr lang="de-CH" b="0" baseline="0" dirty="0" smtClean="0"/>
                        <a:t>/ </a:t>
                      </a:r>
                      <a:r>
                        <a:rPr lang="de-CH" b="0" baseline="0" dirty="0" err="1" smtClean="0"/>
                        <a:t>Sodar</a:t>
                      </a:r>
                      <a:r>
                        <a:rPr lang="de-CH" b="0" baseline="0" dirty="0" smtClean="0"/>
                        <a:t>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b="0" baseline="0" dirty="0" smtClean="0"/>
                        <a:t>1xJura; 1xAlpen.</a:t>
                      </a:r>
                      <a:endParaRPr lang="de-CH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Analyse</a:t>
                      </a:r>
                      <a:r>
                        <a:rPr lang="de-DE" baseline="0" dirty="0" smtClean="0"/>
                        <a:t> Messungen Mast mit berührungslosen Systemen in komplexem Gelände.  Besseres Verständnis des Einflusses der Topografie auf </a:t>
                      </a:r>
                      <a:r>
                        <a:rPr lang="de-DE" baseline="0" dirty="0" err="1" smtClean="0"/>
                        <a:t>Messergebnisse</a:t>
                      </a:r>
                      <a:r>
                        <a:rPr lang="de-DE" baseline="0" dirty="0" smtClean="0"/>
                        <a:t> mit den versch. Systemen.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Detailuntersuchung</a:t>
                      </a:r>
                      <a:r>
                        <a:rPr lang="de-CH" baseline="0" dirty="0" smtClean="0"/>
                        <a:t> Fliessfeld an einem Musterberg.  Verschiedene parallele Messungen an versch. Stellen mit Mast, </a:t>
                      </a:r>
                      <a:r>
                        <a:rPr lang="de-CH" baseline="0" dirty="0" err="1" smtClean="0"/>
                        <a:t>Lidar</a:t>
                      </a:r>
                      <a:r>
                        <a:rPr lang="de-CH" baseline="0" dirty="0" smtClean="0"/>
                        <a:t> etc. </a:t>
                      </a:r>
                    </a:p>
                    <a:p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baseline="0" dirty="0" smtClean="0"/>
                        <a:t>Abgleich Realität mit CFD Modellen, </a:t>
                      </a:r>
                    </a:p>
                    <a:p>
                      <a:r>
                        <a:rPr lang="de-CH" baseline="0" dirty="0" smtClean="0"/>
                        <a:t>besseres Verständnis vom Strömungsverhalten,</a:t>
                      </a:r>
                    </a:p>
                    <a:p>
                      <a:r>
                        <a:rPr lang="de-CH" baseline="0" dirty="0" smtClean="0"/>
                        <a:t>Auswirkungen Umlenkeffekte etc. auf Produktion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 bwMode="auto">
          <a:xfrm>
            <a:off x="458900" y="90699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Windressourcen-Messung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Fauna     Luftfahrt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Kunst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Transport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Netz</a:t>
            </a:r>
            <a:endParaRPr kumimoji="0" lang="de-C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utigerNext LT Ligh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60388" y="1832766"/>
          <a:ext cx="9143170" cy="269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566"/>
                <a:gridCol w="4790604"/>
              </a:tblGrid>
              <a:tr h="504056">
                <a:tc>
                  <a:txBody>
                    <a:bodyPr/>
                    <a:lstStyle/>
                    <a:p>
                      <a:r>
                        <a:rPr lang="de-DE" dirty="0" smtClean="0"/>
                        <a:t>Idee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Ziel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 smtClean="0"/>
                        <a:t>Messungen Windprofil</a:t>
                      </a:r>
                      <a:r>
                        <a:rPr lang="de-CH" b="0" baseline="0" dirty="0" smtClean="0"/>
                        <a:t> </a:t>
                      </a:r>
                      <a:r>
                        <a:rPr lang="de-CH" b="0" dirty="0" smtClean="0"/>
                        <a:t>mit</a:t>
                      </a:r>
                      <a:r>
                        <a:rPr lang="de-CH" b="0" baseline="0" dirty="0" smtClean="0"/>
                        <a:t> </a:t>
                      </a:r>
                      <a:r>
                        <a:rPr lang="de-CH" b="0" baseline="0" dirty="0" err="1" smtClean="0"/>
                        <a:t>Lidar</a:t>
                      </a:r>
                      <a:r>
                        <a:rPr lang="de-CH" b="0" baseline="0" dirty="0" smtClean="0"/>
                        <a:t> an </a:t>
                      </a:r>
                      <a:r>
                        <a:rPr lang="de-CH" b="0" baseline="0" dirty="0" err="1" smtClean="0"/>
                        <a:t>Meteo</a:t>
                      </a:r>
                      <a:r>
                        <a:rPr lang="de-CH" b="0" baseline="0" dirty="0" smtClean="0"/>
                        <a:t> Schweiz Stationen. </a:t>
                      </a:r>
                      <a:endParaRPr lang="de-C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Heute Nutzung der Stationen</a:t>
                      </a:r>
                      <a:r>
                        <a:rPr lang="de-CH" baseline="0" dirty="0" smtClean="0"/>
                        <a:t> nur für Langzeit-abgleich. Danach erweitertes Nutzungsspektrum.  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 smtClean="0"/>
                        <a:t>Vergleich Vor-/ Nachteile versch. Softwareprodukte für</a:t>
                      </a:r>
                      <a:r>
                        <a:rPr lang="de-CH" b="0" baseline="0" dirty="0" smtClean="0"/>
                        <a:t> komplexes Gelände</a:t>
                      </a:r>
                      <a:endParaRPr lang="de-C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Bessere</a:t>
                      </a:r>
                      <a:r>
                        <a:rPr lang="de-CH" baseline="0" dirty="0" smtClean="0"/>
                        <a:t> Gutachten,  Identifizierung der richtigen Software für spezielle Standorte.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 smtClean="0"/>
                        <a:t>Vergleich alte und neue Blattheizung</a:t>
                      </a:r>
                      <a:r>
                        <a:rPr lang="de-CH" b="0" baseline="0" dirty="0" smtClean="0"/>
                        <a:t> </a:t>
                      </a:r>
                      <a:r>
                        <a:rPr lang="de-CH" b="0" baseline="0" dirty="0" err="1" smtClean="0"/>
                        <a:t>Enercon</a:t>
                      </a:r>
                      <a:r>
                        <a:rPr lang="de-CH" b="0" baseline="0" dirty="0" smtClean="0"/>
                        <a:t>. </a:t>
                      </a:r>
                    </a:p>
                    <a:p>
                      <a:r>
                        <a:rPr lang="de-CH" b="0" baseline="0" dirty="0" smtClean="0"/>
                        <a:t>Analyse neue Systeme (</a:t>
                      </a:r>
                      <a:r>
                        <a:rPr lang="de-CH" b="0" baseline="0" dirty="0" err="1" smtClean="0"/>
                        <a:t>Repower</a:t>
                      </a:r>
                      <a:r>
                        <a:rPr lang="de-CH" b="0" baseline="0" dirty="0" smtClean="0"/>
                        <a:t>?)</a:t>
                      </a:r>
                      <a:endParaRPr lang="de-C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Auswirkungen auf Produktion, Strom-Eigen- bedarf</a:t>
                      </a:r>
                      <a:r>
                        <a:rPr lang="de-CH" baseline="0" dirty="0" smtClean="0"/>
                        <a:t> &amp; </a:t>
                      </a:r>
                      <a:r>
                        <a:rPr lang="de-CH" dirty="0" err="1" smtClean="0"/>
                        <a:t>Eiswurf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 bwMode="auto">
          <a:xfrm>
            <a:off x="167760" y="56271"/>
            <a:ext cx="7406754" cy="5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Anforderungen und Wünsche aus der Praxis</a:t>
            </a:r>
            <a:endParaRPr kumimoji="0" lang="de-C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utigerNext LT Light" pitchFamily="2" charset="0"/>
              <a:ea typeface="+mj-ea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458900" y="90699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Windressourcen-Messung 2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Fauna     Luftfahrt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Kunst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Transport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Netz</a:t>
            </a:r>
            <a:endParaRPr kumimoji="0" lang="de-C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utigerNext LT Ligh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60388" y="1846414"/>
          <a:ext cx="8856984" cy="233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139"/>
                <a:gridCol w="3847845"/>
              </a:tblGrid>
              <a:tr h="504056">
                <a:tc>
                  <a:txBody>
                    <a:bodyPr/>
                    <a:lstStyle/>
                    <a:p>
                      <a:r>
                        <a:rPr lang="de-DE" dirty="0" smtClean="0"/>
                        <a:t>Idee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Ziel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Festlegung und Begründung der </a:t>
                      </a:r>
                      <a:r>
                        <a:rPr lang="de-DE" dirty="0" err="1" smtClean="0"/>
                        <a:t>Kriteriendefinition</a:t>
                      </a:r>
                      <a:r>
                        <a:rPr lang="de-DE" baseline="0" dirty="0" smtClean="0"/>
                        <a:t> für</a:t>
                      </a:r>
                      <a:r>
                        <a:rPr lang="de-DE" dirty="0" smtClean="0"/>
                        <a:t> Abschaltungen wegen</a:t>
                      </a:r>
                      <a:r>
                        <a:rPr lang="de-DE" baseline="0" dirty="0" smtClean="0"/>
                        <a:t> Vogelzug oder </a:t>
                      </a:r>
                      <a:r>
                        <a:rPr lang="de-DE" baseline="0" dirty="0" err="1" smtClean="0"/>
                        <a:t>Fleder</a:t>
                      </a:r>
                      <a:r>
                        <a:rPr lang="de-DE" baseline="0" dirty="0" smtClean="0"/>
                        <a:t>- </a:t>
                      </a:r>
                      <a:r>
                        <a:rPr lang="de-DE" baseline="0" dirty="0" err="1" smtClean="0"/>
                        <a:t>mäusen</a:t>
                      </a:r>
                      <a:r>
                        <a:rPr lang="de-DE" baseline="0" dirty="0" smtClean="0"/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System- und Geräteentwicklung für Einzelfall- </a:t>
                      </a:r>
                      <a:r>
                        <a:rPr lang="de-DE" baseline="0" dirty="0" err="1" smtClean="0"/>
                        <a:t>Windparkssteuerung</a:t>
                      </a:r>
                      <a:r>
                        <a:rPr lang="de-DE" baseline="0" dirty="0" smtClean="0"/>
                        <a:t> (Radar)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Planungsunsicherheit verringern. 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Klare Vorgaben zu Inhalt und Form </a:t>
                      </a:r>
                      <a:r>
                        <a:rPr lang="de-DE" baseline="0" smtClean="0"/>
                        <a:t>von Gutachten</a:t>
                      </a: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 bwMode="auto">
          <a:xfrm>
            <a:off x="167760" y="56271"/>
            <a:ext cx="7406754" cy="5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Anforderungen und Wünsche aus der Praxis</a:t>
            </a:r>
            <a:endParaRPr kumimoji="0" lang="de-C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utigerNext LT Light" pitchFamily="2" charset="0"/>
              <a:ea typeface="+mj-ea"/>
              <a:cs typeface="+mj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472548" y="90699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Windressourcen-Messung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Fauna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Luftfahrt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Kunst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Transport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Netz</a:t>
            </a:r>
            <a:endParaRPr kumimoji="0" lang="de-C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utigerNext LT Ligh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60388" y="1791822"/>
          <a:ext cx="8856984" cy="297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742"/>
                <a:gridCol w="4667242"/>
              </a:tblGrid>
              <a:tr h="504056">
                <a:tc>
                  <a:txBody>
                    <a:bodyPr/>
                    <a:lstStyle/>
                    <a:p>
                      <a:r>
                        <a:rPr lang="de-DE" dirty="0" smtClean="0"/>
                        <a:t>Idee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Ziel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i="0" dirty="0" smtClean="0"/>
                        <a:t>Bündelungsmöglichkeiten</a:t>
                      </a:r>
                      <a:r>
                        <a:rPr lang="de-DE" b="0" i="0" baseline="0" dirty="0" smtClean="0"/>
                        <a:t> für </a:t>
                      </a:r>
                      <a:r>
                        <a:rPr lang="de-DE" b="0" i="0" dirty="0" smtClean="0"/>
                        <a:t>Abklärungen </a:t>
                      </a:r>
                      <a:r>
                        <a:rPr lang="de-DE" b="0" i="0" dirty="0" err="1" smtClean="0"/>
                        <a:t>Skyguide</a:t>
                      </a:r>
                      <a:r>
                        <a:rPr lang="de-DE" b="0" i="0" dirty="0" smtClean="0"/>
                        <a:t> </a:t>
                      </a:r>
                      <a:endParaRPr lang="de-DE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0" dirty="0" smtClean="0"/>
                        <a:t>Nicht</a:t>
                      </a:r>
                      <a:r>
                        <a:rPr lang="de-DE" b="0" i="0" baseline="0" dirty="0" smtClean="0"/>
                        <a:t> jedes Projekt einzeln abklären.</a:t>
                      </a:r>
                      <a:endParaRPr lang="de-DE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i="0" dirty="0" smtClean="0"/>
                        <a:t>Flughindernisbegrenzungsflächen</a:t>
                      </a:r>
                      <a:r>
                        <a:rPr lang="de-DE" b="0" i="0" baseline="0" dirty="0" smtClean="0"/>
                        <a:t> und Richtfunkstrecken evaluieren und in GIS verfügbar machen.</a:t>
                      </a:r>
                      <a:endParaRPr lang="de-DE" b="0" i="0" dirty="0" smtClean="0"/>
                    </a:p>
                    <a:p>
                      <a:endParaRPr lang="de-DE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0" dirty="0" smtClean="0"/>
                        <a:t>Planungsgrundlage einfach verfügbar für Planungen</a:t>
                      </a:r>
                      <a:endParaRPr lang="de-DE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/>
                        <a:t>Technische Potentiale Minimierung</a:t>
                      </a:r>
                      <a:r>
                        <a:rPr lang="de-DE" b="0" baseline="0" dirty="0" smtClean="0"/>
                        <a:t> </a:t>
                      </a:r>
                      <a:r>
                        <a:rPr lang="de-DE" b="0" dirty="0" smtClean="0"/>
                        <a:t>Befeuerung 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 Geringstmögliches Störpotential für Anwohner.</a:t>
                      </a:r>
                      <a:endParaRPr lang="de-DE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 bwMode="auto">
          <a:xfrm>
            <a:off x="167760" y="56271"/>
            <a:ext cx="7406754" cy="5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Anforderungen und Wünsche aus der Praxis</a:t>
            </a:r>
            <a:endParaRPr kumimoji="0" lang="de-C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utigerNext LT Light" pitchFamily="2" charset="0"/>
              <a:ea typeface="+mj-ea"/>
              <a:cs typeface="+mj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677268" y="90699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Windressourcen-Messung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 Fauna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Luftfahrt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Kunst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Transport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Netz</a:t>
            </a:r>
            <a:endParaRPr kumimoji="0" lang="de-C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utigerNext LT Ligh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60388" y="1941950"/>
          <a:ext cx="8856984" cy="14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896"/>
                <a:gridCol w="5050088"/>
              </a:tblGrid>
              <a:tr h="504056">
                <a:tc>
                  <a:txBody>
                    <a:bodyPr/>
                    <a:lstStyle/>
                    <a:p>
                      <a:r>
                        <a:rPr lang="de-DE" dirty="0" smtClean="0"/>
                        <a:t>Idee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Ziel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/>
                        <a:t>Kunst am Windkraftwerk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Erhöhung Akzeptanz. Wahrnehmung von Windkraftwerken nicht nur als industrielle</a:t>
                      </a:r>
                      <a:r>
                        <a:rPr lang="de-DE" baseline="0" dirty="0" smtClean="0"/>
                        <a:t> Installation in der Landschaft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 bwMode="auto">
          <a:xfrm>
            <a:off x="167760" y="56271"/>
            <a:ext cx="7406754" cy="5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Anforderungen und Wünsche aus der Praxis</a:t>
            </a:r>
            <a:endParaRPr kumimoji="0" lang="de-C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utigerNext LT Light" pitchFamily="2" charset="0"/>
              <a:ea typeface="+mj-ea"/>
              <a:cs typeface="+mj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677268" y="90699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Windressourcen-Messung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 Fauna     Luftfahrt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Kunst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Transport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Netz</a:t>
            </a:r>
            <a:endParaRPr kumimoji="0" lang="de-C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utigerNext LT Ligh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60388" y="1941950"/>
          <a:ext cx="8856984" cy="14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896"/>
                <a:gridCol w="5050088"/>
              </a:tblGrid>
              <a:tr h="504056">
                <a:tc>
                  <a:txBody>
                    <a:bodyPr/>
                    <a:lstStyle/>
                    <a:p>
                      <a:r>
                        <a:rPr lang="de-DE" dirty="0" smtClean="0"/>
                        <a:t>Idee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Ziel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/>
                        <a:t>Weiterentwicklung innovative Transportlösungen für schwierige</a:t>
                      </a:r>
                      <a:r>
                        <a:rPr lang="de-DE" b="0" baseline="0" dirty="0" smtClean="0"/>
                        <a:t> Standorte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Erschliessung</a:t>
                      </a:r>
                      <a:r>
                        <a:rPr lang="de-DE" dirty="0" smtClean="0"/>
                        <a:t> Standorte die v.a.</a:t>
                      </a:r>
                      <a:r>
                        <a:rPr lang="de-DE" baseline="0" dirty="0" smtClean="0"/>
                        <a:t> wegen </a:t>
                      </a:r>
                      <a:r>
                        <a:rPr lang="de-DE" baseline="0" dirty="0" err="1" smtClean="0"/>
                        <a:t>Antransport</a:t>
                      </a:r>
                      <a:r>
                        <a:rPr lang="de-DE" baseline="0" dirty="0" smtClean="0"/>
                        <a:t> und </a:t>
                      </a:r>
                      <a:r>
                        <a:rPr lang="de-DE" baseline="0" dirty="0" err="1" smtClean="0"/>
                        <a:t>Strassenbaumassnahmen</a:t>
                      </a:r>
                      <a:r>
                        <a:rPr lang="de-DE" baseline="0" dirty="0" smtClean="0"/>
                        <a:t>  bisher ausfielen, dafür ev. bzgl. Landschaftsbild besser sind.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 bwMode="auto">
          <a:xfrm>
            <a:off x="524868" y="75459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Windressourcen-Messung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 Fauna     Luftfahrt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Kunst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Transport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Netz</a:t>
            </a:r>
            <a:endParaRPr kumimoji="0" lang="de-C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utigerNext LT Light" pitchFamily="2" charset="0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67760" y="56271"/>
            <a:ext cx="7406754" cy="5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Anforderungen und Wünsche aus der Praxis</a:t>
            </a:r>
            <a:endParaRPr kumimoji="0" lang="de-C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utigerNext LT Ligh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60388" y="1941950"/>
          <a:ext cx="8856984" cy="196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194"/>
                <a:gridCol w="3821790"/>
              </a:tblGrid>
              <a:tr h="504056">
                <a:tc>
                  <a:txBody>
                    <a:bodyPr/>
                    <a:lstStyle/>
                    <a:p>
                      <a:r>
                        <a:rPr lang="de-DE" dirty="0" smtClean="0"/>
                        <a:t>Idee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Ziel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/>
                        <a:t>Wie viel Kapazität</a:t>
                      </a:r>
                      <a:r>
                        <a:rPr lang="de-DE" b="0" baseline="0" dirty="0" smtClean="0"/>
                        <a:t> muss Netzanschlusspunkt wirklich haben. Muss durch Einspeisung max. „Bezugs“-</a:t>
                      </a:r>
                      <a:r>
                        <a:rPr lang="de-DE" b="0" baseline="0" dirty="0" err="1" smtClean="0"/>
                        <a:t>leistung</a:t>
                      </a:r>
                      <a:r>
                        <a:rPr lang="de-DE" b="0" baseline="0" dirty="0" smtClean="0"/>
                        <a:t> erhöht werden oder verringert sich Stromfluss weil Produktion Bezugsbedarf mindert.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Erweiterung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von Anschluss- </a:t>
                      </a:r>
                      <a:r>
                        <a:rPr lang="de-DE" dirty="0" err="1" smtClean="0"/>
                        <a:t>möglichkeiten</a:t>
                      </a:r>
                      <a:r>
                        <a:rPr lang="de-DE" dirty="0" smtClean="0"/>
                        <a:t> an bestehenden Netzen. 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 bwMode="auto">
          <a:xfrm>
            <a:off x="524868" y="75459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Windressourcen-Messung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 Fauna     Luftfahrt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Kunst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 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Transport</a:t>
            </a:r>
            <a:r>
              <a:rPr kumimoji="0" lang="de-C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    Netz</a:t>
            </a:r>
            <a:endParaRPr kumimoji="0" lang="de-C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utigerNext LT Light" pitchFamily="2" charset="0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67760" y="56271"/>
            <a:ext cx="7406754" cy="5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utigerNext LT Light" pitchFamily="2" charset="0"/>
                <a:ea typeface="+mj-ea"/>
                <a:cs typeface="+mj-cs"/>
              </a:rPr>
              <a:t>Anforderungen und Wünsche aus der Praxis</a:t>
            </a:r>
            <a:endParaRPr kumimoji="0" lang="de-C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utigerNext LT Ligh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273050" y="2276474"/>
            <a:ext cx="9239440" cy="3332755"/>
          </a:xfrm>
        </p:spPr>
        <p:txBody>
          <a:bodyPr/>
          <a:lstStyle/>
          <a:p>
            <a:pPr algn="ctr">
              <a:lnSpc>
                <a:spcPct val="200000"/>
              </a:lnSpc>
              <a:buFont typeface="Arial" charset="0"/>
              <a:buNone/>
            </a:pPr>
            <a:r>
              <a:rPr lang="fr-CH" sz="2000" dirty="0" err="1" smtClean="0"/>
              <a:t>Mehr</a:t>
            </a:r>
            <a:r>
              <a:rPr lang="fr-CH" sz="2000" dirty="0" smtClean="0"/>
              <a:t> </a:t>
            </a:r>
            <a:r>
              <a:rPr lang="fr-CH" sz="2000" dirty="0" err="1" smtClean="0"/>
              <a:t>als</a:t>
            </a:r>
            <a:r>
              <a:rPr lang="fr-CH" sz="2000" dirty="0" smtClean="0"/>
              <a:t> 15 Planer </a:t>
            </a:r>
            <a:r>
              <a:rPr lang="fr-CH" sz="2000" dirty="0" err="1" smtClean="0"/>
              <a:t>oder</a:t>
            </a:r>
            <a:r>
              <a:rPr lang="fr-CH" sz="2000" dirty="0" smtClean="0"/>
              <a:t> </a:t>
            </a:r>
            <a:r>
              <a:rPr lang="fr-CH" sz="2000" dirty="0" err="1" smtClean="0"/>
              <a:t>planungsnahe</a:t>
            </a:r>
            <a:r>
              <a:rPr lang="fr-CH" sz="2000" dirty="0" smtClean="0"/>
              <a:t> </a:t>
            </a:r>
            <a:r>
              <a:rPr lang="fr-CH" sz="2000" dirty="0" err="1" smtClean="0"/>
              <a:t>Firmen</a:t>
            </a:r>
            <a:r>
              <a:rPr lang="fr-CH" sz="2000" dirty="0" smtClean="0"/>
              <a:t> </a:t>
            </a:r>
            <a:r>
              <a:rPr lang="fr-CH" sz="2000" dirty="0" err="1" smtClean="0"/>
              <a:t>wurden</a:t>
            </a:r>
            <a:r>
              <a:rPr lang="fr-CH" sz="2000" dirty="0" smtClean="0"/>
              <a:t> </a:t>
            </a:r>
            <a:r>
              <a:rPr lang="fr-CH" sz="2000" dirty="0" err="1" smtClean="0"/>
              <a:t>eingeladen</a:t>
            </a:r>
            <a:r>
              <a:rPr lang="fr-CH" sz="2000" dirty="0" smtClean="0"/>
              <a:t> </a:t>
            </a:r>
            <a:r>
              <a:rPr lang="fr-CH" sz="2000" dirty="0" err="1" smtClean="0"/>
              <a:t>Ideen</a:t>
            </a:r>
            <a:r>
              <a:rPr lang="fr-CH" sz="2000" dirty="0" smtClean="0"/>
              <a:t> </a:t>
            </a:r>
            <a:r>
              <a:rPr lang="fr-CH" sz="2000" dirty="0" err="1" smtClean="0"/>
              <a:t>vorzuschlagen</a:t>
            </a:r>
            <a:r>
              <a:rPr lang="fr-CH" sz="2000" dirty="0" smtClean="0"/>
              <a:t>. </a:t>
            </a:r>
          </a:p>
          <a:p>
            <a:pPr algn="ctr">
              <a:lnSpc>
                <a:spcPct val="200000"/>
              </a:lnSpc>
              <a:buFont typeface="Arial" charset="0"/>
              <a:buNone/>
            </a:pPr>
            <a:endParaRPr lang="fr-CH" sz="2000" dirty="0" smtClean="0"/>
          </a:p>
          <a:p>
            <a:pPr algn="ctr">
              <a:lnSpc>
                <a:spcPct val="200000"/>
              </a:lnSpc>
              <a:buFont typeface="Arial" charset="0"/>
              <a:buNone/>
            </a:pPr>
            <a:r>
              <a:rPr lang="fr-CH" sz="2000" dirty="0" smtClean="0"/>
              <a:t>Die </a:t>
            </a:r>
            <a:r>
              <a:rPr lang="fr-CH" sz="2000" dirty="0" err="1" smtClean="0"/>
              <a:t>vorgestellte</a:t>
            </a:r>
            <a:r>
              <a:rPr lang="fr-CH" sz="2000" dirty="0" smtClean="0"/>
              <a:t> </a:t>
            </a:r>
            <a:r>
              <a:rPr lang="fr-CH" sz="2000" dirty="0" err="1" smtClean="0"/>
              <a:t>Vorschläge</a:t>
            </a:r>
            <a:r>
              <a:rPr lang="fr-CH" sz="2000" dirty="0" smtClean="0"/>
              <a:t> </a:t>
            </a:r>
            <a:r>
              <a:rPr lang="fr-CH" sz="2000" dirty="0" err="1" smtClean="0"/>
              <a:t>stammen</a:t>
            </a:r>
            <a:r>
              <a:rPr lang="fr-CH" sz="2000" dirty="0" smtClean="0"/>
              <a:t> von </a:t>
            </a:r>
          </a:p>
          <a:p>
            <a:pPr algn="ctr">
              <a:lnSpc>
                <a:spcPct val="200000"/>
              </a:lnSpc>
              <a:buFont typeface="Arial" charset="0"/>
              <a:buNone/>
            </a:pPr>
            <a:r>
              <a:rPr lang="fr-CH" sz="2000" dirty="0" smtClean="0"/>
              <a:t>New Energy Scout, </a:t>
            </a:r>
            <a:r>
              <a:rPr lang="fr-CH" sz="2000" dirty="0" err="1" smtClean="0"/>
              <a:t>REnInvest</a:t>
            </a:r>
            <a:r>
              <a:rPr lang="fr-CH" sz="2000" dirty="0" smtClean="0"/>
              <a:t>, </a:t>
            </a:r>
            <a:r>
              <a:rPr lang="fr-CH" sz="2000" dirty="0" err="1" smtClean="0"/>
              <a:t>Windpower</a:t>
            </a:r>
            <a:r>
              <a:rPr lang="fr-CH" sz="2000" dirty="0" smtClean="0"/>
              <a:t>, </a:t>
            </a:r>
            <a:r>
              <a:rPr lang="fr-CH" sz="2000" dirty="0" err="1" smtClean="0"/>
              <a:t>Ventoludens</a:t>
            </a:r>
            <a:r>
              <a:rPr lang="fr-CH" sz="2000" dirty="0" smtClean="0"/>
              <a:t>, </a:t>
            </a:r>
            <a:r>
              <a:rPr lang="fr-CH" sz="2000" dirty="0" err="1" smtClean="0"/>
              <a:t>Enco</a:t>
            </a:r>
            <a:r>
              <a:rPr lang="fr-CH" sz="2000" dirty="0" smtClean="0"/>
              <a:t>. </a:t>
            </a:r>
            <a:endParaRPr lang="de-CH" sz="200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A4-Papier (210x297 mm)</PresentationFormat>
  <Paragraphs>77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Folie 1</vt:lpstr>
      <vt:lpstr>Anforderungen und Wünsche aus der Praxis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Bilder</vt:lpstr>
      <vt:lpstr>Bilder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Alexander Kupfahl</dc:creator>
  <cp:lastModifiedBy>Peter Schwer</cp:lastModifiedBy>
  <cp:revision>173</cp:revision>
  <dcterms:created xsi:type="dcterms:W3CDTF">2010-08-16T10:26:47Z</dcterms:created>
  <dcterms:modified xsi:type="dcterms:W3CDTF">2011-09-12T10:24:11Z</dcterms:modified>
</cp:coreProperties>
</file>