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modernComment_192D_8CA7FD2E.xml" ContentType="application/vnd.ms-powerpoint.comment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4"/>
  </p:sldMasterIdLst>
  <p:notesMasterIdLst>
    <p:notesMasterId r:id="rId51"/>
  </p:notesMasterIdLst>
  <p:handoutMasterIdLst>
    <p:handoutMasterId r:id="rId52"/>
  </p:handoutMasterIdLst>
  <p:sldIdLst>
    <p:sldId id="6458" r:id="rId5"/>
    <p:sldId id="6446" r:id="rId6"/>
    <p:sldId id="317" r:id="rId7"/>
    <p:sldId id="6504" r:id="rId8"/>
    <p:sldId id="6500" r:id="rId9"/>
    <p:sldId id="6460" r:id="rId10"/>
    <p:sldId id="6457" r:id="rId11"/>
    <p:sldId id="6461" r:id="rId12"/>
    <p:sldId id="6462" r:id="rId13"/>
    <p:sldId id="6463" r:id="rId14"/>
    <p:sldId id="6464" r:id="rId15"/>
    <p:sldId id="6465" r:id="rId16"/>
    <p:sldId id="6501" r:id="rId17"/>
    <p:sldId id="6466" r:id="rId18"/>
    <p:sldId id="6467" r:id="rId19"/>
    <p:sldId id="6468" r:id="rId20"/>
    <p:sldId id="6469" r:id="rId21"/>
    <p:sldId id="6470" r:id="rId22"/>
    <p:sldId id="6471" r:id="rId23"/>
    <p:sldId id="6472" r:id="rId24"/>
    <p:sldId id="6473" r:id="rId25"/>
    <p:sldId id="6474" r:id="rId26"/>
    <p:sldId id="6475" r:id="rId27"/>
    <p:sldId id="6476" r:id="rId28"/>
    <p:sldId id="6477" r:id="rId29"/>
    <p:sldId id="6478" r:id="rId30"/>
    <p:sldId id="6480" r:id="rId31"/>
    <p:sldId id="6479" r:id="rId32"/>
    <p:sldId id="6481" r:id="rId33"/>
    <p:sldId id="6482" r:id="rId34"/>
    <p:sldId id="6483" r:id="rId35"/>
    <p:sldId id="6484" r:id="rId36"/>
    <p:sldId id="6485" r:id="rId37"/>
    <p:sldId id="6487" r:id="rId38"/>
    <p:sldId id="6486" r:id="rId39"/>
    <p:sldId id="6445" r:id="rId40"/>
    <p:sldId id="6489" r:id="rId41"/>
    <p:sldId id="6490" r:id="rId42"/>
    <p:sldId id="6491" r:id="rId43"/>
    <p:sldId id="6492" r:id="rId44"/>
    <p:sldId id="6493" r:id="rId45"/>
    <p:sldId id="6494" r:id="rId46"/>
    <p:sldId id="276" r:id="rId47"/>
    <p:sldId id="6496" r:id="rId48"/>
    <p:sldId id="6498" r:id="rId49"/>
    <p:sldId id="297" r:id="rId5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6D1524-658D-8AF6-8219-994065EBF4BE}" name="Oliver Wimmer" initials="OW" userId="S::oliver.wimmer@cr-k.ch::6dea62e1-59cd-41ae-acc6-c3290daf32e1" providerId="AD"/>
  <p188:author id="{9258752C-83DB-386E-A09E-C860B18A4BDD}" name="Manuel Hunziker" initials="MH" userId="S::manuel.hunziker@e4plus.ch::102d248a-4c31-40b0-a9f8-3e37b75a79b3" providerId="AD"/>
  <p188:author id="{2AA5E130-CFF5-D207-3DB5-E5A74D8F914C}" name="Lienhard Charlotte BFE" initials="LB" userId="S::charlotte.lienhard_bfe.admin.ch#ext#@crkch.onmicrosoft.com::eadc938d-c093-4bda-b642-b0c2874394d4" providerId="AD"/>
  <p188:author id="{F0A3D04E-8302-A860-E5DE-4838D5B99C14}" name="Lienhard Charlotte BFE" initials="CL" userId="S::charlotte.lienhard@bfe.admin.ch::d64a2276-4414-4f9d-9558-ac421b321427" providerId="AD"/>
  <p188:author id="{FC135651-D1CB-EB71-16AC-BE96CEA0CBA1}" name="Salvini Laura BFE" initials="LS" userId="S::laura.salvini@bfe.admin.ch::e29238cb-bb40-4e51-857d-36f2f1ffbfec" providerId="AD"/>
  <p188:author id="{3EB9F6ED-5AD3-D366-A5F6-F6564BC0884A}" name="Carmen Pfoster" initials="CP" userId="S::Carmen.Pfoster@e4plus.ch::149d4fc0-23a4-41cd-bbae-b9c8b6699aff" providerId="AD"/>
  <p188:author id="{FA1EC4F7-22DD-E93E-B2B4-06DFAC515B70}" name="Jud Thomas BFE" initials="JB" userId="S::thomas.jud_bfe.admin.ch#ext#@crkch.onmicrosoft.com::9df5cd1b-b4ed-4593-bf4a-62e3bcf29a96" providerId="AD"/>
  <p188:author id="{E22C38FA-D3A7-F90D-2497-2371BB5E695F}" name="Jud Thomas BFE" initials="TJ" userId="S::thomas.jud@bfe.admin.ch::1130ffe6-7d59-4d56-bc26-17fe4810eb1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9A93A"/>
    <a:srgbClr val="12385F"/>
    <a:srgbClr val="F0F7FC"/>
    <a:srgbClr val="0C273C"/>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AF6441-D2AE-E52D-6CAC-C385555F2FAA}" v="6" dt="2026-02-16T10:38:21.593"/>
  </p1510:revLst>
</p1510:revInfo>
</file>

<file path=ppt/tableStyles.xml><?xml version="1.0" encoding="utf-8"?>
<a:tblStyleLst xmlns:a="http://schemas.openxmlformats.org/drawingml/2006/main" def="{5940675A-B579-460E-94D1-54222C63F5D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38" autoAdjust="0"/>
    <p:restoredTop sz="88020"/>
  </p:normalViewPr>
  <p:slideViewPr>
    <p:cSldViewPr snapToGrid="0">
      <p:cViewPr varScale="1">
        <p:scale>
          <a:sx n="90" d="100"/>
          <a:sy n="90" d="100"/>
        </p:scale>
        <p:origin x="74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s>
</file>

<file path=ppt/comments/modernComment_192D_8CA7FD2E.xml><?xml version="1.0" encoding="utf-8"?>
<p188:cmLst xmlns:a="http://schemas.openxmlformats.org/drawingml/2006/main" xmlns:r="http://schemas.openxmlformats.org/officeDocument/2006/relationships" xmlns:p188="http://schemas.microsoft.com/office/powerpoint/2018/8/main">
  <p188:cm id="{B70E7252-6699-4346-BBB3-F6AFAE3BE2FD}" authorId="{FC135651-D1CB-EB71-16AC-BE96CEA0CBA1}" created="2026-02-24T07:25:11.853">
    <ac:txMkLst xmlns:ac="http://schemas.microsoft.com/office/drawing/2013/main/command">
      <pc:docMk xmlns:pc="http://schemas.microsoft.com/office/powerpoint/2013/main/command"/>
      <pc:sldMk xmlns:pc="http://schemas.microsoft.com/office/powerpoint/2013/main/command" cId="2359819566" sldId="6445"/>
      <ac:spMk id="3" creationId="{0379A884-3649-8630-48DB-053349C8C9F2}"/>
      <ac:txMk cp="155" len="161">
        <ac:context len="707" hash="4032944661"/>
      </ac:txMk>
    </ac:txMkLst>
    <p188:pos x="11037524" y="580133"/>
    <p188:txBody>
      <a:bodyPr/>
      <a:lstStyle/>
      <a:p>
        <a:r>
          <a:rPr lang="it-CH"/>
          <a:t>Neue Sätze eingefügt von Thomas. Sollten auch in die andere Sprache eingefügt werden.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476672" y="229395"/>
            <a:ext cx="4320480" cy="310159"/>
          </a:xfrm>
          <a:prstGeom prst="rect">
            <a:avLst/>
          </a:prstGeom>
        </p:spPr>
        <p:txBody>
          <a:bodyPr vert="horz" lIns="0" tIns="0" rIns="0" bIns="0" rtlCol="0"/>
          <a:lstStyle>
            <a:lvl1pPr algn="l">
              <a:defRPr sz="1200"/>
            </a:lvl1pPr>
          </a:lstStyle>
          <a:p>
            <a:r>
              <a:rPr lang="de-CH" sz="900"/>
              <a:t>Kopfzeilentext</a:t>
            </a:r>
          </a:p>
        </p:txBody>
      </p:sp>
      <p:sp>
        <p:nvSpPr>
          <p:cNvPr id="3" name="Datumsplatzhalter 2"/>
          <p:cNvSpPr>
            <a:spLocks noGrp="1"/>
          </p:cNvSpPr>
          <p:nvPr>
            <p:ph type="dt" sz="quarter" idx="1"/>
          </p:nvPr>
        </p:nvSpPr>
        <p:spPr>
          <a:xfrm>
            <a:off x="5137720" y="229395"/>
            <a:ext cx="1243608" cy="310159"/>
          </a:xfrm>
          <a:prstGeom prst="rect">
            <a:avLst/>
          </a:prstGeom>
        </p:spPr>
        <p:txBody>
          <a:bodyPr vert="horz" lIns="0" tIns="0" rIns="0" bIns="0" rtlCol="0"/>
          <a:lstStyle>
            <a:lvl1pPr algn="r">
              <a:defRPr sz="1200"/>
            </a:lvl1pPr>
          </a:lstStyle>
          <a:p>
            <a:fld id="{EEC665CA-D682-48EC-95D2-126FD6449D65}" type="datetime1">
              <a:rPr lang="de-CH" sz="900" smtClean="0"/>
              <a:t>25.02.2026</a:t>
            </a:fld>
            <a:endParaRPr lang="de-CH" sz="900"/>
          </a:p>
        </p:txBody>
      </p:sp>
      <p:sp>
        <p:nvSpPr>
          <p:cNvPr id="4" name="Fußzeilenplatzhalter 3"/>
          <p:cNvSpPr>
            <a:spLocks noGrp="1"/>
          </p:cNvSpPr>
          <p:nvPr>
            <p:ph type="ftr" sz="quarter" idx="2"/>
          </p:nvPr>
        </p:nvSpPr>
        <p:spPr>
          <a:xfrm>
            <a:off x="476672" y="8489144"/>
            <a:ext cx="4320480" cy="331331"/>
          </a:xfrm>
          <a:prstGeom prst="rect">
            <a:avLst/>
          </a:prstGeom>
        </p:spPr>
        <p:txBody>
          <a:bodyPr vert="horz" lIns="0" tIns="0" rIns="0" bIns="0" rtlCol="0" anchor="b"/>
          <a:lstStyle>
            <a:lvl1pPr algn="l">
              <a:defRPr sz="1200"/>
            </a:lvl1pPr>
          </a:lstStyle>
          <a:p>
            <a:r>
              <a:rPr lang="de-CH" sz="900"/>
              <a:t>Fusszeilentext</a:t>
            </a:r>
          </a:p>
        </p:txBody>
      </p:sp>
      <p:sp>
        <p:nvSpPr>
          <p:cNvPr id="5" name="Foliennummernplatzhalter 4"/>
          <p:cNvSpPr>
            <a:spLocks noGrp="1"/>
          </p:cNvSpPr>
          <p:nvPr>
            <p:ph type="sldNum" sz="quarter" idx="3"/>
          </p:nvPr>
        </p:nvSpPr>
        <p:spPr>
          <a:xfrm>
            <a:off x="5137720" y="8489146"/>
            <a:ext cx="1243608" cy="331329"/>
          </a:xfrm>
          <a:prstGeom prst="rect">
            <a:avLst/>
          </a:prstGeom>
        </p:spPr>
        <p:txBody>
          <a:bodyPr vert="horz" lIns="0" tIns="0" rIns="0" bIns="0" rtlCol="0" anchor="b"/>
          <a:lstStyle>
            <a:lvl1pPr algn="r">
              <a:defRPr sz="1200"/>
            </a:lvl1pPr>
          </a:lstStyle>
          <a:p>
            <a:fld id="{2CEDAA2C-602C-494B-9BFF-F0D7FF14E319}" type="slidenum">
              <a:rPr lang="de-CH" sz="900" smtClean="0"/>
              <a:t>‹N°›</a:t>
            </a:fld>
            <a:endParaRPr lang="de-CH" sz="900"/>
          </a:p>
        </p:txBody>
      </p:sp>
    </p:spTree>
    <p:extLst>
      <p:ext uri="{BB962C8B-B14F-4D97-AF65-F5344CB8AC3E}">
        <p14:creationId xmlns:p14="http://schemas.microsoft.com/office/powerpoint/2010/main" val="16250026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Folienbildplatzhalter 11"/>
          <p:cNvSpPr>
            <a:spLocks noGrp="1" noRot="1" noChangeAspect="1"/>
          </p:cNvSpPr>
          <p:nvPr>
            <p:ph type="sldImg" idx="2"/>
          </p:nvPr>
        </p:nvSpPr>
        <p:spPr>
          <a:xfrm>
            <a:off x="773424" y="1246193"/>
            <a:ext cx="5560412" cy="3127732"/>
          </a:xfrm>
          <a:prstGeom prst="rect">
            <a:avLst/>
          </a:prstGeom>
          <a:noFill/>
          <a:ln w="3175">
            <a:solidFill>
              <a:prstClr val="black"/>
            </a:solidFill>
          </a:ln>
        </p:spPr>
        <p:txBody>
          <a:bodyPr vert="horz" lIns="91440" tIns="45720" rIns="91440" bIns="45720" rtlCol="0" anchor="ctr"/>
          <a:lstStyle/>
          <a:p>
            <a:endParaRPr lang="de-CH"/>
          </a:p>
        </p:txBody>
      </p:sp>
      <p:sp>
        <p:nvSpPr>
          <p:cNvPr id="14" name="Fußzeilenplatzhalter 13"/>
          <p:cNvSpPr>
            <a:spLocks noGrp="1"/>
          </p:cNvSpPr>
          <p:nvPr>
            <p:ph type="ftr" sz="quarter" idx="4"/>
          </p:nvPr>
        </p:nvSpPr>
        <p:spPr>
          <a:xfrm>
            <a:off x="775244" y="8964488"/>
            <a:ext cx="2230428" cy="179512"/>
          </a:xfrm>
          <a:prstGeom prst="rect">
            <a:avLst/>
          </a:prstGeom>
        </p:spPr>
        <p:txBody>
          <a:bodyPr vert="horz" lIns="0" tIns="0" rIns="0" bIns="0" rtlCol="0" anchor="t"/>
          <a:lstStyle>
            <a:lvl1pPr algn="l">
              <a:defRPr sz="900"/>
            </a:lvl1pPr>
          </a:lstStyle>
          <a:p>
            <a:r>
              <a:rPr lang="de-CH"/>
              <a:t>Fusszeilentext</a:t>
            </a:r>
          </a:p>
        </p:txBody>
      </p:sp>
      <p:sp>
        <p:nvSpPr>
          <p:cNvPr id="15" name="Foliennummernplatzhalter 14"/>
          <p:cNvSpPr>
            <a:spLocks noGrp="1"/>
          </p:cNvSpPr>
          <p:nvPr>
            <p:ph type="sldNum" sz="quarter" idx="5"/>
          </p:nvPr>
        </p:nvSpPr>
        <p:spPr>
          <a:xfrm>
            <a:off x="5462663" y="8964488"/>
            <a:ext cx="871173" cy="179512"/>
          </a:xfrm>
          <a:prstGeom prst="rect">
            <a:avLst/>
          </a:prstGeom>
        </p:spPr>
        <p:txBody>
          <a:bodyPr vert="horz" lIns="0" tIns="0" rIns="0" bIns="0" rtlCol="0" anchor="t"/>
          <a:lstStyle>
            <a:lvl1pPr algn="r">
              <a:defRPr sz="900"/>
            </a:lvl1pPr>
          </a:lstStyle>
          <a:p>
            <a:fld id="{83C81C81-E364-4366-A610-2DB15FF98538}" type="slidenum">
              <a:rPr lang="de-CH" smtClean="0"/>
              <a:pPr/>
              <a:t>‹N°›</a:t>
            </a:fld>
            <a:endParaRPr lang="de-CH"/>
          </a:p>
        </p:txBody>
      </p:sp>
      <p:sp>
        <p:nvSpPr>
          <p:cNvPr id="16" name="Notizenplatzhalter 15"/>
          <p:cNvSpPr>
            <a:spLocks noGrp="1"/>
          </p:cNvSpPr>
          <p:nvPr>
            <p:ph type="body" sz="quarter" idx="3"/>
          </p:nvPr>
        </p:nvSpPr>
        <p:spPr>
          <a:xfrm>
            <a:off x="773424" y="4644008"/>
            <a:ext cx="5560412" cy="3888432"/>
          </a:xfrm>
          <a:prstGeom prst="rect">
            <a:avLst/>
          </a:prstGeom>
        </p:spPr>
        <p:txBody>
          <a:bodyPr vert="horz" lIns="0" tIns="0" rIns="0" bIns="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17" name="Datumsplatzhalter 16"/>
          <p:cNvSpPr>
            <a:spLocks noGrp="1"/>
          </p:cNvSpPr>
          <p:nvPr>
            <p:ph type="dt" idx="1"/>
          </p:nvPr>
        </p:nvSpPr>
        <p:spPr>
          <a:xfrm>
            <a:off x="4229809" y="425838"/>
            <a:ext cx="2095308" cy="185722"/>
          </a:xfrm>
          <a:prstGeom prst="rect">
            <a:avLst/>
          </a:prstGeom>
        </p:spPr>
        <p:txBody>
          <a:bodyPr vert="horz" lIns="0" tIns="0" rIns="0" bIns="0" rtlCol="0"/>
          <a:lstStyle>
            <a:lvl1pPr algn="r">
              <a:defRPr sz="900"/>
            </a:lvl1pPr>
          </a:lstStyle>
          <a:p>
            <a:fld id="{A17AAF7D-4283-4014-80F4-26E915FEACF8}" type="datetime1">
              <a:rPr lang="de-CH" smtClean="0"/>
              <a:t>25.02.2026</a:t>
            </a:fld>
            <a:endParaRPr lang="de-CH"/>
          </a:p>
        </p:txBody>
      </p:sp>
      <p:sp>
        <p:nvSpPr>
          <p:cNvPr id="18" name="Kopfzeilenplatzhalter 17"/>
          <p:cNvSpPr>
            <a:spLocks noGrp="1"/>
          </p:cNvSpPr>
          <p:nvPr>
            <p:ph type="hdr" sz="quarter"/>
          </p:nvPr>
        </p:nvSpPr>
        <p:spPr>
          <a:xfrm>
            <a:off x="764704" y="432000"/>
            <a:ext cx="3249080" cy="179560"/>
          </a:xfrm>
          <a:prstGeom prst="rect">
            <a:avLst/>
          </a:prstGeom>
        </p:spPr>
        <p:txBody>
          <a:bodyPr vert="horz" lIns="0" tIns="0" rIns="0" bIns="0" rtlCol="0"/>
          <a:lstStyle>
            <a:lvl1pPr algn="l">
              <a:defRPr sz="900"/>
            </a:lvl1pPr>
          </a:lstStyle>
          <a:p>
            <a:r>
              <a:rPr lang="de-CH"/>
              <a:t>Kopfzeilentext</a:t>
            </a:r>
          </a:p>
        </p:txBody>
      </p:sp>
    </p:spTree>
    <p:extLst>
      <p:ext uri="{BB962C8B-B14F-4D97-AF65-F5344CB8AC3E}">
        <p14:creationId xmlns:p14="http://schemas.microsoft.com/office/powerpoint/2010/main" val="311709705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spcAft>
        <a:spcPts val="600"/>
      </a:spcAft>
      <a:defRPr sz="1100" kern="1200">
        <a:solidFill>
          <a:schemeClr val="tx1"/>
        </a:solidFill>
        <a:latin typeface="+mn-lt"/>
        <a:ea typeface="+mn-ea"/>
        <a:cs typeface="+mn-cs"/>
      </a:defRPr>
    </a:lvl1pPr>
    <a:lvl2pPr marL="177800" indent="-177800"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2pPr>
    <a:lvl3pPr marL="357188" indent="-179388"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3pPr>
    <a:lvl4pPr marL="534988" indent="-177800"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4pPr>
    <a:lvl5pPr marL="720725" indent="-185738"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pPr marL="342900" indent="-342900">
              <a:buFont typeface="Arial" panose="020B0604020202020204" pitchFamily="34" charset="0"/>
              <a:buChar char="•"/>
            </a:pPr>
            <a:endParaRPr lang="de-DE"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2</a:t>
            </a:fld>
            <a:endParaRPr lang="de-CH"/>
          </a:p>
        </p:txBody>
      </p:sp>
    </p:spTree>
    <p:extLst>
      <p:ext uri="{BB962C8B-B14F-4D97-AF65-F5344CB8AC3E}">
        <p14:creationId xmlns:p14="http://schemas.microsoft.com/office/powerpoint/2010/main" val="34563555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15</a:t>
            </a:fld>
            <a:endParaRPr lang="de-CH"/>
          </a:p>
        </p:txBody>
      </p:sp>
    </p:spTree>
    <p:extLst>
      <p:ext uri="{BB962C8B-B14F-4D97-AF65-F5344CB8AC3E}">
        <p14:creationId xmlns:p14="http://schemas.microsoft.com/office/powerpoint/2010/main" val="1135348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18</a:t>
            </a:fld>
            <a:endParaRPr lang="de-CH"/>
          </a:p>
        </p:txBody>
      </p:sp>
    </p:spTree>
    <p:extLst>
      <p:ext uri="{BB962C8B-B14F-4D97-AF65-F5344CB8AC3E}">
        <p14:creationId xmlns:p14="http://schemas.microsoft.com/office/powerpoint/2010/main" val="190180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19</a:t>
            </a:fld>
            <a:endParaRPr lang="de-CH"/>
          </a:p>
        </p:txBody>
      </p:sp>
    </p:spTree>
    <p:extLst>
      <p:ext uri="{BB962C8B-B14F-4D97-AF65-F5344CB8AC3E}">
        <p14:creationId xmlns:p14="http://schemas.microsoft.com/office/powerpoint/2010/main" val="4020117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22</a:t>
            </a:fld>
            <a:endParaRPr lang="de-CH"/>
          </a:p>
        </p:txBody>
      </p:sp>
    </p:spTree>
    <p:extLst>
      <p:ext uri="{BB962C8B-B14F-4D97-AF65-F5344CB8AC3E}">
        <p14:creationId xmlns:p14="http://schemas.microsoft.com/office/powerpoint/2010/main" val="5291854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23</a:t>
            </a:fld>
            <a:endParaRPr lang="de-CH"/>
          </a:p>
        </p:txBody>
      </p:sp>
    </p:spTree>
    <p:extLst>
      <p:ext uri="{BB962C8B-B14F-4D97-AF65-F5344CB8AC3E}">
        <p14:creationId xmlns:p14="http://schemas.microsoft.com/office/powerpoint/2010/main" val="17392577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1C20-D626-FEF6-7147-1973991A1CF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BEDE8A-5D5B-3B11-91E1-97E28F4A2544}"/>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B5A7119A-FD1B-8ADA-C93C-11A3E810785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D0DFEF8-A908-B631-0D7F-93FAE04A0791}"/>
              </a:ext>
            </a:extLst>
          </p:cNvPr>
          <p:cNvSpPr>
            <a:spLocks noGrp="1"/>
          </p:cNvSpPr>
          <p:nvPr>
            <p:ph type="sldNum" sz="quarter" idx="5"/>
          </p:nvPr>
        </p:nvSpPr>
        <p:spPr/>
        <p:txBody>
          <a:bodyPr/>
          <a:lstStyle/>
          <a:p>
            <a:fld id="{83C81C81-E364-4366-A610-2DB15FF98538}" type="slidenum">
              <a:rPr lang="de-CH" smtClean="0"/>
              <a:pPr/>
              <a:t>24</a:t>
            </a:fld>
            <a:endParaRPr lang="de-CH"/>
          </a:p>
        </p:txBody>
      </p:sp>
    </p:spTree>
    <p:extLst>
      <p:ext uri="{BB962C8B-B14F-4D97-AF65-F5344CB8AC3E}">
        <p14:creationId xmlns:p14="http://schemas.microsoft.com/office/powerpoint/2010/main" val="42813235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1C20-D626-FEF6-7147-1973991A1CF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BEDE8A-5D5B-3B11-91E1-97E28F4A2544}"/>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B5A7119A-FD1B-8ADA-C93C-11A3E810785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D0DFEF8-A908-B631-0D7F-93FAE04A0791}"/>
              </a:ext>
            </a:extLst>
          </p:cNvPr>
          <p:cNvSpPr>
            <a:spLocks noGrp="1"/>
          </p:cNvSpPr>
          <p:nvPr>
            <p:ph type="sldNum" sz="quarter" idx="5"/>
          </p:nvPr>
        </p:nvSpPr>
        <p:spPr/>
        <p:txBody>
          <a:bodyPr/>
          <a:lstStyle/>
          <a:p>
            <a:fld id="{83C81C81-E364-4366-A610-2DB15FF98538}" type="slidenum">
              <a:rPr lang="de-CH" smtClean="0"/>
              <a:pPr/>
              <a:t>25</a:t>
            </a:fld>
            <a:endParaRPr lang="de-CH"/>
          </a:p>
        </p:txBody>
      </p:sp>
    </p:spTree>
    <p:extLst>
      <p:ext uri="{BB962C8B-B14F-4D97-AF65-F5344CB8AC3E}">
        <p14:creationId xmlns:p14="http://schemas.microsoft.com/office/powerpoint/2010/main" val="37746198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1C20-D626-FEF6-7147-1973991A1CF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BEDE8A-5D5B-3B11-91E1-97E28F4A2544}"/>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B5A7119A-FD1B-8ADA-C93C-11A3E810785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D0DFEF8-A908-B631-0D7F-93FAE04A0791}"/>
              </a:ext>
            </a:extLst>
          </p:cNvPr>
          <p:cNvSpPr>
            <a:spLocks noGrp="1"/>
          </p:cNvSpPr>
          <p:nvPr>
            <p:ph type="sldNum" sz="quarter" idx="5"/>
          </p:nvPr>
        </p:nvSpPr>
        <p:spPr/>
        <p:txBody>
          <a:bodyPr/>
          <a:lstStyle/>
          <a:p>
            <a:fld id="{83C81C81-E364-4366-A610-2DB15FF98538}" type="slidenum">
              <a:rPr lang="de-CH" smtClean="0"/>
              <a:pPr/>
              <a:t>26</a:t>
            </a:fld>
            <a:endParaRPr lang="de-CH"/>
          </a:p>
        </p:txBody>
      </p:sp>
    </p:spTree>
    <p:extLst>
      <p:ext uri="{BB962C8B-B14F-4D97-AF65-F5344CB8AC3E}">
        <p14:creationId xmlns:p14="http://schemas.microsoft.com/office/powerpoint/2010/main" val="31392874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1C20-D626-FEF6-7147-1973991A1CF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BEDE8A-5D5B-3B11-91E1-97E28F4A2544}"/>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B5A7119A-FD1B-8ADA-C93C-11A3E810785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D0DFEF8-A908-B631-0D7F-93FAE04A0791}"/>
              </a:ext>
            </a:extLst>
          </p:cNvPr>
          <p:cNvSpPr>
            <a:spLocks noGrp="1"/>
          </p:cNvSpPr>
          <p:nvPr>
            <p:ph type="sldNum" sz="quarter" idx="5"/>
          </p:nvPr>
        </p:nvSpPr>
        <p:spPr/>
        <p:txBody>
          <a:bodyPr/>
          <a:lstStyle/>
          <a:p>
            <a:fld id="{83C81C81-E364-4366-A610-2DB15FF98538}" type="slidenum">
              <a:rPr lang="de-CH" smtClean="0"/>
              <a:pPr/>
              <a:t>27</a:t>
            </a:fld>
            <a:endParaRPr lang="de-CH"/>
          </a:p>
        </p:txBody>
      </p:sp>
    </p:spTree>
    <p:extLst>
      <p:ext uri="{BB962C8B-B14F-4D97-AF65-F5344CB8AC3E}">
        <p14:creationId xmlns:p14="http://schemas.microsoft.com/office/powerpoint/2010/main" val="21279091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1C20-D626-FEF6-7147-1973991A1CF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BEDE8A-5D5B-3B11-91E1-97E28F4A2544}"/>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B5A7119A-FD1B-8ADA-C93C-11A3E810785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D0DFEF8-A908-B631-0D7F-93FAE04A0791}"/>
              </a:ext>
            </a:extLst>
          </p:cNvPr>
          <p:cNvSpPr>
            <a:spLocks noGrp="1"/>
          </p:cNvSpPr>
          <p:nvPr>
            <p:ph type="sldNum" sz="quarter" idx="5"/>
          </p:nvPr>
        </p:nvSpPr>
        <p:spPr/>
        <p:txBody>
          <a:bodyPr/>
          <a:lstStyle/>
          <a:p>
            <a:fld id="{83C81C81-E364-4366-A610-2DB15FF98538}" type="slidenum">
              <a:rPr lang="de-CH" smtClean="0"/>
              <a:pPr/>
              <a:t>28</a:t>
            </a:fld>
            <a:endParaRPr lang="de-CH"/>
          </a:p>
        </p:txBody>
      </p:sp>
    </p:spTree>
    <p:extLst>
      <p:ext uri="{BB962C8B-B14F-4D97-AF65-F5344CB8AC3E}">
        <p14:creationId xmlns:p14="http://schemas.microsoft.com/office/powerpoint/2010/main" val="3850501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3113" y="1246188"/>
            <a:ext cx="5561012" cy="312737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de-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C81C81-E364-4366-A610-2DB15FF98538}" type="slidenum">
              <a:rPr kumimoji="0" lang="de-CH" sz="9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CH" sz="9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4783688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1C20-D626-FEF6-7147-1973991A1CF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BEDE8A-5D5B-3B11-91E1-97E28F4A2544}"/>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B5A7119A-FD1B-8ADA-C93C-11A3E810785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D0DFEF8-A908-B631-0D7F-93FAE04A0791}"/>
              </a:ext>
            </a:extLst>
          </p:cNvPr>
          <p:cNvSpPr>
            <a:spLocks noGrp="1"/>
          </p:cNvSpPr>
          <p:nvPr>
            <p:ph type="sldNum" sz="quarter" idx="5"/>
          </p:nvPr>
        </p:nvSpPr>
        <p:spPr/>
        <p:txBody>
          <a:bodyPr/>
          <a:lstStyle/>
          <a:p>
            <a:fld id="{83C81C81-E364-4366-A610-2DB15FF98538}" type="slidenum">
              <a:rPr lang="de-CH" smtClean="0"/>
              <a:pPr/>
              <a:t>29</a:t>
            </a:fld>
            <a:endParaRPr lang="de-CH"/>
          </a:p>
        </p:txBody>
      </p:sp>
    </p:spTree>
    <p:extLst>
      <p:ext uri="{BB962C8B-B14F-4D97-AF65-F5344CB8AC3E}">
        <p14:creationId xmlns:p14="http://schemas.microsoft.com/office/powerpoint/2010/main" val="34245829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FE7F3-9F18-4472-7DC6-2C85AAC015E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3AB5948-B0AC-99AC-EBC9-AC58FA2DDC05}"/>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732EB01A-1515-C365-9F28-925BEF67B963}"/>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28B2ADC-0B23-7D07-3850-15E80AC5E658}"/>
              </a:ext>
            </a:extLst>
          </p:cNvPr>
          <p:cNvSpPr>
            <a:spLocks noGrp="1"/>
          </p:cNvSpPr>
          <p:nvPr>
            <p:ph type="sldNum" sz="quarter" idx="5"/>
          </p:nvPr>
        </p:nvSpPr>
        <p:spPr/>
        <p:txBody>
          <a:bodyPr/>
          <a:lstStyle/>
          <a:p>
            <a:fld id="{83C81C81-E364-4366-A610-2DB15FF98538}" type="slidenum">
              <a:rPr lang="de-CH" smtClean="0"/>
              <a:pPr/>
              <a:t>30</a:t>
            </a:fld>
            <a:endParaRPr lang="de-CH"/>
          </a:p>
        </p:txBody>
      </p:sp>
    </p:spTree>
    <p:extLst>
      <p:ext uri="{BB962C8B-B14F-4D97-AF65-F5344CB8AC3E}">
        <p14:creationId xmlns:p14="http://schemas.microsoft.com/office/powerpoint/2010/main" val="6896628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1C20-D626-FEF6-7147-1973991A1CF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BEDE8A-5D5B-3B11-91E1-97E28F4A2544}"/>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B5A7119A-FD1B-8ADA-C93C-11A3E810785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D0DFEF8-A908-B631-0D7F-93FAE04A0791}"/>
              </a:ext>
            </a:extLst>
          </p:cNvPr>
          <p:cNvSpPr>
            <a:spLocks noGrp="1"/>
          </p:cNvSpPr>
          <p:nvPr>
            <p:ph type="sldNum" sz="quarter" idx="5"/>
          </p:nvPr>
        </p:nvSpPr>
        <p:spPr/>
        <p:txBody>
          <a:bodyPr/>
          <a:lstStyle/>
          <a:p>
            <a:fld id="{83C81C81-E364-4366-A610-2DB15FF98538}" type="slidenum">
              <a:rPr lang="de-CH" smtClean="0"/>
              <a:pPr/>
              <a:t>31</a:t>
            </a:fld>
            <a:endParaRPr lang="de-CH"/>
          </a:p>
        </p:txBody>
      </p:sp>
    </p:spTree>
    <p:extLst>
      <p:ext uri="{BB962C8B-B14F-4D97-AF65-F5344CB8AC3E}">
        <p14:creationId xmlns:p14="http://schemas.microsoft.com/office/powerpoint/2010/main" val="33887105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FE7F3-9F18-4472-7DC6-2C85AAC015E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3AB5948-B0AC-99AC-EBC9-AC58FA2DDC05}"/>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732EB01A-1515-C365-9F28-925BEF67B963}"/>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28B2ADC-0B23-7D07-3850-15E80AC5E658}"/>
              </a:ext>
            </a:extLst>
          </p:cNvPr>
          <p:cNvSpPr>
            <a:spLocks noGrp="1"/>
          </p:cNvSpPr>
          <p:nvPr>
            <p:ph type="sldNum" sz="quarter" idx="5"/>
          </p:nvPr>
        </p:nvSpPr>
        <p:spPr/>
        <p:txBody>
          <a:bodyPr/>
          <a:lstStyle/>
          <a:p>
            <a:fld id="{83C81C81-E364-4366-A610-2DB15FF98538}" type="slidenum">
              <a:rPr lang="de-CH" smtClean="0"/>
              <a:pPr/>
              <a:t>32</a:t>
            </a:fld>
            <a:endParaRPr lang="de-CH"/>
          </a:p>
        </p:txBody>
      </p:sp>
    </p:spTree>
    <p:extLst>
      <p:ext uri="{BB962C8B-B14F-4D97-AF65-F5344CB8AC3E}">
        <p14:creationId xmlns:p14="http://schemas.microsoft.com/office/powerpoint/2010/main" val="38290615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1C20-D626-FEF6-7147-1973991A1CF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BEDE8A-5D5B-3B11-91E1-97E28F4A2544}"/>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B5A7119A-FD1B-8ADA-C93C-11A3E810785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D0DFEF8-A908-B631-0D7F-93FAE04A0791}"/>
              </a:ext>
            </a:extLst>
          </p:cNvPr>
          <p:cNvSpPr>
            <a:spLocks noGrp="1"/>
          </p:cNvSpPr>
          <p:nvPr>
            <p:ph type="sldNum" sz="quarter" idx="5"/>
          </p:nvPr>
        </p:nvSpPr>
        <p:spPr/>
        <p:txBody>
          <a:bodyPr/>
          <a:lstStyle/>
          <a:p>
            <a:fld id="{83C81C81-E364-4366-A610-2DB15FF98538}" type="slidenum">
              <a:rPr lang="de-CH" smtClean="0"/>
              <a:pPr/>
              <a:t>33</a:t>
            </a:fld>
            <a:endParaRPr lang="de-CH"/>
          </a:p>
        </p:txBody>
      </p:sp>
    </p:spTree>
    <p:extLst>
      <p:ext uri="{BB962C8B-B14F-4D97-AF65-F5344CB8AC3E}">
        <p14:creationId xmlns:p14="http://schemas.microsoft.com/office/powerpoint/2010/main" val="10644793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1C20-D626-FEF6-7147-1973991A1CF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BEDE8A-5D5B-3B11-91E1-97E28F4A2544}"/>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B5A7119A-FD1B-8ADA-C93C-11A3E810785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D0DFEF8-A908-B631-0D7F-93FAE04A0791}"/>
              </a:ext>
            </a:extLst>
          </p:cNvPr>
          <p:cNvSpPr>
            <a:spLocks noGrp="1"/>
          </p:cNvSpPr>
          <p:nvPr>
            <p:ph type="sldNum" sz="quarter" idx="5"/>
          </p:nvPr>
        </p:nvSpPr>
        <p:spPr/>
        <p:txBody>
          <a:bodyPr/>
          <a:lstStyle/>
          <a:p>
            <a:fld id="{83C81C81-E364-4366-A610-2DB15FF98538}" type="slidenum">
              <a:rPr lang="de-CH" smtClean="0"/>
              <a:pPr/>
              <a:t>34</a:t>
            </a:fld>
            <a:endParaRPr lang="de-CH"/>
          </a:p>
        </p:txBody>
      </p:sp>
    </p:spTree>
    <p:extLst>
      <p:ext uri="{BB962C8B-B14F-4D97-AF65-F5344CB8AC3E}">
        <p14:creationId xmlns:p14="http://schemas.microsoft.com/office/powerpoint/2010/main" val="39257714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C1C20-D626-FEF6-7147-1973991A1CF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BEDE8A-5D5B-3B11-91E1-97E28F4A2544}"/>
              </a:ext>
            </a:extLst>
          </p:cNvPr>
          <p:cNvSpPr>
            <a:spLocks noGrp="1" noRot="1" noChangeAspect="1"/>
          </p:cNvSpPr>
          <p:nvPr>
            <p:ph type="sldImg"/>
          </p:nvPr>
        </p:nvSpPr>
        <p:spPr>
          <a:xfrm>
            <a:off x="773113" y="1246188"/>
            <a:ext cx="5561012" cy="3127375"/>
          </a:xfrm>
        </p:spPr>
      </p:sp>
      <p:sp>
        <p:nvSpPr>
          <p:cNvPr id="3" name="Notizenplatzhalter 2">
            <a:extLst>
              <a:ext uri="{FF2B5EF4-FFF2-40B4-BE49-F238E27FC236}">
                <a16:creationId xmlns:a16="http://schemas.microsoft.com/office/drawing/2014/main" id="{B5A7119A-FD1B-8ADA-C93C-11A3E810785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D0DFEF8-A908-B631-0D7F-93FAE04A0791}"/>
              </a:ext>
            </a:extLst>
          </p:cNvPr>
          <p:cNvSpPr>
            <a:spLocks noGrp="1"/>
          </p:cNvSpPr>
          <p:nvPr>
            <p:ph type="sldNum" sz="quarter" idx="5"/>
          </p:nvPr>
        </p:nvSpPr>
        <p:spPr/>
        <p:txBody>
          <a:bodyPr/>
          <a:lstStyle/>
          <a:p>
            <a:fld id="{83C81C81-E364-4366-A610-2DB15FF98538}" type="slidenum">
              <a:rPr lang="de-CH" smtClean="0"/>
              <a:pPr/>
              <a:t>35</a:t>
            </a:fld>
            <a:endParaRPr lang="de-CH"/>
          </a:p>
        </p:txBody>
      </p:sp>
    </p:spTree>
    <p:extLst>
      <p:ext uri="{BB962C8B-B14F-4D97-AF65-F5344CB8AC3E}">
        <p14:creationId xmlns:p14="http://schemas.microsoft.com/office/powerpoint/2010/main" val="7930250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36</a:t>
            </a:fld>
            <a:endParaRPr lang="de-CH"/>
          </a:p>
        </p:txBody>
      </p:sp>
    </p:spTree>
    <p:extLst>
      <p:ext uri="{BB962C8B-B14F-4D97-AF65-F5344CB8AC3E}">
        <p14:creationId xmlns:p14="http://schemas.microsoft.com/office/powerpoint/2010/main" val="7862377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37</a:t>
            </a:fld>
            <a:endParaRPr lang="de-CH"/>
          </a:p>
        </p:txBody>
      </p:sp>
    </p:spTree>
    <p:extLst>
      <p:ext uri="{BB962C8B-B14F-4D97-AF65-F5344CB8AC3E}">
        <p14:creationId xmlns:p14="http://schemas.microsoft.com/office/powerpoint/2010/main" val="830964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r>
              <a:rPr lang="de-CH" dirty="0"/>
              <a:t>Bezieht sich auf das</a:t>
            </a:r>
            <a:r>
              <a:rPr lang="de-CH" baseline="0" dirty="0"/>
              <a:t> Beispielshaus mit 3000 Liter Verbrauch an Öl</a:t>
            </a:r>
          </a:p>
          <a:p>
            <a:pPr marL="171450" indent="-171450">
              <a:buFont typeface="Wingdings" pitchFamily="2" charset="2"/>
              <a:buChar char="à"/>
            </a:pPr>
            <a:r>
              <a:rPr lang="de-CH" baseline="0" dirty="0">
                <a:sym typeface="Wingdings" panose="05000000000000000000" pitchFamily="2" charset="2"/>
              </a:rPr>
              <a:t>Bitte beispielhaft 2 Heizlösungen </a:t>
            </a:r>
            <a:r>
              <a:rPr lang="de-CH" dirty="0"/>
              <a:t>direkt im HK-Rechner auf </a:t>
            </a:r>
            <a:r>
              <a:rPr lang="de-CH" u="sng" dirty="0"/>
              <a:t>https://</a:t>
            </a:r>
            <a:r>
              <a:rPr lang="de-CH" u="sng" dirty="0" err="1"/>
              <a:t>www.energieschweiz.ch</a:t>
            </a:r>
            <a:r>
              <a:rPr lang="de-CH" u="sng" dirty="0"/>
              <a:t>/modernisieren/</a:t>
            </a:r>
            <a:r>
              <a:rPr lang="de-CH" u="sng" dirty="0" err="1"/>
              <a:t>heizkostenrechner</a:t>
            </a:r>
            <a:r>
              <a:rPr lang="de-CH" u="sng"/>
              <a:t>/</a:t>
            </a:r>
            <a:r>
              <a:rPr lang="de-CH"/>
              <a:t>erklären</a:t>
            </a:r>
            <a:endParaRPr lang="de-CH" dirty="0">
              <a:cs typeface="Arial"/>
            </a:endParaRPr>
          </a:p>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38</a:t>
            </a:fld>
            <a:endParaRPr lang="de-CH"/>
          </a:p>
        </p:txBody>
      </p:sp>
    </p:spTree>
    <p:extLst>
      <p:ext uri="{BB962C8B-B14F-4D97-AF65-F5344CB8AC3E}">
        <p14:creationId xmlns:p14="http://schemas.microsoft.com/office/powerpoint/2010/main" val="3669501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5</a:t>
            </a:fld>
            <a:endParaRPr lang="de-CH"/>
          </a:p>
        </p:txBody>
      </p:sp>
    </p:spTree>
    <p:extLst>
      <p:ext uri="{BB962C8B-B14F-4D97-AF65-F5344CB8AC3E}">
        <p14:creationId xmlns:p14="http://schemas.microsoft.com/office/powerpoint/2010/main" val="30977999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40</a:t>
            </a:fld>
            <a:endParaRPr lang="de-CH"/>
          </a:p>
        </p:txBody>
      </p:sp>
    </p:spTree>
    <p:extLst>
      <p:ext uri="{BB962C8B-B14F-4D97-AF65-F5344CB8AC3E}">
        <p14:creationId xmlns:p14="http://schemas.microsoft.com/office/powerpoint/2010/main" val="12066789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41</a:t>
            </a:fld>
            <a:endParaRPr lang="de-CH"/>
          </a:p>
        </p:txBody>
      </p:sp>
    </p:spTree>
    <p:extLst>
      <p:ext uri="{BB962C8B-B14F-4D97-AF65-F5344CB8AC3E}">
        <p14:creationId xmlns:p14="http://schemas.microsoft.com/office/powerpoint/2010/main" val="39802625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42</a:t>
            </a:fld>
            <a:endParaRPr lang="de-CH"/>
          </a:p>
        </p:txBody>
      </p:sp>
    </p:spTree>
    <p:extLst>
      <p:ext uri="{BB962C8B-B14F-4D97-AF65-F5344CB8AC3E}">
        <p14:creationId xmlns:p14="http://schemas.microsoft.com/office/powerpoint/2010/main" val="1301568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3113" y="1246188"/>
            <a:ext cx="5561012" cy="312737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de-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C81C81-E364-4366-A610-2DB15FF98538}" type="slidenum">
              <a:rPr kumimoji="0" lang="de-CH" sz="9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CH" sz="9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66312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3113" y="1246188"/>
            <a:ext cx="5561012" cy="312737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de-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C81C81-E364-4366-A610-2DB15FF98538}" type="slidenum">
              <a:rPr kumimoji="0" lang="de-CH" sz="9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de-CH" sz="9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3101273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de-CH" sz="1100" b="0" i="0" u="none" strike="noStrike" kern="1200" cap="none" spc="0" normalizeH="0" baseline="0" noProof="0" dirty="0">
                <a:ln>
                  <a:noFill/>
                </a:ln>
                <a:effectLst/>
                <a:uLnTx/>
                <a:uFillTx/>
                <a:latin typeface="+mn-lt"/>
                <a:ea typeface="+mn-ea"/>
                <a:cs typeface="+mn-cs"/>
              </a:rPr>
              <a:t>Die </a:t>
            </a:r>
            <a:r>
              <a:rPr kumimoji="0" lang="de-CH" sz="1100" b="1" i="0" u="none" strike="noStrike" kern="1200" cap="none" spc="0" normalizeH="0" baseline="0" noProof="0" dirty="0">
                <a:ln>
                  <a:noFill/>
                </a:ln>
                <a:effectLst/>
                <a:uLnTx/>
                <a:uFillTx/>
                <a:latin typeface="+mn-lt"/>
                <a:ea typeface="+mn-ea"/>
                <a:cs typeface="+mn-cs"/>
              </a:rPr>
              <a:t>Impulsberatung</a:t>
            </a:r>
            <a:r>
              <a:rPr kumimoji="0" lang="de-CH" sz="1100" b="0" i="0" u="none" strike="noStrike" kern="1200" cap="none" spc="0" normalizeH="0" baseline="0" noProof="0" dirty="0">
                <a:ln>
                  <a:noFill/>
                </a:ln>
                <a:effectLst/>
                <a:uLnTx/>
                <a:uFillTx/>
                <a:latin typeface="+mn-lt"/>
                <a:ea typeface="+mn-ea"/>
                <a:cs typeface="+mn-cs"/>
              </a:rPr>
              <a:t> existiert für zwei unterschiedliche Gebäudekategorien und bietet den Hausbesitzerinnen und Hausbesitzer eine sach- und zielgerichtete Beratung zur Heizung</a:t>
            </a:r>
            <a:r>
              <a:rPr lang="de-CH" sz="1100" dirty="0">
                <a:latin typeface="+mn-lt"/>
              </a:rPr>
              <a:t>.</a:t>
            </a:r>
            <a:endParaRPr kumimoji="0" lang="de-CH" sz="1200" b="0" i="0" u="none" strike="noStrike" kern="1200" cap="none" spc="0" normalizeH="0" baseline="0" noProof="0" dirty="0">
              <a:ln>
                <a:noFill/>
              </a:ln>
              <a:effectLst/>
              <a:uLnTx/>
              <a:uFillTx/>
              <a:latin typeface="+mn-lt"/>
            </a:endParaRPr>
          </a:p>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11</a:t>
            </a:fld>
            <a:endParaRPr lang="de-CH"/>
          </a:p>
        </p:txBody>
      </p:sp>
    </p:spTree>
    <p:extLst>
      <p:ext uri="{BB962C8B-B14F-4D97-AF65-F5344CB8AC3E}">
        <p14:creationId xmlns:p14="http://schemas.microsoft.com/office/powerpoint/2010/main" val="2726277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12</a:t>
            </a:fld>
            <a:endParaRPr lang="de-CH"/>
          </a:p>
        </p:txBody>
      </p:sp>
    </p:spTree>
    <p:extLst>
      <p:ext uri="{BB962C8B-B14F-4D97-AF65-F5344CB8AC3E}">
        <p14:creationId xmlns:p14="http://schemas.microsoft.com/office/powerpoint/2010/main" val="3020653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13</a:t>
            </a:fld>
            <a:endParaRPr lang="de-CH"/>
          </a:p>
        </p:txBody>
      </p:sp>
    </p:spTree>
    <p:extLst>
      <p:ext uri="{BB962C8B-B14F-4D97-AF65-F5344CB8AC3E}">
        <p14:creationId xmlns:p14="http://schemas.microsoft.com/office/powerpoint/2010/main" val="2144960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14</a:t>
            </a:fld>
            <a:endParaRPr lang="de-CH"/>
          </a:p>
        </p:txBody>
      </p:sp>
    </p:spTree>
    <p:extLst>
      <p:ext uri="{BB962C8B-B14F-4D97-AF65-F5344CB8AC3E}">
        <p14:creationId xmlns:p14="http://schemas.microsoft.com/office/powerpoint/2010/main" val="15898530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095999" y="512677"/>
            <a:ext cx="5580063" cy="2550336"/>
          </a:xfrm>
        </p:spPr>
        <p:txBody>
          <a:bodyPr anchor="b"/>
          <a:lstStyle>
            <a:lvl1pPr algn="l">
              <a:lnSpc>
                <a:spcPct val="92000"/>
              </a:lnSpc>
              <a:defRPr sz="5400">
                <a:solidFill>
                  <a:schemeClr val="accent1"/>
                </a:solidFill>
              </a:defRPr>
            </a:lvl1pPr>
          </a:lstStyle>
          <a:p>
            <a:r>
              <a:rPr lang="de-DE"/>
              <a:t>Mastertitelformat bearbeiten</a:t>
            </a:r>
            <a:endParaRPr lang="de-CH"/>
          </a:p>
        </p:txBody>
      </p:sp>
      <p:sp>
        <p:nvSpPr>
          <p:cNvPr id="3" name="Untertitel 2"/>
          <p:cNvSpPr>
            <a:spLocks noGrp="1"/>
          </p:cNvSpPr>
          <p:nvPr>
            <p:ph type="subTitle" idx="1" hasCustomPrompt="1"/>
          </p:nvPr>
        </p:nvSpPr>
        <p:spPr>
          <a:xfrm>
            <a:off x="6096000" y="3176972"/>
            <a:ext cx="5580062" cy="1008403"/>
          </a:xfrm>
        </p:spPr>
        <p:txBody>
          <a:bodyPr/>
          <a:lstStyle>
            <a:lvl1pPr marL="0" indent="0" algn="l">
              <a:buNone/>
              <a:defRPr sz="1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a:t>Formatvorlage</a:t>
            </a:r>
            <a:r>
              <a:rPr lang="de-DE"/>
              <a:t> des Untertitelmasters durch Klicken bearbeiten</a:t>
            </a:r>
            <a:endParaRPr lang="de-CH"/>
          </a:p>
        </p:txBody>
      </p:sp>
      <p:sp>
        <p:nvSpPr>
          <p:cNvPr id="4" name="Textfeld 3">
            <a:extLst>
              <a:ext uri="{FF2B5EF4-FFF2-40B4-BE49-F238E27FC236}">
                <a16:creationId xmlns:a16="http://schemas.microsoft.com/office/drawing/2014/main" id="{6931CC00-0024-4578-90D6-6FF1EAA1ADC3}"/>
              </a:ext>
            </a:extLst>
          </p:cNvPr>
          <p:cNvSpPr txBox="1"/>
          <p:nvPr userDrawn="1"/>
        </p:nvSpPr>
        <p:spPr>
          <a:xfrm>
            <a:off x="4277428" y="6309320"/>
            <a:ext cx="1602548" cy="281850"/>
          </a:xfrm>
          <a:prstGeom prst="rect">
            <a:avLst/>
          </a:prstGeom>
          <a:noFill/>
        </p:spPr>
        <p:txBody>
          <a:bodyPr wrap="square" lIns="0" tIns="0" rIns="0" bIns="0" rtlCol="0" anchor="b">
            <a:noAutofit/>
          </a:bodyPr>
          <a:lstStyle/>
          <a:p>
            <a:pPr>
              <a:lnSpc>
                <a:spcPct val="100000"/>
              </a:lnSpc>
            </a:pPr>
            <a:r>
              <a:rPr lang="de-DE" sz="800">
                <a:solidFill>
                  <a:schemeClr val="accent1"/>
                </a:solidFill>
              </a:rPr>
              <a:t>Infoline 0848 444 444</a:t>
            </a:r>
          </a:p>
          <a:p>
            <a:pPr>
              <a:lnSpc>
                <a:spcPct val="100000"/>
              </a:lnSpc>
            </a:pPr>
            <a:r>
              <a:rPr lang="de-DE" sz="800">
                <a:solidFill>
                  <a:schemeClr val="accent1"/>
                </a:solidFill>
              </a:rPr>
              <a:t>energieschweiz.ch</a:t>
            </a:r>
            <a:endParaRPr lang="de-CH" sz="800">
              <a:solidFill>
                <a:schemeClr val="accent1"/>
              </a:solidFill>
            </a:endParaRPr>
          </a:p>
        </p:txBody>
      </p:sp>
      <p:sp>
        <p:nvSpPr>
          <p:cNvPr id="12" name="Textfeld 11">
            <a:extLst>
              <a:ext uri="{FF2B5EF4-FFF2-40B4-BE49-F238E27FC236}">
                <a16:creationId xmlns:a16="http://schemas.microsoft.com/office/drawing/2014/main" id="{F6CE1330-520F-427D-BF5D-C54A09D1B3A7}"/>
              </a:ext>
            </a:extLst>
          </p:cNvPr>
          <p:cNvSpPr txBox="1"/>
          <p:nvPr userDrawn="1"/>
        </p:nvSpPr>
        <p:spPr>
          <a:xfrm>
            <a:off x="2388838" y="6309320"/>
            <a:ext cx="1513384" cy="281849"/>
          </a:xfrm>
          <a:prstGeom prst="rect">
            <a:avLst/>
          </a:prstGeom>
          <a:noFill/>
        </p:spPr>
        <p:txBody>
          <a:bodyPr wrap="square" lIns="0" tIns="0" rIns="0" bIns="0" rtlCol="0" anchor="b">
            <a:noAutofit/>
          </a:bodyPr>
          <a:lstStyle/>
          <a:p>
            <a:pPr>
              <a:lnSpc>
                <a:spcPct val="100000"/>
              </a:lnSpc>
            </a:pPr>
            <a:r>
              <a:rPr lang="de-DE" sz="800" err="1">
                <a:solidFill>
                  <a:schemeClr val="accent1"/>
                </a:solidFill>
              </a:rPr>
              <a:t>Pulverstrasse</a:t>
            </a:r>
            <a:r>
              <a:rPr lang="de-DE" sz="800">
                <a:solidFill>
                  <a:schemeClr val="accent1"/>
                </a:solidFill>
              </a:rPr>
              <a:t> 13</a:t>
            </a:r>
          </a:p>
          <a:p>
            <a:pPr>
              <a:lnSpc>
                <a:spcPct val="100000"/>
              </a:lnSpc>
            </a:pPr>
            <a:r>
              <a:rPr lang="de-DE" sz="800">
                <a:solidFill>
                  <a:schemeClr val="accent1"/>
                </a:solidFill>
              </a:rPr>
              <a:t>CH-3063 Ittigen</a:t>
            </a:r>
            <a:endParaRPr lang="de-CH" sz="800">
              <a:solidFill>
                <a:schemeClr val="accent1"/>
              </a:solidFill>
            </a:endParaRPr>
          </a:p>
        </p:txBody>
      </p:sp>
      <p:sp>
        <p:nvSpPr>
          <p:cNvPr id="13" name="Textfeld 12">
            <a:extLst>
              <a:ext uri="{FF2B5EF4-FFF2-40B4-BE49-F238E27FC236}">
                <a16:creationId xmlns:a16="http://schemas.microsoft.com/office/drawing/2014/main" id="{77787F77-0866-4262-A110-EB9FBCC6189C}"/>
              </a:ext>
            </a:extLst>
          </p:cNvPr>
          <p:cNvSpPr txBox="1"/>
          <p:nvPr userDrawn="1"/>
        </p:nvSpPr>
        <p:spPr>
          <a:xfrm>
            <a:off x="521071" y="6308662"/>
            <a:ext cx="1513384" cy="281850"/>
          </a:xfrm>
          <a:prstGeom prst="rect">
            <a:avLst/>
          </a:prstGeom>
          <a:noFill/>
        </p:spPr>
        <p:txBody>
          <a:bodyPr wrap="square" lIns="0" tIns="0" rIns="0" bIns="0" rtlCol="0" anchor="b">
            <a:noAutofit/>
          </a:bodyPr>
          <a:lstStyle/>
          <a:p>
            <a:pPr>
              <a:lnSpc>
                <a:spcPct val="100000"/>
              </a:lnSpc>
            </a:pPr>
            <a:r>
              <a:rPr lang="de-DE" sz="800" err="1">
                <a:solidFill>
                  <a:schemeClr val="accent1"/>
                </a:solidFill>
              </a:rPr>
              <a:t>EnergieSchweiz</a:t>
            </a:r>
            <a:endParaRPr lang="de-DE" sz="800">
              <a:solidFill>
                <a:schemeClr val="accent1"/>
              </a:solidFill>
            </a:endParaRPr>
          </a:p>
          <a:p>
            <a:pPr>
              <a:lnSpc>
                <a:spcPct val="100000"/>
              </a:lnSpc>
            </a:pPr>
            <a:r>
              <a:rPr lang="de-DE" sz="800">
                <a:solidFill>
                  <a:schemeClr val="accent1"/>
                </a:solidFill>
              </a:rPr>
              <a:t>Bundesamt für Energie BFE</a:t>
            </a:r>
            <a:endParaRPr lang="de-CH" sz="800">
              <a:solidFill>
                <a:schemeClr val="accent1"/>
              </a:solidFill>
            </a:endParaRPr>
          </a:p>
        </p:txBody>
      </p:sp>
      <p:sp>
        <p:nvSpPr>
          <p:cNvPr id="10" name="Bildplatzhalter 4">
            <a:extLst>
              <a:ext uri="{FF2B5EF4-FFF2-40B4-BE49-F238E27FC236}">
                <a16:creationId xmlns:a16="http://schemas.microsoft.com/office/drawing/2014/main" id="{734CD9DA-29F8-459C-8D55-165627630066}"/>
              </a:ext>
            </a:extLst>
          </p:cNvPr>
          <p:cNvSpPr>
            <a:spLocks noGrp="1"/>
          </p:cNvSpPr>
          <p:nvPr>
            <p:ph type="pic" sz="quarter" idx="13"/>
          </p:nvPr>
        </p:nvSpPr>
        <p:spPr>
          <a:xfrm>
            <a:off x="0" y="512676"/>
            <a:ext cx="5663952" cy="5580620"/>
          </a:xfrm>
          <a:pattFill prst="lgCheck">
            <a:fgClr>
              <a:schemeClr val="bg1">
                <a:lumMod val="85000"/>
              </a:schemeClr>
            </a:fgClr>
            <a:bgClr>
              <a:schemeClr val="bg1"/>
            </a:bgClr>
          </a:pattFill>
        </p:spPr>
        <p:txBody>
          <a:bodyPr tIns="720000" anchor="ctr"/>
          <a:lstStyle>
            <a:lvl1pPr algn="ctr">
              <a:defRPr sz="1200"/>
            </a:lvl1pPr>
          </a:lstStyle>
          <a:p>
            <a:r>
              <a:rPr lang="de-DE"/>
              <a:t>Bild durch Klicken auf Symbol hinzufügen</a:t>
            </a:r>
            <a:endParaRPr lang="de-CH"/>
          </a:p>
        </p:txBody>
      </p:sp>
      <p:pic>
        <p:nvPicPr>
          <p:cNvPr id="15" name="Grafik 14">
            <a:extLst>
              <a:ext uri="{FF2B5EF4-FFF2-40B4-BE49-F238E27FC236}">
                <a16:creationId xmlns:a16="http://schemas.microsoft.com/office/drawing/2014/main" id="{C5188859-E725-4D10-956E-1E681B47965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432000" y="6091199"/>
            <a:ext cx="2491200" cy="770400"/>
          </a:xfrm>
          <a:prstGeom prst="rect">
            <a:avLst/>
          </a:prstGeom>
        </p:spPr>
      </p:pic>
    </p:spTree>
    <p:extLst>
      <p:ext uri="{BB962C8B-B14F-4D97-AF65-F5344CB8AC3E}">
        <p14:creationId xmlns:p14="http://schemas.microsoft.com/office/powerpoint/2010/main" val="79052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rgbClr val="F0F7FC"/>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
        <p:nvSpPr>
          <p:cNvPr id="6" name="Datumsplatzhalter 5"/>
          <p:cNvSpPr>
            <a:spLocks noGrp="1"/>
          </p:cNvSpPr>
          <p:nvPr>
            <p:ph type="dt" sz="half" idx="10"/>
          </p:nvPr>
        </p:nvSpPr>
        <p:spPr/>
        <p:txBody>
          <a:bodyPr/>
          <a:lstStyle/>
          <a:p>
            <a:fld id="{F383484B-AA4D-6A40-AC5A-F7081547E1E4}" type="datetime1">
              <a:rPr lang="de-CH" smtClean="0"/>
              <a:t>25.02.2026</a:t>
            </a:fld>
            <a:endParaRPr lang="de-CH"/>
          </a:p>
        </p:txBody>
      </p:sp>
      <p:sp>
        <p:nvSpPr>
          <p:cNvPr id="7" name="Fußzeilenplatzhalter 6"/>
          <p:cNvSpPr>
            <a:spLocks noGrp="1"/>
          </p:cNvSpPr>
          <p:nvPr>
            <p:ph type="ftr" sz="quarter" idx="11"/>
          </p:nvPr>
        </p:nvSpPr>
        <p:spPr/>
        <p:txBody>
          <a:bodyPr/>
          <a:lstStyle/>
          <a:p>
            <a:r>
              <a:rPr lang="de-CH"/>
              <a:t>energieschweiz.ch</a:t>
            </a:r>
          </a:p>
        </p:txBody>
      </p:sp>
      <p:sp>
        <p:nvSpPr>
          <p:cNvPr id="8" name="Foliennummernplatzhalter 7"/>
          <p:cNvSpPr>
            <a:spLocks noGrp="1"/>
          </p:cNvSpPr>
          <p:nvPr>
            <p:ph type="sldNum" sz="quarter" idx="12"/>
          </p:nvPr>
        </p:nvSpPr>
        <p:spPr/>
        <p:txBody>
          <a:bodyPr/>
          <a:lstStyle/>
          <a:p>
            <a:fld id="{442AD375-037F-43D0-B059-5172DA06796A}" type="slidenum">
              <a:rPr lang="de-CH" smtClean="0"/>
              <a:pPr/>
              <a:t>‹N°›</a:t>
            </a:fld>
            <a:endParaRPr lang="de-CH"/>
          </a:p>
        </p:txBody>
      </p:sp>
    </p:spTree>
    <p:extLst>
      <p:ext uri="{BB962C8B-B14F-4D97-AF65-F5344CB8AC3E}">
        <p14:creationId xmlns:p14="http://schemas.microsoft.com/office/powerpoint/2010/main" val="3837984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ragen">
    <p:bg>
      <p:bgPr>
        <a:solidFill>
          <a:srgbClr val="F0F7FC"/>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15379" y="1592796"/>
            <a:ext cx="5508613" cy="3168352"/>
          </a:xfrm>
        </p:spPr>
        <p:txBody>
          <a:bodyPr anchor="ctr"/>
          <a:lstStyle>
            <a:lvl1pPr algn="r">
              <a:defRPr sz="8000"/>
            </a:lvl1pPr>
          </a:lstStyle>
          <a:p>
            <a:r>
              <a:rPr lang="de-CH"/>
              <a:t>Fragetext</a:t>
            </a:r>
          </a:p>
        </p:txBody>
      </p:sp>
      <p:sp>
        <p:nvSpPr>
          <p:cNvPr id="6" name="Datumsplatzhalter 5"/>
          <p:cNvSpPr>
            <a:spLocks noGrp="1"/>
          </p:cNvSpPr>
          <p:nvPr>
            <p:ph type="dt" sz="half" idx="10"/>
          </p:nvPr>
        </p:nvSpPr>
        <p:spPr/>
        <p:txBody>
          <a:bodyPr/>
          <a:lstStyle/>
          <a:p>
            <a:fld id="{F23404B3-ADD5-A242-9700-F593C05D12B0}" type="datetime1">
              <a:rPr lang="de-CH" smtClean="0"/>
              <a:t>25.02.2026</a:t>
            </a:fld>
            <a:endParaRPr lang="de-CH"/>
          </a:p>
        </p:txBody>
      </p:sp>
      <p:sp>
        <p:nvSpPr>
          <p:cNvPr id="7" name="Fußzeilenplatzhalter 6"/>
          <p:cNvSpPr>
            <a:spLocks noGrp="1"/>
          </p:cNvSpPr>
          <p:nvPr>
            <p:ph type="ftr" sz="quarter" idx="11"/>
          </p:nvPr>
        </p:nvSpPr>
        <p:spPr/>
        <p:txBody>
          <a:bodyPr/>
          <a:lstStyle/>
          <a:p>
            <a:r>
              <a:rPr lang="de-CH"/>
              <a:t>energieschweiz.ch</a:t>
            </a:r>
          </a:p>
        </p:txBody>
      </p:sp>
      <p:sp>
        <p:nvSpPr>
          <p:cNvPr id="8" name="Foliennummernplatzhalter 7"/>
          <p:cNvSpPr>
            <a:spLocks noGrp="1"/>
          </p:cNvSpPr>
          <p:nvPr>
            <p:ph type="sldNum" sz="quarter" idx="12"/>
          </p:nvPr>
        </p:nvSpPr>
        <p:spPr/>
        <p:txBody>
          <a:bodyPr/>
          <a:lstStyle/>
          <a:p>
            <a:fld id="{442AD375-037F-43D0-B059-5172DA06796A}" type="slidenum">
              <a:rPr lang="de-CH" smtClean="0"/>
              <a:pPr/>
              <a:t>‹N°›</a:t>
            </a:fld>
            <a:endParaRPr lang="de-CH"/>
          </a:p>
        </p:txBody>
      </p:sp>
      <p:sp>
        <p:nvSpPr>
          <p:cNvPr id="4" name="Inhaltsplatzhalter 3">
            <a:extLst>
              <a:ext uri="{FF2B5EF4-FFF2-40B4-BE49-F238E27FC236}">
                <a16:creationId xmlns:a16="http://schemas.microsoft.com/office/drawing/2014/main" id="{E0C74A3E-8A3E-4CBE-8991-89C9E143B686}"/>
              </a:ext>
            </a:extLst>
          </p:cNvPr>
          <p:cNvSpPr>
            <a:spLocks noGrp="1"/>
          </p:cNvSpPr>
          <p:nvPr>
            <p:ph sz="quarter" idx="13" hasCustomPrompt="1"/>
          </p:nvPr>
        </p:nvSpPr>
        <p:spPr>
          <a:xfrm>
            <a:off x="7104112" y="1736725"/>
            <a:ext cx="2339926" cy="2340347"/>
          </a:xfrm>
        </p:spPr>
        <p:txBody>
          <a:bodyPr/>
          <a:lstStyle>
            <a:lvl1pPr>
              <a:defRPr/>
            </a:lvl1pPr>
          </a:lstStyle>
          <a:p>
            <a:pPr lvl="0"/>
            <a:r>
              <a:rPr lang="de-DE"/>
              <a:t>  </a:t>
            </a:r>
            <a:endParaRPr lang="de-CH"/>
          </a:p>
        </p:txBody>
      </p:sp>
    </p:spTree>
    <p:extLst>
      <p:ext uri="{BB962C8B-B14F-4D97-AF65-F5344CB8AC3E}">
        <p14:creationId xmlns:p14="http://schemas.microsoft.com/office/powerpoint/2010/main" val="2236894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chlussfolie">
    <p:bg>
      <p:bgPr>
        <a:gradFill>
          <a:gsLst>
            <a:gs pos="100000">
              <a:srgbClr val="12385F"/>
            </a:gs>
            <a:gs pos="0">
              <a:srgbClr val="0C273C"/>
            </a:gs>
          </a:gsLst>
          <a:lin ang="0" scaled="0"/>
        </a:gra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15938" y="1122363"/>
            <a:ext cx="9000442" cy="2619214"/>
          </a:xfrm>
        </p:spPr>
        <p:txBody>
          <a:bodyPr anchor="b"/>
          <a:lstStyle>
            <a:lvl1pPr algn="l">
              <a:lnSpc>
                <a:spcPct val="92000"/>
              </a:lnSpc>
              <a:defRPr sz="8000">
                <a:solidFill>
                  <a:schemeClr val="bg1"/>
                </a:solidFill>
              </a:defRPr>
            </a:lvl1pPr>
          </a:lstStyle>
          <a:p>
            <a:r>
              <a:rPr lang="de-CH"/>
              <a:t>Schlussformel</a:t>
            </a:r>
          </a:p>
        </p:txBody>
      </p:sp>
      <p:sp>
        <p:nvSpPr>
          <p:cNvPr id="3" name="Untertitel 2"/>
          <p:cNvSpPr>
            <a:spLocks noGrp="1"/>
          </p:cNvSpPr>
          <p:nvPr>
            <p:ph type="subTitle" idx="1" hasCustomPrompt="1"/>
          </p:nvPr>
        </p:nvSpPr>
        <p:spPr>
          <a:xfrm>
            <a:off x="515938" y="3897052"/>
            <a:ext cx="9000442" cy="1360748"/>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a:t>Optionaler Text hinzufügen</a:t>
            </a:r>
            <a:endParaRPr lang="de-CH"/>
          </a:p>
        </p:txBody>
      </p:sp>
      <p:sp>
        <p:nvSpPr>
          <p:cNvPr id="4" name="Textfeld 3">
            <a:extLst>
              <a:ext uri="{FF2B5EF4-FFF2-40B4-BE49-F238E27FC236}">
                <a16:creationId xmlns:a16="http://schemas.microsoft.com/office/drawing/2014/main" id="{6931CC00-0024-4578-90D6-6FF1EAA1ADC3}"/>
              </a:ext>
            </a:extLst>
          </p:cNvPr>
          <p:cNvSpPr txBox="1"/>
          <p:nvPr userDrawn="1"/>
        </p:nvSpPr>
        <p:spPr>
          <a:xfrm>
            <a:off x="4277428" y="6309320"/>
            <a:ext cx="1602548" cy="281850"/>
          </a:xfrm>
          <a:prstGeom prst="rect">
            <a:avLst/>
          </a:prstGeom>
          <a:noFill/>
        </p:spPr>
        <p:txBody>
          <a:bodyPr wrap="square" lIns="0" tIns="0" rIns="0" bIns="0" rtlCol="0" anchor="b">
            <a:noAutofit/>
          </a:bodyPr>
          <a:lstStyle/>
          <a:p>
            <a:pPr>
              <a:lnSpc>
                <a:spcPct val="100000"/>
              </a:lnSpc>
            </a:pPr>
            <a:r>
              <a:rPr lang="de-DE" sz="800">
                <a:solidFill>
                  <a:schemeClr val="bg1"/>
                </a:solidFill>
              </a:rPr>
              <a:t>Infoline 0848 444 444</a:t>
            </a:r>
          </a:p>
          <a:p>
            <a:pPr>
              <a:lnSpc>
                <a:spcPct val="100000"/>
              </a:lnSpc>
            </a:pPr>
            <a:r>
              <a:rPr lang="de-DE" sz="800">
                <a:solidFill>
                  <a:schemeClr val="bg1"/>
                </a:solidFill>
              </a:rPr>
              <a:t>energieschweiz.ch</a:t>
            </a:r>
            <a:endParaRPr lang="de-CH" sz="800">
              <a:solidFill>
                <a:schemeClr val="bg1"/>
              </a:solidFill>
            </a:endParaRPr>
          </a:p>
        </p:txBody>
      </p:sp>
      <p:sp>
        <p:nvSpPr>
          <p:cNvPr id="12" name="Textfeld 11">
            <a:extLst>
              <a:ext uri="{FF2B5EF4-FFF2-40B4-BE49-F238E27FC236}">
                <a16:creationId xmlns:a16="http://schemas.microsoft.com/office/drawing/2014/main" id="{F6CE1330-520F-427D-BF5D-C54A09D1B3A7}"/>
              </a:ext>
            </a:extLst>
          </p:cNvPr>
          <p:cNvSpPr txBox="1"/>
          <p:nvPr userDrawn="1"/>
        </p:nvSpPr>
        <p:spPr>
          <a:xfrm>
            <a:off x="2388838" y="6309320"/>
            <a:ext cx="1513384" cy="281849"/>
          </a:xfrm>
          <a:prstGeom prst="rect">
            <a:avLst/>
          </a:prstGeom>
          <a:noFill/>
        </p:spPr>
        <p:txBody>
          <a:bodyPr wrap="square" lIns="0" tIns="0" rIns="0" bIns="0" rtlCol="0" anchor="b">
            <a:noAutofit/>
          </a:bodyPr>
          <a:lstStyle/>
          <a:p>
            <a:pPr>
              <a:lnSpc>
                <a:spcPct val="100000"/>
              </a:lnSpc>
            </a:pPr>
            <a:r>
              <a:rPr lang="de-DE" sz="800" err="1">
                <a:solidFill>
                  <a:schemeClr val="bg1"/>
                </a:solidFill>
              </a:rPr>
              <a:t>Pulverstrasse</a:t>
            </a:r>
            <a:r>
              <a:rPr lang="de-DE" sz="800">
                <a:solidFill>
                  <a:schemeClr val="bg1"/>
                </a:solidFill>
              </a:rPr>
              <a:t> 13</a:t>
            </a:r>
          </a:p>
          <a:p>
            <a:pPr>
              <a:lnSpc>
                <a:spcPct val="100000"/>
              </a:lnSpc>
            </a:pPr>
            <a:r>
              <a:rPr lang="de-DE" sz="800">
                <a:solidFill>
                  <a:schemeClr val="bg1"/>
                </a:solidFill>
              </a:rPr>
              <a:t>CH-3063 Ittigen</a:t>
            </a:r>
            <a:endParaRPr lang="de-CH" sz="800">
              <a:solidFill>
                <a:schemeClr val="bg1"/>
              </a:solidFill>
            </a:endParaRPr>
          </a:p>
        </p:txBody>
      </p:sp>
      <p:sp>
        <p:nvSpPr>
          <p:cNvPr id="13" name="Textfeld 12">
            <a:extLst>
              <a:ext uri="{FF2B5EF4-FFF2-40B4-BE49-F238E27FC236}">
                <a16:creationId xmlns:a16="http://schemas.microsoft.com/office/drawing/2014/main" id="{77787F77-0866-4262-A110-EB9FBCC6189C}"/>
              </a:ext>
            </a:extLst>
          </p:cNvPr>
          <p:cNvSpPr txBox="1"/>
          <p:nvPr userDrawn="1"/>
        </p:nvSpPr>
        <p:spPr>
          <a:xfrm>
            <a:off x="521071" y="6308662"/>
            <a:ext cx="1513384" cy="281850"/>
          </a:xfrm>
          <a:prstGeom prst="rect">
            <a:avLst/>
          </a:prstGeom>
          <a:noFill/>
        </p:spPr>
        <p:txBody>
          <a:bodyPr wrap="square" lIns="0" tIns="0" rIns="0" bIns="0" rtlCol="0" anchor="b">
            <a:noAutofit/>
          </a:bodyPr>
          <a:lstStyle/>
          <a:p>
            <a:pPr>
              <a:lnSpc>
                <a:spcPct val="100000"/>
              </a:lnSpc>
            </a:pPr>
            <a:r>
              <a:rPr lang="de-DE" sz="800" err="1">
                <a:solidFill>
                  <a:schemeClr val="bg1"/>
                </a:solidFill>
              </a:rPr>
              <a:t>EnergieSchweiz</a:t>
            </a:r>
            <a:endParaRPr lang="de-DE" sz="800">
              <a:solidFill>
                <a:schemeClr val="bg1"/>
              </a:solidFill>
            </a:endParaRPr>
          </a:p>
          <a:p>
            <a:pPr>
              <a:lnSpc>
                <a:spcPct val="100000"/>
              </a:lnSpc>
            </a:pPr>
            <a:r>
              <a:rPr lang="de-DE" sz="800">
                <a:solidFill>
                  <a:schemeClr val="bg1"/>
                </a:solidFill>
              </a:rPr>
              <a:t>Bundesamt für Energie BFE</a:t>
            </a:r>
            <a:endParaRPr lang="de-CH" sz="800">
              <a:solidFill>
                <a:schemeClr val="bg1"/>
              </a:solidFill>
            </a:endParaRPr>
          </a:p>
        </p:txBody>
      </p:sp>
      <p:pic>
        <p:nvPicPr>
          <p:cNvPr id="6" name="Grafik 5">
            <a:extLst>
              <a:ext uri="{FF2B5EF4-FFF2-40B4-BE49-F238E27FC236}">
                <a16:creationId xmlns:a16="http://schemas.microsoft.com/office/drawing/2014/main" id="{87E14C55-4D76-4FCB-9B30-DB0A4E5A77F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32000" y="6091200"/>
            <a:ext cx="2491200" cy="770400"/>
          </a:xfrm>
          <a:prstGeom prst="rect">
            <a:avLst/>
          </a:prstGeom>
        </p:spPr>
      </p:pic>
    </p:spTree>
    <p:extLst>
      <p:ext uri="{BB962C8B-B14F-4D97-AF65-F5344CB8AC3E}">
        <p14:creationId xmlns:p14="http://schemas.microsoft.com/office/powerpoint/2010/main" val="2809573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4"/>
          <p:cNvSpPr>
            <a:spLocks noGrp="1"/>
          </p:cNvSpPr>
          <p:nvPr>
            <p:ph type="dt" sz="half" idx="10"/>
          </p:nvPr>
        </p:nvSpPr>
        <p:spPr/>
        <p:txBody>
          <a:bodyPr/>
          <a:lstStyle/>
          <a:p>
            <a:fld id="{959586EC-DDA3-B840-A684-80419EB52894}" type="datetime1">
              <a:rPr lang="de-CH" smtClean="0"/>
              <a:t>25.02.2026</a:t>
            </a:fld>
            <a:endParaRPr lang="de-CH"/>
          </a:p>
        </p:txBody>
      </p:sp>
      <p:sp>
        <p:nvSpPr>
          <p:cNvPr id="6" name="Fußzeilenplatzhalter 5"/>
          <p:cNvSpPr>
            <a:spLocks noGrp="1"/>
          </p:cNvSpPr>
          <p:nvPr>
            <p:ph type="ftr" sz="quarter" idx="11"/>
          </p:nvPr>
        </p:nvSpPr>
        <p:spPr/>
        <p:txBody>
          <a:bodyPr/>
          <a:lstStyle/>
          <a:p>
            <a:r>
              <a:rPr lang="de-CH"/>
              <a:t>energieschweiz.ch</a:t>
            </a:r>
          </a:p>
        </p:txBody>
      </p:sp>
      <p:sp>
        <p:nvSpPr>
          <p:cNvPr id="7" name="Foliennummernplatzhalter 6"/>
          <p:cNvSpPr>
            <a:spLocks noGrp="1"/>
          </p:cNvSpPr>
          <p:nvPr>
            <p:ph type="sldNum" sz="quarter" idx="12"/>
          </p:nvPr>
        </p:nvSpPr>
        <p:spPr/>
        <p:txBody>
          <a:bodyPr/>
          <a:lstStyle/>
          <a:p>
            <a:fld id="{442AD375-037F-43D0-B059-5172DA06796A}" type="slidenum">
              <a:rPr lang="de-CH" smtClean="0"/>
              <a:pPr/>
              <a:t>‹N°›</a:t>
            </a:fld>
            <a:endParaRPr lang="de-CH"/>
          </a:p>
        </p:txBody>
      </p:sp>
    </p:spTree>
    <p:extLst>
      <p:ext uri="{BB962C8B-B14F-4D97-AF65-F5344CB8AC3E}">
        <p14:creationId xmlns:p14="http://schemas.microsoft.com/office/powerpoint/2010/main" val="4005446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Bild vollflächig">
    <p:bg>
      <p:bgPr>
        <a:gradFill>
          <a:gsLst>
            <a:gs pos="100000">
              <a:srgbClr val="12385F"/>
            </a:gs>
            <a:gs pos="0">
              <a:srgbClr val="0C273C"/>
            </a:gs>
          </a:gsLst>
          <a:lin ang="0" scaled="0"/>
        </a:gradFill>
        <a:effectLst/>
      </p:bgPr>
    </p:bg>
    <p:spTree>
      <p:nvGrpSpPr>
        <p:cNvPr id="1" name=""/>
        <p:cNvGrpSpPr/>
        <p:nvPr/>
      </p:nvGrpSpPr>
      <p:grpSpPr>
        <a:xfrm>
          <a:off x="0" y="0"/>
          <a:ext cx="0" cy="0"/>
          <a:chOff x="0" y="0"/>
          <a:chExt cx="0" cy="0"/>
        </a:xfrm>
      </p:grpSpPr>
      <p:sp>
        <p:nvSpPr>
          <p:cNvPr id="14" name="Bildplatzhalter 4">
            <a:extLst>
              <a:ext uri="{FF2B5EF4-FFF2-40B4-BE49-F238E27FC236}">
                <a16:creationId xmlns:a16="http://schemas.microsoft.com/office/drawing/2014/main" id="{CCBD2CE7-4EA2-4CCC-AA9E-AD250EE2AE71}"/>
              </a:ext>
            </a:extLst>
          </p:cNvPr>
          <p:cNvSpPr>
            <a:spLocks noGrp="1"/>
          </p:cNvSpPr>
          <p:nvPr>
            <p:ph type="pic" sz="quarter" idx="13"/>
          </p:nvPr>
        </p:nvSpPr>
        <p:spPr>
          <a:xfrm>
            <a:off x="0" y="0"/>
            <a:ext cx="12192000" cy="6858000"/>
          </a:xfrm>
          <a:pattFill prst="lgCheck">
            <a:fgClr>
              <a:schemeClr val="bg1">
                <a:lumMod val="85000"/>
              </a:schemeClr>
            </a:fgClr>
            <a:bgClr>
              <a:schemeClr val="bg1"/>
            </a:bgClr>
          </a:pattFill>
        </p:spPr>
        <p:txBody>
          <a:bodyPr tIns="720000" anchor="ctr"/>
          <a:lstStyle>
            <a:lvl1pPr algn="ctr">
              <a:defRPr sz="1200"/>
            </a:lvl1pPr>
          </a:lstStyle>
          <a:p>
            <a:r>
              <a:rPr lang="de-DE"/>
              <a:t>Bild durch Klicken auf Symbol hinzufügen</a:t>
            </a:r>
            <a:endParaRPr lang="de-CH"/>
          </a:p>
        </p:txBody>
      </p:sp>
      <p:sp>
        <p:nvSpPr>
          <p:cNvPr id="2" name="Titel 1"/>
          <p:cNvSpPr>
            <a:spLocks noGrp="1"/>
          </p:cNvSpPr>
          <p:nvPr>
            <p:ph type="ctrTitle"/>
          </p:nvPr>
        </p:nvSpPr>
        <p:spPr>
          <a:xfrm>
            <a:off x="515938" y="1122363"/>
            <a:ext cx="9000442" cy="2619214"/>
          </a:xfrm>
        </p:spPr>
        <p:txBody>
          <a:bodyPr anchor="b"/>
          <a:lstStyle>
            <a:lvl1pPr algn="l">
              <a:lnSpc>
                <a:spcPct val="92000"/>
              </a:lnSpc>
              <a:defRPr sz="8000">
                <a:solidFill>
                  <a:schemeClr val="bg1"/>
                </a:solidFill>
              </a:defRPr>
            </a:lvl1pPr>
          </a:lstStyle>
          <a:p>
            <a:r>
              <a:rPr lang="de-DE"/>
              <a:t>Mastertitelformat bearbeiten</a:t>
            </a:r>
            <a:endParaRPr lang="de-CH"/>
          </a:p>
        </p:txBody>
      </p:sp>
      <p:sp>
        <p:nvSpPr>
          <p:cNvPr id="3" name="Untertitel 2"/>
          <p:cNvSpPr>
            <a:spLocks noGrp="1"/>
          </p:cNvSpPr>
          <p:nvPr>
            <p:ph type="subTitle" idx="1" hasCustomPrompt="1"/>
          </p:nvPr>
        </p:nvSpPr>
        <p:spPr>
          <a:xfrm>
            <a:off x="515938" y="3897052"/>
            <a:ext cx="9000442" cy="966888"/>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a:t>Untertitel Autor Datum hinzufügen</a:t>
            </a:r>
            <a:endParaRPr lang="de-CH"/>
          </a:p>
        </p:txBody>
      </p:sp>
      <p:sp>
        <p:nvSpPr>
          <p:cNvPr id="7" name="Textplatzhalter 6">
            <a:extLst>
              <a:ext uri="{FF2B5EF4-FFF2-40B4-BE49-F238E27FC236}">
                <a16:creationId xmlns:a16="http://schemas.microsoft.com/office/drawing/2014/main" id="{5C0408AE-5400-4EC9-AC42-EC26DD7C15B3}"/>
              </a:ext>
            </a:extLst>
          </p:cNvPr>
          <p:cNvSpPr>
            <a:spLocks noGrp="1"/>
          </p:cNvSpPr>
          <p:nvPr>
            <p:ph type="body" sz="quarter" idx="10" hasCustomPrompt="1"/>
          </p:nvPr>
        </p:nvSpPr>
        <p:spPr>
          <a:xfrm>
            <a:off x="451549" y="6301007"/>
            <a:ext cx="5435248" cy="358647"/>
          </a:xfrm>
          <a:blipFill>
            <a:blip r:embed="rId2"/>
            <a:stretch>
              <a:fillRect/>
            </a:stretch>
          </a:blipFill>
        </p:spPr>
        <p:txBody>
          <a:bodyPr/>
          <a:lstStyle>
            <a:lvl1pPr>
              <a:defRPr sz="400">
                <a:solidFill>
                  <a:schemeClr val="bg1"/>
                </a:solidFill>
              </a:defRPr>
            </a:lvl1pPr>
          </a:lstStyle>
          <a:p>
            <a:pPr lvl="0"/>
            <a:r>
              <a:rPr lang="de-DE"/>
              <a:t>   </a:t>
            </a:r>
            <a:endParaRPr lang="de-CH"/>
          </a:p>
        </p:txBody>
      </p:sp>
      <p:sp>
        <p:nvSpPr>
          <p:cNvPr id="11" name="Textplatzhalter 6">
            <a:extLst>
              <a:ext uri="{FF2B5EF4-FFF2-40B4-BE49-F238E27FC236}">
                <a16:creationId xmlns:a16="http://schemas.microsoft.com/office/drawing/2014/main" id="{0FB7112F-60E7-41F1-A56E-CC8902619A29}"/>
              </a:ext>
            </a:extLst>
          </p:cNvPr>
          <p:cNvSpPr>
            <a:spLocks noGrp="1"/>
          </p:cNvSpPr>
          <p:nvPr>
            <p:ph type="body" sz="quarter" idx="11" hasCustomPrompt="1"/>
          </p:nvPr>
        </p:nvSpPr>
        <p:spPr>
          <a:xfrm>
            <a:off x="9431116" y="6091840"/>
            <a:ext cx="2490414" cy="770842"/>
          </a:xfrm>
          <a:blipFill>
            <a:blip r:embed="rId3">
              <a:extLst>
                <a:ext uri="{96DAC541-7B7A-43D3-8B79-37D633B846F1}">
                  <asvg:svgBlip xmlns:asvg="http://schemas.microsoft.com/office/drawing/2016/SVG/main" r:embed="rId4"/>
                </a:ext>
              </a:extLst>
            </a:blip>
            <a:stretch>
              <a:fillRect/>
            </a:stretch>
          </a:blipFill>
        </p:spPr>
        <p:txBody>
          <a:bodyPr/>
          <a:lstStyle>
            <a:lvl1pPr>
              <a:defRPr sz="400">
                <a:solidFill>
                  <a:schemeClr val="bg1"/>
                </a:solidFill>
              </a:defRPr>
            </a:lvl1pPr>
          </a:lstStyle>
          <a:p>
            <a:pPr lvl="0"/>
            <a:r>
              <a:rPr lang="de-DE"/>
              <a:t>   </a:t>
            </a:r>
            <a:endParaRPr lang="de-CH"/>
          </a:p>
        </p:txBody>
      </p:sp>
    </p:spTree>
    <p:extLst>
      <p:ext uri="{BB962C8B-B14F-4D97-AF65-F5344CB8AC3E}">
        <p14:creationId xmlns:p14="http://schemas.microsoft.com/office/powerpoint/2010/main" val="2462937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Zwischentitel">
    <p:bg>
      <p:bgPr>
        <a:solidFill>
          <a:srgbClr val="F0F7FC"/>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15937" y="2096852"/>
            <a:ext cx="8352371" cy="2304255"/>
          </a:xfrm>
        </p:spPr>
        <p:txBody>
          <a:bodyPr anchor="ctr"/>
          <a:lstStyle>
            <a:lvl1pPr algn="l">
              <a:lnSpc>
                <a:spcPct val="92000"/>
              </a:lnSpc>
              <a:defRPr sz="8000"/>
            </a:lvl1pPr>
          </a:lstStyle>
          <a:p>
            <a:r>
              <a:rPr lang="de-CH"/>
              <a:t>Zwischentitel hinzufügen</a:t>
            </a:r>
          </a:p>
        </p:txBody>
      </p:sp>
      <p:sp>
        <p:nvSpPr>
          <p:cNvPr id="3" name="Untertitel 2"/>
          <p:cNvSpPr>
            <a:spLocks noGrp="1"/>
          </p:cNvSpPr>
          <p:nvPr>
            <p:ph type="subTitle" idx="1" hasCustomPrompt="1"/>
          </p:nvPr>
        </p:nvSpPr>
        <p:spPr>
          <a:xfrm>
            <a:off x="515938" y="5085184"/>
            <a:ext cx="8352370" cy="900100"/>
          </a:xfrm>
        </p:spPr>
        <p:txBody>
          <a:bodyPr anchor="b"/>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noProof="0"/>
              <a:t>Formatvorlage</a:t>
            </a:r>
            <a:r>
              <a:rPr lang="de-DE"/>
              <a:t> des Untertitelmasters durch Klicken bearbeiten</a:t>
            </a:r>
            <a:endParaRPr lang="de-CH"/>
          </a:p>
        </p:txBody>
      </p:sp>
      <p:sp>
        <p:nvSpPr>
          <p:cNvPr id="7" name="Datumsplatzhalter 6"/>
          <p:cNvSpPr>
            <a:spLocks noGrp="1"/>
          </p:cNvSpPr>
          <p:nvPr>
            <p:ph type="dt" sz="half" idx="10"/>
          </p:nvPr>
        </p:nvSpPr>
        <p:spPr/>
        <p:txBody>
          <a:bodyPr/>
          <a:lstStyle/>
          <a:p>
            <a:fld id="{CA08F6AA-CFC7-934D-A2F9-B7B11DDCEDA5}" type="datetime1">
              <a:rPr lang="de-CH" smtClean="0"/>
              <a:t>25.02.2026</a:t>
            </a:fld>
            <a:endParaRPr lang="de-CH"/>
          </a:p>
        </p:txBody>
      </p:sp>
      <p:sp>
        <p:nvSpPr>
          <p:cNvPr id="9" name="Fußzeilenplatzhalter 8"/>
          <p:cNvSpPr>
            <a:spLocks noGrp="1"/>
          </p:cNvSpPr>
          <p:nvPr>
            <p:ph type="ftr" sz="quarter" idx="11"/>
          </p:nvPr>
        </p:nvSpPr>
        <p:spPr/>
        <p:txBody>
          <a:bodyPr/>
          <a:lstStyle/>
          <a:p>
            <a:r>
              <a:rPr lang="de-CH"/>
              <a:t>energieschweiz.ch</a:t>
            </a:r>
          </a:p>
        </p:txBody>
      </p:sp>
      <p:sp>
        <p:nvSpPr>
          <p:cNvPr id="10" name="Foliennummernplatzhalter 9"/>
          <p:cNvSpPr>
            <a:spLocks noGrp="1"/>
          </p:cNvSpPr>
          <p:nvPr>
            <p:ph type="sldNum" sz="quarter" idx="12"/>
          </p:nvPr>
        </p:nvSpPr>
        <p:spPr/>
        <p:txBody>
          <a:bodyPr/>
          <a:lstStyle/>
          <a:p>
            <a:fld id="{442AD375-037F-43D0-B059-5172DA06796A}" type="slidenum">
              <a:rPr lang="de-CH" smtClean="0"/>
              <a:pPr/>
              <a:t>‹N°›</a:t>
            </a:fld>
            <a:endParaRPr lang="de-CH"/>
          </a:p>
        </p:txBody>
      </p:sp>
    </p:spTree>
    <p:extLst>
      <p:ext uri="{BB962C8B-B14F-4D97-AF65-F5344CB8AC3E}">
        <p14:creationId xmlns:p14="http://schemas.microsoft.com/office/powerpoint/2010/main" val="3478922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
        <p:nvSpPr>
          <p:cNvPr id="3" name="Inhaltsplatzhalter 2"/>
          <p:cNvSpPr>
            <a:spLocks noGrp="1"/>
          </p:cNvSpPr>
          <p:nvPr>
            <p:ph idx="1" hasCustomPrompt="1"/>
          </p:nvPr>
        </p:nvSpPr>
        <p:spPr/>
        <p:txBody>
          <a:bodyPr/>
          <a:lstStyle/>
          <a:p>
            <a:pPr lvl="0"/>
            <a:r>
              <a:rPr lang="de-DE"/>
              <a:t>Textmasterformat bearbeiten</a:t>
            </a:r>
          </a:p>
          <a:p>
            <a:pPr lvl="1"/>
            <a:r>
              <a:rPr lang="de-DE"/>
              <a:t>Zweite </a:t>
            </a:r>
            <a:r>
              <a:rPr lang="de-CH" noProof="0"/>
              <a:t>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p>
            <a:fld id="{D68361BA-4B9B-C64D-8980-F82CA5646B7D}" type="datetime1">
              <a:rPr lang="de-CH" smtClean="0"/>
              <a:t>25.02.2026</a:t>
            </a:fld>
            <a:endParaRPr lang="de-CH"/>
          </a:p>
        </p:txBody>
      </p:sp>
      <p:sp>
        <p:nvSpPr>
          <p:cNvPr id="8" name="Fußzeilenplatzhalter 7"/>
          <p:cNvSpPr>
            <a:spLocks noGrp="1"/>
          </p:cNvSpPr>
          <p:nvPr>
            <p:ph type="ftr" sz="quarter" idx="11"/>
          </p:nvPr>
        </p:nvSpPr>
        <p:spPr/>
        <p:txBody>
          <a:bodyPr/>
          <a:lstStyle/>
          <a:p>
            <a:r>
              <a:rPr lang="de-CH"/>
              <a:t>energieschweiz.ch</a:t>
            </a:r>
          </a:p>
        </p:txBody>
      </p:sp>
      <p:sp>
        <p:nvSpPr>
          <p:cNvPr id="9" name="Foliennummernplatzhalter 8"/>
          <p:cNvSpPr>
            <a:spLocks noGrp="1"/>
          </p:cNvSpPr>
          <p:nvPr>
            <p:ph type="sldNum" sz="quarter" idx="12"/>
          </p:nvPr>
        </p:nvSpPr>
        <p:spPr/>
        <p:txBody>
          <a:bodyPr/>
          <a:lstStyle/>
          <a:p>
            <a:fld id="{442AD375-037F-43D0-B059-5172DA06796A}" type="slidenum">
              <a:rPr lang="de-CH" smtClean="0"/>
              <a:pPr/>
              <a:t>‹N°›</a:t>
            </a:fld>
            <a:endParaRPr lang="de-CH"/>
          </a:p>
        </p:txBody>
      </p:sp>
    </p:spTree>
    <p:extLst>
      <p:ext uri="{BB962C8B-B14F-4D97-AF65-F5344CB8AC3E}">
        <p14:creationId xmlns:p14="http://schemas.microsoft.com/office/powerpoint/2010/main" val="479570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und Inhalt gros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
        <p:nvSpPr>
          <p:cNvPr id="3" name="Inhaltsplatzhalter 2"/>
          <p:cNvSpPr>
            <a:spLocks noGrp="1"/>
          </p:cNvSpPr>
          <p:nvPr>
            <p:ph idx="1" hasCustomPrompt="1"/>
          </p:nvPr>
        </p:nvSpPr>
        <p:spPr/>
        <p:txBody>
          <a:bodyPr/>
          <a:lstStyle>
            <a:lvl1pPr>
              <a:defRPr sz="3200"/>
            </a:lvl1pPr>
            <a:lvl2pPr>
              <a:defRPr sz="3200"/>
            </a:lvl2pPr>
            <a:lvl3pPr>
              <a:defRPr sz="3200"/>
            </a:lvl3pPr>
            <a:lvl4pPr>
              <a:defRPr sz="3200"/>
            </a:lvl4pPr>
            <a:lvl5pPr>
              <a:defRPr sz="3200"/>
            </a:lvl5pPr>
          </a:lstStyle>
          <a:p>
            <a:pPr lvl="0"/>
            <a:r>
              <a:rPr lang="de-DE"/>
              <a:t>Textmasterformat bearbeiten</a:t>
            </a:r>
          </a:p>
          <a:p>
            <a:pPr lvl="1"/>
            <a:r>
              <a:rPr lang="de-DE"/>
              <a:t>Zweite </a:t>
            </a:r>
            <a:r>
              <a:rPr lang="de-CH" noProof="0"/>
              <a:t>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p>
            <a:fld id="{BB6FCC37-23CA-5F44-A5A7-D7DF038A5FFB}" type="datetime1">
              <a:rPr lang="de-CH" smtClean="0"/>
              <a:t>25.02.2026</a:t>
            </a:fld>
            <a:endParaRPr lang="de-CH"/>
          </a:p>
        </p:txBody>
      </p:sp>
      <p:sp>
        <p:nvSpPr>
          <p:cNvPr id="8" name="Fußzeilenplatzhalter 7"/>
          <p:cNvSpPr>
            <a:spLocks noGrp="1"/>
          </p:cNvSpPr>
          <p:nvPr>
            <p:ph type="ftr" sz="quarter" idx="11"/>
          </p:nvPr>
        </p:nvSpPr>
        <p:spPr/>
        <p:txBody>
          <a:bodyPr/>
          <a:lstStyle/>
          <a:p>
            <a:r>
              <a:rPr lang="de-CH"/>
              <a:t>energieschweiz.ch</a:t>
            </a:r>
          </a:p>
        </p:txBody>
      </p:sp>
      <p:sp>
        <p:nvSpPr>
          <p:cNvPr id="9" name="Foliennummernplatzhalter 8"/>
          <p:cNvSpPr>
            <a:spLocks noGrp="1"/>
          </p:cNvSpPr>
          <p:nvPr>
            <p:ph type="sldNum" sz="quarter" idx="12"/>
          </p:nvPr>
        </p:nvSpPr>
        <p:spPr/>
        <p:txBody>
          <a:bodyPr/>
          <a:lstStyle/>
          <a:p>
            <a:fld id="{442AD375-037F-43D0-B059-5172DA06796A}" type="slidenum">
              <a:rPr lang="de-CH" smtClean="0"/>
              <a:pPr/>
              <a:t>‹N°›</a:t>
            </a:fld>
            <a:endParaRPr lang="de-CH"/>
          </a:p>
        </p:txBody>
      </p:sp>
    </p:spTree>
    <p:extLst>
      <p:ext uri="{BB962C8B-B14F-4D97-AF65-F5344CB8AC3E}">
        <p14:creationId xmlns:p14="http://schemas.microsoft.com/office/powerpoint/2010/main" val="4247076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
        <p:nvSpPr>
          <p:cNvPr id="3" name="Inhaltsplatzhalter 2"/>
          <p:cNvSpPr>
            <a:spLocks noGrp="1"/>
          </p:cNvSpPr>
          <p:nvPr>
            <p:ph idx="1" hasCustomPrompt="1"/>
          </p:nvPr>
        </p:nvSpPr>
        <p:spPr>
          <a:xfrm>
            <a:off x="515378" y="1592796"/>
            <a:ext cx="5508000" cy="4584167"/>
          </a:xfrm>
        </p:spPr>
        <p:txBody>
          <a:bodyPr/>
          <a:lstStyle>
            <a:lvl1pPr>
              <a:defRPr sz="2400"/>
            </a:lvl1pPr>
          </a:lstStyle>
          <a:p>
            <a:pPr lvl="0"/>
            <a:r>
              <a:rPr lang="de-DE"/>
              <a:t>Textmasterformat bearbeiten</a:t>
            </a:r>
          </a:p>
          <a:p>
            <a:pPr lvl="1"/>
            <a:r>
              <a:rPr lang="de-DE"/>
              <a:t>Zweite </a:t>
            </a:r>
            <a:r>
              <a:rPr lang="de-CH" noProof="0"/>
              <a:t>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p>
            <a:fld id="{843F792D-884C-0B47-A356-FD5D3032F0C3}" type="datetime1">
              <a:rPr lang="de-CH" smtClean="0"/>
              <a:t>25.02.2026</a:t>
            </a:fld>
            <a:endParaRPr lang="de-CH"/>
          </a:p>
        </p:txBody>
      </p:sp>
      <p:sp>
        <p:nvSpPr>
          <p:cNvPr id="8" name="Fußzeilenplatzhalter 7"/>
          <p:cNvSpPr>
            <a:spLocks noGrp="1"/>
          </p:cNvSpPr>
          <p:nvPr>
            <p:ph type="ftr" sz="quarter" idx="11"/>
          </p:nvPr>
        </p:nvSpPr>
        <p:spPr/>
        <p:txBody>
          <a:bodyPr/>
          <a:lstStyle/>
          <a:p>
            <a:r>
              <a:rPr lang="de-CH"/>
              <a:t>energieschweiz.ch</a:t>
            </a:r>
          </a:p>
        </p:txBody>
      </p:sp>
      <p:sp>
        <p:nvSpPr>
          <p:cNvPr id="9" name="Foliennummernplatzhalter 8"/>
          <p:cNvSpPr>
            <a:spLocks noGrp="1"/>
          </p:cNvSpPr>
          <p:nvPr>
            <p:ph type="sldNum" sz="quarter" idx="12"/>
          </p:nvPr>
        </p:nvSpPr>
        <p:spPr/>
        <p:txBody>
          <a:bodyPr/>
          <a:lstStyle/>
          <a:p>
            <a:fld id="{442AD375-037F-43D0-B059-5172DA06796A}" type="slidenum">
              <a:rPr lang="de-CH" smtClean="0"/>
              <a:pPr/>
              <a:t>‹N°›</a:t>
            </a:fld>
            <a:endParaRPr lang="de-CH"/>
          </a:p>
        </p:txBody>
      </p:sp>
      <p:sp>
        <p:nvSpPr>
          <p:cNvPr id="10" name="Inhaltsplatzhalter 2">
            <a:extLst>
              <a:ext uri="{FF2B5EF4-FFF2-40B4-BE49-F238E27FC236}">
                <a16:creationId xmlns:a16="http://schemas.microsoft.com/office/drawing/2014/main" id="{BB5156C8-6FDA-48FE-BA15-A668040069C8}"/>
              </a:ext>
            </a:extLst>
          </p:cNvPr>
          <p:cNvSpPr>
            <a:spLocks noGrp="1"/>
          </p:cNvSpPr>
          <p:nvPr>
            <p:ph idx="13" hasCustomPrompt="1"/>
          </p:nvPr>
        </p:nvSpPr>
        <p:spPr>
          <a:xfrm>
            <a:off x="6168063" y="1592795"/>
            <a:ext cx="5508000" cy="4584167"/>
          </a:xfrm>
        </p:spPr>
        <p:txBody>
          <a:bodyPr/>
          <a:lstStyle>
            <a:lvl1pPr>
              <a:defRPr sz="2400"/>
            </a:lvl1pPr>
          </a:lstStyle>
          <a:p>
            <a:pPr lvl="0"/>
            <a:r>
              <a:rPr lang="de-DE"/>
              <a:t>Textmasterformat bearbeiten</a:t>
            </a:r>
          </a:p>
          <a:p>
            <a:pPr lvl="1"/>
            <a:r>
              <a:rPr lang="de-DE"/>
              <a:t>Zweite </a:t>
            </a:r>
            <a:r>
              <a:rPr lang="de-CH" noProof="0"/>
              <a:t>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594695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Inhalt und Diagramm">
    <p:bg>
      <p:bgPr>
        <a:solidFill>
          <a:srgbClr val="F0F7FC"/>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515380" y="440669"/>
            <a:ext cx="3816910" cy="792087"/>
          </a:xfrm>
        </p:spPr>
        <p:txBody>
          <a:bodyPr/>
          <a:lstStyle/>
          <a:p>
            <a:r>
              <a:rPr lang="de-DE"/>
              <a:t>Mastertitelformat bearbeiten</a:t>
            </a:r>
            <a:endParaRPr lang="de-CH"/>
          </a:p>
        </p:txBody>
      </p:sp>
      <p:sp>
        <p:nvSpPr>
          <p:cNvPr id="7" name="Datumsplatzhalter 6"/>
          <p:cNvSpPr>
            <a:spLocks noGrp="1"/>
          </p:cNvSpPr>
          <p:nvPr>
            <p:ph type="dt" sz="half" idx="10"/>
          </p:nvPr>
        </p:nvSpPr>
        <p:spPr/>
        <p:txBody>
          <a:bodyPr/>
          <a:lstStyle/>
          <a:p>
            <a:fld id="{A8D0BF0B-BC5D-AF4C-A1F9-135A33F8D067}" type="datetime1">
              <a:rPr lang="de-CH" smtClean="0"/>
              <a:t>25.02.2026</a:t>
            </a:fld>
            <a:endParaRPr lang="de-CH"/>
          </a:p>
        </p:txBody>
      </p:sp>
      <p:sp>
        <p:nvSpPr>
          <p:cNvPr id="8" name="Fußzeilenplatzhalter 7"/>
          <p:cNvSpPr>
            <a:spLocks noGrp="1"/>
          </p:cNvSpPr>
          <p:nvPr>
            <p:ph type="ftr" sz="quarter" idx="11"/>
          </p:nvPr>
        </p:nvSpPr>
        <p:spPr/>
        <p:txBody>
          <a:bodyPr/>
          <a:lstStyle/>
          <a:p>
            <a:r>
              <a:rPr lang="de-CH"/>
              <a:t>energieschweiz.ch</a:t>
            </a:r>
          </a:p>
        </p:txBody>
      </p:sp>
      <p:sp>
        <p:nvSpPr>
          <p:cNvPr id="9" name="Foliennummernplatzhalter 8"/>
          <p:cNvSpPr>
            <a:spLocks noGrp="1"/>
          </p:cNvSpPr>
          <p:nvPr>
            <p:ph type="sldNum" sz="quarter" idx="12"/>
          </p:nvPr>
        </p:nvSpPr>
        <p:spPr/>
        <p:txBody>
          <a:bodyPr/>
          <a:lstStyle/>
          <a:p>
            <a:fld id="{442AD375-037F-43D0-B059-5172DA06796A}" type="slidenum">
              <a:rPr lang="de-CH" smtClean="0"/>
              <a:pPr/>
              <a:t>‹N°›</a:t>
            </a:fld>
            <a:endParaRPr lang="de-CH"/>
          </a:p>
        </p:txBody>
      </p:sp>
      <p:sp>
        <p:nvSpPr>
          <p:cNvPr id="10" name="Inhaltsplatzhalter 2">
            <a:extLst>
              <a:ext uri="{FF2B5EF4-FFF2-40B4-BE49-F238E27FC236}">
                <a16:creationId xmlns:a16="http://schemas.microsoft.com/office/drawing/2014/main" id="{BB5156C8-6FDA-48FE-BA15-A668040069C8}"/>
              </a:ext>
            </a:extLst>
          </p:cNvPr>
          <p:cNvSpPr>
            <a:spLocks noGrp="1"/>
          </p:cNvSpPr>
          <p:nvPr>
            <p:ph idx="13" hasCustomPrompt="1"/>
          </p:nvPr>
        </p:nvSpPr>
        <p:spPr>
          <a:xfrm>
            <a:off x="4907868" y="440669"/>
            <a:ext cx="6768195" cy="5736293"/>
          </a:xfrm>
        </p:spPr>
        <p:txBody>
          <a:bodyPr/>
          <a:lstStyle>
            <a:lvl1pPr>
              <a:lnSpc>
                <a:spcPct val="95000"/>
              </a:lnSpc>
              <a:defRPr sz="1800"/>
            </a:lvl1pPr>
            <a:lvl2pPr>
              <a:lnSpc>
                <a:spcPct val="95000"/>
              </a:lnSpc>
              <a:defRPr sz="1800"/>
            </a:lvl2pPr>
          </a:lstStyle>
          <a:p>
            <a:pPr lvl="0"/>
            <a:r>
              <a:rPr lang="de-DE"/>
              <a:t>Diagramm einfügen</a:t>
            </a:r>
          </a:p>
          <a:p>
            <a:pPr lvl="1"/>
            <a:r>
              <a:rPr lang="de-DE"/>
              <a:t>Zweite </a:t>
            </a:r>
            <a:r>
              <a:rPr lang="de-CH" noProof="0"/>
              <a:t>Ebene</a:t>
            </a:r>
          </a:p>
        </p:txBody>
      </p:sp>
      <p:sp>
        <p:nvSpPr>
          <p:cNvPr id="11" name="Inhaltsplatzhalter 2">
            <a:extLst>
              <a:ext uri="{FF2B5EF4-FFF2-40B4-BE49-F238E27FC236}">
                <a16:creationId xmlns:a16="http://schemas.microsoft.com/office/drawing/2014/main" id="{19338E29-8DC7-421D-B7E6-DE587851149B}"/>
              </a:ext>
            </a:extLst>
          </p:cNvPr>
          <p:cNvSpPr>
            <a:spLocks noGrp="1"/>
          </p:cNvSpPr>
          <p:nvPr>
            <p:ph idx="14" hasCustomPrompt="1"/>
          </p:nvPr>
        </p:nvSpPr>
        <p:spPr>
          <a:xfrm>
            <a:off x="515379" y="1592796"/>
            <a:ext cx="3816910" cy="4584167"/>
          </a:xfrm>
        </p:spPr>
        <p:txBody>
          <a:bodyPr/>
          <a:lstStyle>
            <a:lvl1pPr>
              <a:lnSpc>
                <a:spcPct val="95000"/>
              </a:lnSpc>
              <a:defRPr sz="1800"/>
            </a:lvl1pPr>
            <a:lvl2pPr>
              <a:lnSpc>
                <a:spcPct val="95000"/>
              </a:lnSpc>
              <a:defRPr sz="1800"/>
            </a:lvl2pPr>
            <a:lvl3pPr>
              <a:lnSpc>
                <a:spcPct val="95000"/>
              </a:lnSpc>
              <a:defRPr sz="1800"/>
            </a:lvl3pPr>
            <a:lvl4pPr>
              <a:lnSpc>
                <a:spcPct val="95000"/>
              </a:lnSpc>
              <a:defRPr sz="1800"/>
            </a:lvl4pPr>
            <a:lvl5pPr>
              <a:lnSpc>
                <a:spcPct val="95000"/>
              </a:lnSpc>
              <a:defRPr sz="1800"/>
            </a:lvl5pPr>
          </a:lstStyle>
          <a:p>
            <a:pPr lvl="0"/>
            <a:r>
              <a:rPr lang="de-DE"/>
              <a:t>Textmasterformat bearbeiten</a:t>
            </a:r>
          </a:p>
          <a:p>
            <a:pPr lvl="1"/>
            <a:r>
              <a:rPr lang="de-DE"/>
              <a:t>Zweite </a:t>
            </a:r>
            <a:r>
              <a:rPr lang="de-CH" noProof="0"/>
              <a:t>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378939552"/>
      </p:ext>
    </p:extLst>
  </p:cSld>
  <p:clrMapOvr>
    <a:masterClrMapping/>
  </p:clrMapOvr>
  <p:extLst>
    <p:ext uri="{DCECCB84-F9BA-43D5-87BE-67443E8EF086}">
      <p15:sldGuideLst xmlns:p15="http://schemas.microsoft.com/office/powerpoint/2012/main">
        <p15:guide id="1" pos="272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Zwei Bilder">
    <p:spTree>
      <p:nvGrpSpPr>
        <p:cNvPr id="1" name=""/>
        <p:cNvGrpSpPr/>
        <p:nvPr/>
      </p:nvGrpSpPr>
      <p:grpSpPr>
        <a:xfrm>
          <a:off x="0" y="0"/>
          <a:ext cx="0" cy="0"/>
          <a:chOff x="0" y="0"/>
          <a:chExt cx="0" cy="0"/>
        </a:xfrm>
      </p:grpSpPr>
      <p:sp>
        <p:nvSpPr>
          <p:cNvPr id="2" name="Titel 1"/>
          <p:cNvSpPr>
            <a:spLocks noGrp="1"/>
          </p:cNvSpPr>
          <p:nvPr>
            <p:ph type="title"/>
          </p:nvPr>
        </p:nvSpPr>
        <p:spPr>
          <a:xfrm>
            <a:off x="515379" y="440669"/>
            <a:ext cx="5502591" cy="703919"/>
          </a:xfrm>
        </p:spPr>
        <p:txBody>
          <a:bodyPr/>
          <a:lstStyle/>
          <a:p>
            <a:r>
              <a:rPr lang="de-DE"/>
              <a:t>Mastertitelformat bearbeiten</a:t>
            </a:r>
            <a:endParaRPr lang="de-CH"/>
          </a:p>
        </p:txBody>
      </p:sp>
      <p:sp>
        <p:nvSpPr>
          <p:cNvPr id="7" name="Datumsplatzhalter 6"/>
          <p:cNvSpPr>
            <a:spLocks noGrp="1"/>
          </p:cNvSpPr>
          <p:nvPr>
            <p:ph type="dt" sz="half" idx="10"/>
          </p:nvPr>
        </p:nvSpPr>
        <p:spPr/>
        <p:txBody>
          <a:bodyPr/>
          <a:lstStyle/>
          <a:p>
            <a:fld id="{C2052BF7-0E5F-3D40-ACCD-D52746070F05}" type="datetime1">
              <a:rPr lang="de-CH" smtClean="0"/>
              <a:t>25.02.2026</a:t>
            </a:fld>
            <a:endParaRPr lang="de-CH"/>
          </a:p>
        </p:txBody>
      </p:sp>
      <p:sp>
        <p:nvSpPr>
          <p:cNvPr id="8" name="Fußzeilenplatzhalter 7"/>
          <p:cNvSpPr>
            <a:spLocks noGrp="1"/>
          </p:cNvSpPr>
          <p:nvPr>
            <p:ph type="ftr" sz="quarter" idx="11"/>
          </p:nvPr>
        </p:nvSpPr>
        <p:spPr/>
        <p:txBody>
          <a:bodyPr/>
          <a:lstStyle/>
          <a:p>
            <a:r>
              <a:rPr lang="de-CH"/>
              <a:t>energieschweiz.ch</a:t>
            </a:r>
          </a:p>
        </p:txBody>
      </p:sp>
      <p:sp>
        <p:nvSpPr>
          <p:cNvPr id="9" name="Foliennummernplatzhalter 8"/>
          <p:cNvSpPr>
            <a:spLocks noGrp="1"/>
          </p:cNvSpPr>
          <p:nvPr>
            <p:ph type="sldNum" sz="quarter" idx="12"/>
          </p:nvPr>
        </p:nvSpPr>
        <p:spPr/>
        <p:txBody>
          <a:bodyPr/>
          <a:lstStyle/>
          <a:p>
            <a:fld id="{442AD375-037F-43D0-B059-5172DA06796A}" type="slidenum">
              <a:rPr lang="de-CH" smtClean="0"/>
              <a:pPr/>
              <a:t>‹N°›</a:t>
            </a:fld>
            <a:endParaRPr lang="de-CH"/>
          </a:p>
        </p:txBody>
      </p:sp>
      <p:sp>
        <p:nvSpPr>
          <p:cNvPr id="5" name="Bildplatzhalter 4">
            <a:extLst>
              <a:ext uri="{FF2B5EF4-FFF2-40B4-BE49-F238E27FC236}">
                <a16:creationId xmlns:a16="http://schemas.microsoft.com/office/drawing/2014/main" id="{1024D5AC-18B7-42A0-8763-5161D9B6B298}"/>
              </a:ext>
            </a:extLst>
          </p:cNvPr>
          <p:cNvSpPr>
            <a:spLocks noGrp="1"/>
          </p:cNvSpPr>
          <p:nvPr>
            <p:ph type="pic" sz="quarter" idx="13"/>
          </p:nvPr>
        </p:nvSpPr>
        <p:spPr>
          <a:xfrm>
            <a:off x="509970" y="1196752"/>
            <a:ext cx="5508000" cy="4896544"/>
          </a:xfrm>
          <a:pattFill prst="lgCheck">
            <a:fgClr>
              <a:schemeClr val="bg1">
                <a:lumMod val="85000"/>
              </a:schemeClr>
            </a:fgClr>
            <a:bgClr>
              <a:schemeClr val="bg1"/>
            </a:bgClr>
          </a:pattFill>
        </p:spPr>
        <p:txBody>
          <a:bodyPr tIns="720000" anchor="ctr"/>
          <a:lstStyle>
            <a:lvl1pPr algn="ctr">
              <a:defRPr sz="1200"/>
            </a:lvl1pPr>
          </a:lstStyle>
          <a:p>
            <a:r>
              <a:rPr lang="de-DE"/>
              <a:t>Bild durch Klicken auf Symbol hinzufügen</a:t>
            </a:r>
            <a:endParaRPr lang="de-CH"/>
          </a:p>
        </p:txBody>
      </p:sp>
      <p:sp>
        <p:nvSpPr>
          <p:cNvPr id="12" name="Bildplatzhalter 4">
            <a:extLst>
              <a:ext uri="{FF2B5EF4-FFF2-40B4-BE49-F238E27FC236}">
                <a16:creationId xmlns:a16="http://schemas.microsoft.com/office/drawing/2014/main" id="{420136A2-94ED-4259-8313-99796AB7C355}"/>
              </a:ext>
            </a:extLst>
          </p:cNvPr>
          <p:cNvSpPr>
            <a:spLocks noGrp="1"/>
          </p:cNvSpPr>
          <p:nvPr>
            <p:ph type="pic" sz="quarter" idx="14"/>
          </p:nvPr>
        </p:nvSpPr>
        <p:spPr>
          <a:xfrm>
            <a:off x="6168063" y="1196752"/>
            <a:ext cx="5508000" cy="4896544"/>
          </a:xfrm>
          <a:pattFill prst="lgCheck">
            <a:fgClr>
              <a:schemeClr val="bg1">
                <a:lumMod val="85000"/>
              </a:schemeClr>
            </a:fgClr>
            <a:bgClr>
              <a:schemeClr val="bg1"/>
            </a:bgClr>
          </a:pattFill>
        </p:spPr>
        <p:txBody>
          <a:bodyPr tIns="720000" anchor="ctr"/>
          <a:lstStyle>
            <a:lvl1pPr algn="ctr">
              <a:defRPr sz="1200"/>
            </a:lvl1pPr>
          </a:lstStyle>
          <a:p>
            <a:r>
              <a:rPr lang="de-DE"/>
              <a:t>Bild durch Klicken auf Symbol hinzufügen</a:t>
            </a:r>
            <a:endParaRPr lang="de-CH"/>
          </a:p>
        </p:txBody>
      </p:sp>
      <p:sp>
        <p:nvSpPr>
          <p:cNvPr id="13" name="Textplatzhalter 12">
            <a:extLst>
              <a:ext uri="{FF2B5EF4-FFF2-40B4-BE49-F238E27FC236}">
                <a16:creationId xmlns:a16="http://schemas.microsoft.com/office/drawing/2014/main" id="{76895021-9A68-489A-BC48-C55B46F7CD49}"/>
              </a:ext>
            </a:extLst>
          </p:cNvPr>
          <p:cNvSpPr>
            <a:spLocks noGrp="1"/>
          </p:cNvSpPr>
          <p:nvPr>
            <p:ph type="body" sz="quarter" idx="15" hasCustomPrompt="1"/>
          </p:nvPr>
        </p:nvSpPr>
        <p:spPr>
          <a:xfrm>
            <a:off x="6168063" y="440669"/>
            <a:ext cx="5508001" cy="703919"/>
          </a:xfrm>
        </p:spPr>
        <p:txBody>
          <a:bodyPr/>
          <a:lstStyle>
            <a:lvl1pPr>
              <a:lnSpc>
                <a:spcPct val="100000"/>
              </a:lnSpc>
              <a:defRPr sz="2400"/>
            </a:lvl1pPr>
          </a:lstStyle>
          <a:p>
            <a:pPr lvl="0"/>
            <a:r>
              <a:rPr lang="de-DE"/>
              <a:t>Titel hinzufügen</a:t>
            </a:r>
          </a:p>
        </p:txBody>
      </p:sp>
    </p:spTree>
    <p:extLst>
      <p:ext uri="{BB962C8B-B14F-4D97-AF65-F5344CB8AC3E}">
        <p14:creationId xmlns:p14="http://schemas.microsoft.com/office/powerpoint/2010/main" val="92640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Bild">
    <p:spTree>
      <p:nvGrpSpPr>
        <p:cNvPr id="1" name=""/>
        <p:cNvGrpSpPr/>
        <p:nvPr/>
      </p:nvGrpSpPr>
      <p:grpSpPr>
        <a:xfrm>
          <a:off x="0" y="0"/>
          <a:ext cx="0" cy="0"/>
          <a:chOff x="0" y="0"/>
          <a:chExt cx="0" cy="0"/>
        </a:xfrm>
      </p:grpSpPr>
      <p:sp>
        <p:nvSpPr>
          <p:cNvPr id="2" name="Titel 1"/>
          <p:cNvSpPr>
            <a:spLocks noGrp="1"/>
          </p:cNvSpPr>
          <p:nvPr>
            <p:ph type="title"/>
          </p:nvPr>
        </p:nvSpPr>
        <p:spPr>
          <a:xfrm>
            <a:off x="515379" y="440669"/>
            <a:ext cx="11160684" cy="703919"/>
          </a:xfrm>
        </p:spPr>
        <p:txBody>
          <a:bodyPr/>
          <a:lstStyle/>
          <a:p>
            <a:r>
              <a:rPr lang="de-DE"/>
              <a:t>Mastertitelformat bearbeiten</a:t>
            </a:r>
            <a:endParaRPr lang="de-CH"/>
          </a:p>
        </p:txBody>
      </p:sp>
      <p:sp>
        <p:nvSpPr>
          <p:cNvPr id="7" name="Datumsplatzhalter 6"/>
          <p:cNvSpPr>
            <a:spLocks noGrp="1"/>
          </p:cNvSpPr>
          <p:nvPr>
            <p:ph type="dt" sz="half" idx="10"/>
          </p:nvPr>
        </p:nvSpPr>
        <p:spPr/>
        <p:txBody>
          <a:bodyPr/>
          <a:lstStyle/>
          <a:p>
            <a:fld id="{095991AD-55E7-1546-B768-76E4D5FD16F0}" type="datetime1">
              <a:rPr lang="de-CH" smtClean="0"/>
              <a:t>25.02.2026</a:t>
            </a:fld>
            <a:endParaRPr lang="de-CH"/>
          </a:p>
        </p:txBody>
      </p:sp>
      <p:sp>
        <p:nvSpPr>
          <p:cNvPr id="8" name="Fußzeilenplatzhalter 7"/>
          <p:cNvSpPr>
            <a:spLocks noGrp="1"/>
          </p:cNvSpPr>
          <p:nvPr>
            <p:ph type="ftr" sz="quarter" idx="11"/>
          </p:nvPr>
        </p:nvSpPr>
        <p:spPr/>
        <p:txBody>
          <a:bodyPr/>
          <a:lstStyle/>
          <a:p>
            <a:r>
              <a:rPr lang="de-CH"/>
              <a:t>energieschweiz.ch</a:t>
            </a:r>
          </a:p>
        </p:txBody>
      </p:sp>
      <p:sp>
        <p:nvSpPr>
          <p:cNvPr id="9" name="Foliennummernplatzhalter 8"/>
          <p:cNvSpPr>
            <a:spLocks noGrp="1"/>
          </p:cNvSpPr>
          <p:nvPr>
            <p:ph type="sldNum" sz="quarter" idx="12"/>
          </p:nvPr>
        </p:nvSpPr>
        <p:spPr/>
        <p:txBody>
          <a:bodyPr/>
          <a:lstStyle/>
          <a:p>
            <a:fld id="{442AD375-037F-43D0-B059-5172DA06796A}" type="slidenum">
              <a:rPr lang="de-CH" smtClean="0"/>
              <a:pPr/>
              <a:t>‹N°›</a:t>
            </a:fld>
            <a:endParaRPr lang="de-CH"/>
          </a:p>
        </p:txBody>
      </p:sp>
      <p:sp>
        <p:nvSpPr>
          <p:cNvPr id="5" name="Bildplatzhalter 4">
            <a:extLst>
              <a:ext uri="{FF2B5EF4-FFF2-40B4-BE49-F238E27FC236}">
                <a16:creationId xmlns:a16="http://schemas.microsoft.com/office/drawing/2014/main" id="{1024D5AC-18B7-42A0-8763-5161D9B6B298}"/>
              </a:ext>
            </a:extLst>
          </p:cNvPr>
          <p:cNvSpPr>
            <a:spLocks noGrp="1"/>
          </p:cNvSpPr>
          <p:nvPr>
            <p:ph type="pic" sz="quarter" idx="13"/>
          </p:nvPr>
        </p:nvSpPr>
        <p:spPr>
          <a:xfrm>
            <a:off x="509969" y="1196752"/>
            <a:ext cx="11166093" cy="4896544"/>
          </a:xfrm>
          <a:pattFill prst="lgCheck">
            <a:fgClr>
              <a:schemeClr val="bg1">
                <a:lumMod val="85000"/>
              </a:schemeClr>
            </a:fgClr>
            <a:bgClr>
              <a:schemeClr val="bg1"/>
            </a:bgClr>
          </a:pattFill>
        </p:spPr>
        <p:txBody>
          <a:bodyPr tIns="720000" anchor="ctr"/>
          <a:lstStyle>
            <a:lvl1pPr algn="ctr">
              <a:defRPr sz="1200"/>
            </a:lvl1pPr>
          </a:lstStyle>
          <a:p>
            <a:r>
              <a:rPr lang="de-DE"/>
              <a:t>Bild durch Klicken auf Symbol hinzufügen</a:t>
            </a:r>
            <a:endParaRPr lang="de-CH"/>
          </a:p>
        </p:txBody>
      </p:sp>
    </p:spTree>
    <p:extLst>
      <p:ext uri="{BB962C8B-B14F-4D97-AF65-F5344CB8AC3E}">
        <p14:creationId xmlns:p14="http://schemas.microsoft.com/office/powerpoint/2010/main" val="245175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15379" y="440669"/>
            <a:ext cx="11160684" cy="792087"/>
          </a:xfrm>
          <a:prstGeom prst="rect">
            <a:avLst/>
          </a:prstGeom>
        </p:spPr>
        <p:txBody>
          <a:bodyPr vert="horz" lIns="0" tIns="0" rIns="0" bIns="0" rtlCol="0" anchor="t">
            <a:noAutofit/>
          </a:bodyPr>
          <a:lstStyle/>
          <a:p>
            <a:endParaRPr lang="de-CH"/>
          </a:p>
        </p:txBody>
      </p:sp>
      <p:sp>
        <p:nvSpPr>
          <p:cNvPr id="3" name="Textplatzhalter 2"/>
          <p:cNvSpPr>
            <a:spLocks noGrp="1"/>
          </p:cNvSpPr>
          <p:nvPr>
            <p:ph type="body" idx="1"/>
          </p:nvPr>
        </p:nvSpPr>
        <p:spPr>
          <a:xfrm>
            <a:off x="515379" y="1592796"/>
            <a:ext cx="11160684" cy="4584167"/>
          </a:xfrm>
          <a:prstGeom prst="rect">
            <a:avLst/>
          </a:prstGeom>
        </p:spPr>
        <p:txBody>
          <a:bodyPr vert="horz" lIns="0" tIns="0" rIns="0" bIns="0" rtlCol="0">
            <a:noAutofit/>
          </a:bodyPr>
          <a:lstStyle/>
          <a:p>
            <a:pPr lvl="0"/>
            <a:r>
              <a:rPr lang="de-CH" noProof="0"/>
              <a:t>Textmasterformat bearbeiten</a:t>
            </a:r>
          </a:p>
          <a:p>
            <a:pPr lvl="1"/>
            <a:r>
              <a:rPr lang="de-CH" noProof="0"/>
              <a:t>Zweite Ebene</a:t>
            </a:r>
          </a:p>
          <a:p>
            <a:pPr lvl="2"/>
            <a:r>
              <a:rPr lang="de-CH" noProof="0"/>
              <a:t>Dritte Ebene</a:t>
            </a:r>
          </a:p>
          <a:p>
            <a:pPr lvl="3"/>
            <a:r>
              <a:rPr lang="de-CH" noProof="0"/>
              <a:t>Vierte Ebene</a:t>
            </a:r>
          </a:p>
          <a:p>
            <a:pPr lvl="4"/>
            <a:r>
              <a:rPr lang="de-CH" noProof="0"/>
              <a:t>Fünfte Ebene</a:t>
            </a:r>
          </a:p>
        </p:txBody>
      </p:sp>
      <p:sp>
        <p:nvSpPr>
          <p:cNvPr id="4" name="Datumsplatzhalter 3"/>
          <p:cNvSpPr>
            <a:spLocks noGrp="1"/>
          </p:cNvSpPr>
          <p:nvPr>
            <p:ph type="dt" sz="half" idx="2"/>
          </p:nvPr>
        </p:nvSpPr>
        <p:spPr>
          <a:xfrm>
            <a:off x="2388838" y="6453337"/>
            <a:ext cx="1513384" cy="137833"/>
          </a:xfrm>
          <a:prstGeom prst="rect">
            <a:avLst/>
          </a:prstGeom>
        </p:spPr>
        <p:txBody>
          <a:bodyPr vert="horz" lIns="0" tIns="0" rIns="0" bIns="0" rtlCol="0" anchor="b" anchorCtr="0"/>
          <a:lstStyle>
            <a:lvl1pPr algn="l">
              <a:defRPr sz="800">
                <a:solidFill>
                  <a:schemeClr val="accent3"/>
                </a:solidFill>
              </a:defRPr>
            </a:lvl1pPr>
          </a:lstStyle>
          <a:p>
            <a:fld id="{89D8FD5F-B61F-D345-9817-C89001096E71}" type="datetime1">
              <a:rPr lang="de-CH" smtClean="0"/>
              <a:t>25.02.2026</a:t>
            </a:fld>
            <a:endParaRPr lang="de-CH"/>
          </a:p>
        </p:txBody>
      </p:sp>
      <p:sp>
        <p:nvSpPr>
          <p:cNvPr id="5" name="Fußzeilenplatzhalter 4"/>
          <p:cNvSpPr>
            <a:spLocks noGrp="1"/>
          </p:cNvSpPr>
          <p:nvPr>
            <p:ph type="ftr" sz="quarter" idx="3"/>
          </p:nvPr>
        </p:nvSpPr>
        <p:spPr>
          <a:xfrm>
            <a:off x="515379" y="6453337"/>
            <a:ext cx="1800201" cy="137833"/>
          </a:xfrm>
          <a:prstGeom prst="rect">
            <a:avLst/>
          </a:prstGeom>
        </p:spPr>
        <p:txBody>
          <a:bodyPr vert="horz" lIns="0" tIns="0" rIns="0" bIns="0" rtlCol="0" anchor="b" anchorCtr="0"/>
          <a:lstStyle>
            <a:lvl1pPr algn="l">
              <a:defRPr sz="800">
                <a:solidFill>
                  <a:schemeClr val="accent3"/>
                </a:solidFill>
              </a:defRPr>
            </a:lvl1pPr>
          </a:lstStyle>
          <a:p>
            <a:r>
              <a:rPr lang="de-CH"/>
              <a:t>energieschweiz.ch</a:t>
            </a:r>
          </a:p>
        </p:txBody>
      </p:sp>
      <p:sp>
        <p:nvSpPr>
          <p:cNvPr id="6" name="Foliennummernplatzhalter 5"/>
          <p:cNvSpPr>
            <a:spLocks noGrp="1"/>
          </p:cNvSpPr>
          <p:nvPr>
            <p:ph type="sldNum" sz="quarter" idx="4"/>
          </p:nvPr>
        </p:nvSpPr>
        <p:spPr>
          <a:xfrm>
            <a:off x="10608501" y="6453337"/>
            <a:ext cx="1067562" cy="137833"/>
          </a:xfrm>
          <a:prstGeom prst="rect">
            <a:avLst/>
          </a:prstGeom>
        </p:spPr>
        <p:txBody>
          <a:bodyPr vert="horz" lIns="0" tIns="0" rIns="0" bIns="0" rtlCol="0" anchor="b" anchorCtr="0"/>
          <a:lstStyle>
            <a:lvl1pPr algn="r">
              <a:defRPr sz="800">
                <a:solidFill>
                  <a:schemeClr val="accent3"/>
                </a:solidFill>
              </a:defRPr>
            </a:lvl1pPr>
          </a:lstStyle>
          <a:p>
            <a:fld id="{442AD375-037F-43D0-B059-5172DA06796A}" type="slidenum">
              <a:rPr lang="de-CH" smtClean="0"/>
              <a:pPr/>
              <a:t>‹N°›</a:t>
            </a:fld>
            <a:endParaRPr lang="de-CH"/>
          </a:p>
        </p:txBody>
      </p:sp>
      <p:sp>
        <p:nvSpPr>
          <p:cNvPr id="7" name="Textfeld 6">
            <a:extLst>
              <a:ext uri="{FF2B5EF4-FFF2-40B4-BE49-F238E27FC236}">
                <a16:creationId xmlns:a16="http://schemas.microsoft.com/office/drawing/2014/main" id="{E1126706-F82E-4003-B37F-DDFD46B67EBD}"/>
              </a:ext>
            </a:extLst>
          </p:cNvPr>
          <p:cNvSpPr txBox="1"/>
          <p:nvPr userDrawn="1"/>
        </p:nvSpPr>
        <p:spPr>
          <a:xfrm rot="16200000">
            <a:off x="10704556" y="5198840"/>
            <a:ext cx="3212976" cy="92333"/>
          </a:xfrm>
          <a:prstGeom prst="rect">
            <a:avLst/>
          </a:prstGeom>
          <a:noFill/>
        </p:spPr>
        <p:txBody>
          <a:bodyPr wrap="square" lIns="0" tIns="0" rIns="0" bIns="0" rtlCol="0">
            <a:spAutoFit/>
          </a:bodyPr>
          <a:lstStyle/>
          <a:p>
            <a:r>
              <a:rPr lang="de-CH" sz="600" spc="40" baseline="0">
                <a:solidFill>
                  <a:schemeClr val="bg1">
                    <a:lumMod val="75000"/>
                  </a:schemeClr>
                </a:solidFill>
              </a:rPr>
              <a:t>Erstellt durch Vorlagenbauer.ch</a:t>
            </a:r>
          </a:p>
        </p:txBody>
      </p:sp>
    </p:spTree>
    <p:extLst>
      <p:ext uri="{BB962C8B-B14F-4D97-AF65-F5344CB8AC3E}">
        <p14:creationId xmlns:p14="http://schemas.microsoft.com/office/powerpoint/2010/main" val="1011663896"/>
      </p:ext>
    </p:extLst>
  </p:cSld>
  <p:clrMap bg1="lt1" tx1="dk1" bg2="lt2" tx2="dk2" accent1="accent1" accent2="accent2" accent3="accent3" accent4="accent4" accent5="accent5" accent6="accent6" hlink="hlink" folHlink="folHlink"/>
  <p:sldLayoutIdLst>
    <p:sldLayoutId id="2147483672" r:id="rId1"/>
    <p:sldLayoutId id="2147483670" r:id="rId2"/>
    <p:sldLayoutId id="2147483669" r:id="rId3"/>
    <p:sldLayoutId id="2147483659" r:id="rId4"/>
    <p:sldLayoutId id="2147483674" r:id="rId5"/>
    <p:sldLayoutId id="2147483666" r:id="rId6"/>
    <p:sldLayoutId id="2147483668" r:id="rId7"/>
    <p:sldLayoutId id="2147483667" r:id="rId8"/>
    <p:sldLayoutId id="2147483665" r:id="rId9"/>
    <p:sldLayoutId id="2147483663" r:id="rId10"/>
    <p:sldLayoutId id="2147483673" r:id="rId11"/>
    <p:sldLayoutId id="2147483671" r:id="rId12"/>
    <p:sldLayoutId id="2147483664" r:id="rId13"/>
  </p:sldLayoutIdLst>
  <p:hf hdr="0"/>
  <p:txStyles>
    <p:titleStyle>
      <a:lvl1pPr algn="l" defTabSz="914400" rtl="0" eaLnBrk="1" latinLnBrk="0" hangingPunct="1">
        <a:lnSpc>
          <a:spcPct val="100000"/>
        </a:lnSpc>
        <a:spcBef>
          <a:spcPct val="0"/>
        </a:spcBef>
        <a:buNone/>
        <a:defRPr sz="2400" kern="1200">
          <a:solidFill>
            <a:schemeClr val="accent1"/>
          </a:solidFill>
          <a:latin typeface="+mj-lt"/>
          <a:ea typeface="+mj-ea"/>
          <a:cs typeface="+mj-cs"/>
        </a:defRPr>
      </a:lvl1pPr>
    </p:titleStyle>
    <p:bodyStyle>
      <a:lvl1pPr marL="0" indent="0" algn="l" defTabSz="914400" rtl="0" eaLnBrk="1" latinLnBrk="0" hangingPunct="1">
        <a:lnSpc>
          <a:spcPct val="105000"/>
        </a:lnSpc>
        <a:spcBef>
          <a:spcPts val="0"/>
        </a:spcBef>
        <a:buFont typeface="+mj-lt"/>
        <a:buNone/>
        <a:defRPr sz="2400" kern="1200">
          <a:solidFill>
            <a:schemeClr val="accent1"/>
          </a:solidFill>
          <a:latin typeface="+mn-lt"/>
          <a:ea typeface="+mn-ea"/>
          <a:cs typeface="+mn-cs"/>
        </a:defRPr>
      </a:lvl1pPr>
      <a:lvl2pPr marL="288000" indent="-288000" algn="l" defTabSz="914400" rtl="0" eaLnBrk="1" latinLnBrk="0" hangingPunct="1">
        <a:lnSpc>
          <a:spcPct val="105000"/>
        </a:lnSpc>
        <a:spcBef>
          <a:spcPts val="0"/>
        </a:spcBef>
        <a:buClr>
          <a:schemeClr val="accent3"/>
        </a:buClr>
        <a:buFont typeface="Arial" panose="020B0604020202020204" pitchFamily="34" charset="0"/>
        <a:buChar char="–"/>
        <a:defRPr sz="2400" kern="1200">
          <a:solidFill>
            <a:schemeClr val="accent1"/>
          </a:solidFill>
          <a:latin typeface="+mn-lt"/>
          <a:ea typeface="+mn-ea"/>
          <a:cs typeface="+mn-cs"/>
        </a:defRPr>
      </a:lvl2pPr>
      <a:lvl3pPr marL="576000" indent="-288000" algn="l" defTabSz="914400" rtl="0" eaLnBrk="1" latinLnBrk="0" hangingPunct="1">
        <a:lnSpc>
          <a:spcPct val="105000"/>
        </a:lnSpc>
        <a:spcBef>
          <a:spcPts val="0"/>
        </a:spcBef>
        <a:buClr>
          <a:schemeClr val="accent3"/>
        </a:buClr>
        <a:buFont typeface="Arial" panose="020B0604020202020204" pitchFamily="34" charset="0"/>
        <a:buChar char="–"/>
        <a:defRPr sz="2400" kern="1200">
          <a:solidFill>
            <a:schemeClr val="accent1"/>
          </a:solidFill>
          <a:latin typeface="+mn-lt"/>
          <a:ea typeface="+mn-ea"/>
          <a:cs typeface="+mn-cs"/>
        </a:defRPr>
      </a:lvl3pPr>
      <a:lvl4pPr marL="864000" indent="-288000" algn="l" defTabSz="914400" rtl="0" eaLnBrk="1" latinLnBrk="0" hangingPunct="1">
        <a:lnSpc>
          <a:spcPct val="105000"/>
        </a:lnSpc>
        <a:spcBef>
          <a:spcPts val="0"/>
        </a:spcBef>
        <a:buClr>
          <a:schemeClr val="accent3"/>
        </a:buClr>
        <a:buFont typeface="Arial" panose="020B0604020202020204" pitchFamily="34" charset="0"/>
        <a:buChar char="–"/>
        <a:defRPr sz="2400" kern="1200">
          <a:solidFill>
            <a:schemeClr val="accent1"/>
          </a:solidFill>
          <a:latin typeface="+mn-lt"/>
          <a:ea typeface="+mn-ea"/>
          <a:cs typeface="+mn-cs"/>
        </a:defRPr>
      </a:lvl4pPr>
      <a:lvl5pPr marL="1152000" indent="-288000" algn="l" defTabSz="914400" rtl="0" eaLnBrk="1" latinLnBrk="0" hangingPunct="1">
        <a:lnSpc>
          <a:spcPct val="105000"/>
        </a:lnSpc>
        <a:spcBef>
          <a:spcPts val="0"/>
        </a:spcBef>
        <a:buClr>
          <a:schemeClr val="accent3"/>
        </a:buClr>
        <a:buFont typeface="Arial" panose="020B0604020202020204" pitchFamily="34" charset="0"/>
        <a:buChar char="–"/>
        <a:defRPr sz="2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9.sv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3.sv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35.sv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39.jpeg"/><Relationship Id="rId7" Type="http://schemas.openxmlformats.org/officeDocument/2006/relationships/image" Target="../media/image8.png"/><Relationship Id="rId2" Type="http://schemas.openxmlformats.org/officeDocument/2006/relationships/image" Target="../media/image38.jpeg"/><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jpeg"/><Relationship Id="rId9" Type="http://schemas.openxmlformats.org/officeDocument/2006/relationships/image" Target="../media/image4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www.energiefranken.ch/"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9.sv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51.svg"/><Relationship Id="rId13" Type="http://schemas.openxmlformats.org/officeDocument/2006/relationships/image" Target="../media/image56.png"/><Relationship Id="rId18" Type="http://schemas.openxmlformats.org/officeDocument/2006/relationships/image" Target="../media/image61.sv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svg"/><Relationship Id="rId17" Type="http://schemas.openxmlformats.org/officeDocument/2006/relationships/image" Target="../media/image60.png"/><Relationship Id="rId2" Type="http://schemas.openxmlformats.org/officeDocument/2006/relationships/notesSlide" Target="../notesSlides/notesSlide13.xml"/><Relationship Id="rId16" Type="http://schemas.openxmlformats.org/officeDocument/2006/relationships/image" Target="../media/image59.svg"/><Relationship Id="rId1" Type="http://schemas.openxmlformats.org/officeDocument/2006/relationships/slideLayout" Target="../slideLayouts/slideLayout4.xml"/><Relationship Id="rId6" Type="http://schemas.openxmlformats.org/officeDocument/2006/relationships/image" Target="../media/image49.svg"/><Relationship Id="rId11" Type="http://schemas.openxmlformats.org/officeDocument/2006/relationships/image" Target="../media/image54.png"/><Relationship Id="rId5" Type="http://schemas.openxmlformats.org/officeDocument/2006/relationships/image" Target="../media/image48.png"/><Relationship Id="rId15" Type="http://schemas.openxmlformats.org/officeDocument/2006/relationships/image" Target="../media/image58.png"/><Relationship Id="rId10" Type="http://schemas.openxmlformats.org/officeDocument/2006/relationships/image" Target="../media/image53.svg"/><Relationship Id="rId4" Type="http://schemas.openxmlformats.org/officeDocument/2006/relationships/image" Target="../media/image47.svg"/><Relationship Id="rId9" Type="http://schemas.openxmlformats.org/officeDocument/2006/relationships/image" Target="../media/image52.png"/><Relationship Id="rId14" Type="http://schemas.openxmlformats.org/officeDocument/2006/relationships/image" Target="../media/image57.sv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62.png"/><Relationship Id="rId4" Type="http://schemas.openxmlformats.org/officeDocument/2006/relationships/image" Target="../media/image9.svg"/></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s>
</file>

<file path=ppt/slides/_rels/slide2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microsoft.com/office/2007/relationships/hdphoto" Target="../media/hdphoto3.wdp"/></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microsoft.com/office/2007/relationships/hdphoto" Target="../media/hdphoto4.wdp"/></Relationships>
</file>

<file path=ppt/slides/_rels/slide2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microsoft.com/office/2007/relationships/hdphoto" Target="../media/hdphoto5.wdp"/></Relationships>
</file>

<file path=ppt/slides/_rels/slide2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53.svg"/></Relationships>
</file>

<file path=ppt/slides/_rels/slide31.xml.rels><?xml version="1.0" encoding="UTF-8" standalone="yes"?>
<Relationships xmlns="http://schemas.openxmlformats.org/package/2006/relationships"><Relationship Id="rId3" Type="http://schemas.openxmlformats.org/officeDocument/2006/relationships/hyperlink" Target="https://erneuerbarheizen.ch/wp-content/uploads/2020/11/20201102_holz_de.mp4"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microsoft.com/office/2007/relationships/hdphoto" Target="../media/hdphoto6.wdp"/><Relationship Id="rId4" Type="http://schemas.openxmlformats.org/officeDocument/2006/relationships/image" Target="../media/image68.png"/></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55.svg"/></Relationships>
</file>

<file path=ppt/slides/_rels/slide3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s://erneuerbarheizen.ch/wp-content/uploads/2020/11/20201102_solar_de.mp4"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microsoft.com/office/2007/relationships/hdphoto" Target="../media/hdphoto7.wdp"/><Relationship Id="rId4" Type="http://schemas.openxmlformats.org/officeDocument/2006/relationships/image" Target="../media/image71.png"/></Relationships>
</file>

<file path=ppt/slides/_rels/slide36.xml.rels><?xml version="1.0" encoding="UTF-8" standalone="yes"?>
<Relationships xmlns="http://schemas.openxmlformats.org/package/2006/relationships"><Relationship Id="rId3" Type="http://schemas.microsoft.com/office/2018/10/relationships/comments" Target="../comments/modernComment_192D_8CA7FD2E.xml"/><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73.svg"/><Relationship Id="rId4" Type="http://schemas.openxmlformats.org/officeDocument/2006/relationships/image" Target="../media/image72.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9.xml"/><Relationship Id="rId1" Type="http://schemas.openxmlformats.org/officeDocument/2006/relationships/slideLayout" Target="../slideLayouts/slideLayout4.xml"/><Relationship Id="rId5" Type="http://schemas.openxmlformats.org/officeDocument/2006/relationships/image" Target="../media/image9.svg"/><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0.jpeg"/><Relationship Id="rId4" Type="http://schemas.openxmlformats.org/officeDocument/2006/relationships/image" Target="../media/image9.sv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9.svg"/></Relationships>
</file>

<file path=ppt/slides/_rels/slide42.xml.rels><?xml version="1.0" encoding="UTF-8" standalone="yes"?>
<Relationships xmlns="http://schemas.openxmlformats.org/package/2006/relationships"><Relationship Id="rId8" Type="http://schemas.openxmlformats.org/officeDocument/2006/relationships/image" Target="../media/image78.svg"/><Relationship Id="rId3" Type="http://schemas.openxmlformats.org/officeDocument/2006/relationships/image" Target="../media/image8.png"/><Relationship Id="rId7" Type="http://schemas.openxmlformats.org/officeDocument/2006/relationships/image" Target="../media/image77.png"/><Relationship Id="rId12" Type="http://schemas.openxmlformats.org/officeDocument/2006/relationships/image" Target="../media/image14.svg"/><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image" Target="../media/image76.svg"/><Relationship Id="rId11" Type="http://schemas.openxmlformats.org/officeDocument/2006/relationships/image" Target="../media/image13.png"/><Relationship Id="rId5" Type="http://schemas.openxmlformats.org/officeDocument/2006/relationships/image" Target="../media/image75.png"/><Relationship Id="rId10" Type="http://schemas.openxmlformats.org/officeDocument/2006/relationships/image" Target="../media/image12.svg"/><Relationship Id="rId4" Type="http://schemas.openxmlformats.org/officeDocument/2006/relationships/image" Target="../media/image9.svg"/><Relationship Id="rId9" Type="http://schemas.openxmlformats.org/officeDocument/2006/relationships/image" Target="../media/image1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hyperlink" Target="http://www.energieschweiz.ch/modernisieren/impulsberatung-erneuerbarheizen/" TargetMode="Externa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hyperlink" Target="https://www.energieschweiz.ch/events/" TargetMode="External"/><Relationship Id="rId18" Type="http://schemas.openxmlformats.org/officeDocument/2006/relationships/image" Target="../media/image91.svg"/><Relationship Id="rId3" Type="http://schemas.openxmlformats.org/officeDocument/2006/relationships/image" Target="../media/image81.svg"/><Relationship Id="rId7" Type="http://schemas.openxmlformats.org/officeDocument/2006/relationships/hyperlink" Target="https://www.energieschweiz.ch/tools/" TargetMode="External"/><Relationship Id="rId12" Type="http://schemas.openxmlformats.org/officeDocument/2006/relationships/image" Target="../media/image87.svg"/><Relationship Id="rId17" Type="http://schemas.openxmlformats.org/officeDocument/2006/relationships/image" Target="../media/image90.png"/><Relationship Id="rId2" Type="http://schemas.openxmlformats.org/officeDocument/2006/relationships/image" Target="../media/image80.png"/><Relationship Id="rId16" Type="http://schemas.openxmlformats.org/officeDocument/2006/relationships/hyperlink" Target="https://www.energieschweiz.ch/podcasts/" TargetMode="External"/><Relationship Id="rId1" Type="http://schemas.openxmlformats.org/officeDocument/2006/relationships/slideLayout" Target="../slideLayouts/slideLayout12.xml"/><Relationship Id="rId6" Type="http://schemas.openxmlformats.org/officeDocument/2006/relationships/image" Target="../media/image83.svg"/><Relationship Id="rId11" Type="http://schemas.openxmlformats.org/officeDocument/2006/relationships/image" Target="../media/image86.png"/><Relationship Id="rId5" Type="http://schemas.openxmlformats.org/officeDocument/2006/relationships/image" Target="../media/image82.png"/><Relationship Id="rId15" Type="http://schemas.openxmlformats.org/officeDocument/2006/relationships/image" Target="../media/image89.svg"/><Relationship Id="rId10" Type="http://schemas.openxmlformats.org/officeDocument/2006/relationships/hyperlink" Target="https://www.energieschweiz.ch/programme/" TargetMode="External"/><Relationship Id="rId4" Type="http://schemas.openxmlformats.org/officeDocument/2006/relationships/hyperlink" Target="https://ch.linkedin.com/company/energieschweiz" TargetMode="External"/><Relationship Id="rId9" Type="http://schemas.openxmlformats.org/officeDocument/2006/relationships/image" Target="../media/image85.svg"/><Relationship Id="rId14" Type="http://schemas.openxmlformats.org/officeDocument/2006/relationships/image" Target="../media/image88.png"/></Relationships>
</file>

<file path=ppt/slides/_rels/slide5.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hyperlink" Target="http://www.energieschweiz.ch/modernisieren/heizungsersatz/"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15.png"/><Relationship Id="rId7" Type="http://schemas.openxmlformats.org/officeDocument/2006/relationships/image" Target="../media/image13.png"/><Relationship Id="rId2" Type="http://schemas.openxmlformats.org/officeDocument/2006/relationships/hyperlink" Target="http://www.energiefranken.ch/" TargetMode="External"/><Relationship Id="rId1" Type="http://schemas.openxmlformats.org/officeDocument/2006/relationships/slideLayout" Target="../slideLayouts/slideLayout4.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9.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15.png"/><Relationship Id="rId7" Type="http://schemas.openxmlformats.org/officeDocument/2006/relationships/image" Target="../media/image13.png"/><Relationship Id="rId2" Type="http://schemas.openxmlformats.org/officeDocument/2006/relationships/hyperlink" Target="http://www.energiefranken.ch/" TargetMode="External"/><Relationship Id="rId1" Type="http://schemas.openxmlformats.org/officeDocument/2006/relationships/slideLayout" Target="../slideLayouts/slideLayout4.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a:extLst>
              <a:ext uri="{FF2B5EF4-FFF2-40B4-BE49-F238E27FC236}">
                <a16:creationId xmlns:a16="http://schemas.microsoft.com/office/drawing/2014/main" id="{8B457022-C579-4ECC-AB93-C02DF101BA60}"/>
              </a:ext>
            </a:extLst>
          </p:cNvPr>
          <p:cNvPicPr>
            <a:picLocks noGrp="1" noChangeAspect="1"/>
          </p:cNvPicPr>
          <p:nvPr>
            <p:ph type="pic" sz="quarter" idx="13"/>
          </p:nvPr>
        </p:nvPicPr>
        <p:blipFill>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p:blipFill>
        <p:spPr/>
      </p:pic>
      <p:sp>
        <p:nvSpPr>
          <p:cNvPr id="3" name="Titel 2">
            <a:extLst>
              <a:ext uri="{FF2B5EF4-FFF2-40B4-BE49-F238E27FC236}">
                <a16:creationId xmlns:a16="http://schemas.microsoft.com/office/drawing/2014/main" id="{82A12BBD-41DC-4617-833E-73F20A811ED8}"/>
              </a:ext>
            </a:extLst>
          </p:cNvPr>
          <p:cNvSpPr>
            <a:spLocks noGrp="1"/>
          </p:cNvSpPr>
          <p:nvPr>
            <p:ph type="ctrTitle"/>
          </p:nvPr>
        </p:nvSpPr>
        <p:spPr>
          <a:xfrm>
            <a:off x="515938" y="1122363"/>
            <a:ext cx="9000442" cy="2619214"/>
          </a:xfrm>
        </p:spPr>
        <p:txBody>
          <a:bodyPr/>
          <a:lstStyle/>
          <a:p>
            <a:r>
              <a:rPr lang="de-CH" sz="7200" noProof="0" dirty="0"/>
              <a:t>Herzlich willkommen</a:t>
            </a:r>
            <a:br>
              <a:rPr lang="de-CH" noProof="0" dirty="0"/>
            </a:br>
            <a:r>
              <a:rPr lang="de-CH" sz="4400" noProof="0" dirty="0"/>
              <a:t>Informationsveranstaltung «erneuerbar heizen»</a:t>
            </a:r>
            <a:endParaRPr lang="de-CH" noProof="0" dirty="0"/>
          </a:p>
        </p:txBody>
      </p:sp>
      <p:sp>
        <p:nvSpPr>
          <p:cNvPr id="4" name="Untertitel 3">
            <a:extLst>
              <a:ext uri="{FF2B5EF4-FFF2-40B4-BE49-F238E27FC236}">
                <a16:creationId xmlns:a16="http://schemas.microsoft.com/office/drawing/2014/main" id="{1A13A666-062B-468A-8C42-8BA2E2FC1347}"/>
              </a:ext>
            </a:extLst>
          </p:cNvPr>
          <p:cNvSpPr>
            <a:spLocks noGrp="1"/>
          </p:cNvSpPr>
          <p:nvPr>
            <p:ph type="subTitle" idx="1"/>
          </p:nvPr>
        </p:nvSpPr>
        <p:spPr>
          <a:xfrm>
            <a:off x="515938" y="3897052"/>
            <a:ext cx="9000442" cy="966888"/>
          </a:xfrm>
        </p:spPr>
        <p:txBody>
          <a:bodyPr/>
          <a:lstStyle/>
          <a:p>
            <a:r>
              <a:rPr lang="de-CH" noProof="0" dirty="0"/>
              <a:t>Vorname Name</a:t>
            </a:r>
          </a:p>
          <a:p>
            <a:r>
              <a:rPr lang="de-CH" noProof="0" dirty="0"/>
              <a:t>Bern, </a:t>
            </a:r>
            <a:fld id="{7C82467F-812D-4D90-B845-BB2F4228DF97}" type="datetime4">
              <a:rPr lang="de-CH" noProof="0" smtClean="0"/>
              <a:pPr/>
              <a:t>25. Februar 2026</a:t>
            </a:fld>
            <a:endParaRPr lang="de-CH" noProof="0" dirty="0"/>
          </a:p>
        </p:txBody>
      </p:sp>
      <p:sp>
        <p:nvSpPr>
          <p:cNvPr id="11" name="Textplatzhalter 10">
            <a:extLst>
              <a:ext uri="{FF2B5EF4-FFF2-40B4-BE49-F238E27FC236}">
                <a16:creationId xmlns:a16="http://schemas.microsoft.com/office/drawing/2014/main" id="{DC21DD6C-CFF8-4CEB-87A4-87B8A98F110D}"/>
              </a:ext>
            </a:extLst>
          </p:cNvPr>
          <p:cNvSpPr>
            <a:spLocks noGrp="1"/>
          </p:cNvSpPr>
          <p:nvPr>
            <p:ph type="body" sz="quarter" idx="10"/>
          </p:nvPr>
        </p:nvSpPr>
        <p:spPr/>
        <p:txBody>
          <a:bodyPr/>
          <a:lstStyle/>
          <a:p>
            <a:endParaRPr lang="de-CH" noProof="0" dirty="0"/>
          </a:p>
        </p:txBody>
      </p:sp>
      <p:sp>
        <p:nvSpPr>
          <p:cNvPr id="12" name="Textplatzhalter 11">
            <a:extLst>
              <a:ext uri="{FF2B5EF4-FFF2-40B4-BE49-F238E27FC236}">
                <a16:creationId xmlns:a16="http://schemas.microsoft.com/office/drawing/2014/main" id="{BF1D263B-A091-472D-88B7-B9CCCBF4366E}"/>
              </a:ext>
            </a:extLst>
          </p:cNvPr>
          <p:cNvSpPr>
            <a:spLocks noGrp="1"/>
          </p:cNvSpPr>
          <p:nvPr>
            <p:ph type="body" sz="quarter" idx="11"/>
          </p:nvPr>
        </p:nvSpPr>
        <p:spPr/>
        <p:txBody>
          <a:bodyPr/>
          <a:lstStyle/>
          <a:p>
            <a:endParaRPr lang="de-CH" noProof="0" dirty="0"/>
          </a:p>
        </p:txBody>
      </p:sp>
    </p:spTree>
    <p:extLst>
      <p:ext uri="{BB962C8B-B14F-4D97-AF65-F5344CB8AC3E}">
        <p14:creationId xmlns:p14="http://schemas.microsoft.com/office/powerpoint/2010/main" val="27819678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2629C1-BB18-7817-08F1-57C33C4EED49}"/>
              </a:ext>
            </a:extLst>
          </p:cNvPr>
          <p:cNvSpPr>
            <a:spLocks noGrp="1"/>
          </p:cNvSpPr>
          <p:nvPr>
            <p:ph type="ctrTitle"/>
          </p:nvPr>
        </p:nvSpPr>
        <p:spPr>
          <a:xfrm>
            <a:off x="515937" y="952500"/>
            <a:ext cx="10437813" cy="3448607"/>
          </a:xfrm>
        </p:spPr>
        <p:txBody>
          <a:bodyPr/>
          <a:lstStyle/>
          <a:p>
            <a:r>
              <a:rPr lang="de-CH" sz="6600" noProof="0" dirty="0"/>
              <a:t>Die Impulsberatung «erneuerbar heizen»</a:t>
            </a:r>
          </a:p>
        </p:txBody>
      </p:sp>
      <p:sp>
        <p:nvSpPr>
          <p:cNvPr id="4" name="Datumsplatzhalter 3">
            <a:extLst>
              <a:ext uri="{FF2B5EF4-FFF2-40B4-BE49-F238E27FC236}">
                <a16:creationId xmlns:a16="http://schemas.microsoft.com/office/drawing/2014/main" id="{818E4061-8E58-A51C-500F-751812F16DD8}"/>
              </a:ext>
            </a:extLst>
          </p:cNvPr>
          <p:cNvSpPr>
            <a:spLocks noGrp="1"/>
          </p:cNvSpPr>
          <p:nvPr>
            <p:ph type="dt" sz="half" idx="10"/>
          </p:nvPr>
        </p:nvSpPr>
        <p:spPr/>
        <p:txBody>
          <a:bodyPr/>
          <a:lstStyle/>
          <a:p>
            <a:fld id="{88823AAF-F83E-F04D-85A4-F1EFC37D5C1D}"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7524B53A-85FE-819A-56A0-ADCE9E2EA1C5}"/>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084C8016-66B1-4F8F-5203-7C229763B72E}"/>
              </a:ext>
            </a:extLst>
          </p:cNvPr>
          <p:cNvSpPr>
            <a:spLocks noGrp="1"/>
          </p:cNvSpPr>
          <p:nvPr>
            <p:ph type="sldNum" sz="quarter" idx="12"/>
          </p:nvPr>
        </p:nvSpPr>
        <p:spPr/>
        <p:txBody>
          <a:bodyPr/>
          <a:lstStyle/>
          <a:p>
            <a:fld id="{442AD375-037F-43D0-B059-5172DA06796A}" type="slidenum">
              <a:rPr lang="de-CH" noProof="0" smtClean="0"/>
              <a:pPr/>
              <a:t>10</a:t>
            </a:fld>
            <a:endParaRPr lang="de-CH" noProof="0" dirty="0"/>
          </a:p>
        </p:txBody>
      </p:sp>
    </p:spTree>
    <p:extLst>
      <p:ext uri="{BB962C8B-B14F-4D97-AF65-F5344CB8AC3E}">
        <p14:creationId xmlns:p14="http://schemas.microsoft.com/office/powerpoint/2010/main" val="1548884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vert="horz" lIns="0" tIns="0" rIns="0" bIns="0" rtlCol="0" anchor="t">
            <a:noAutofit/>
          </a:bodyPr>
          <a:lstStyle/>
          <a:p>
            <a:r>
              <a:rPr lang="de-CH" noProof="0" dirty="0"/>
              <a:t>Die Impulsberatung für jeden Gebäudetyp</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D6247093-4E73-EA41-81EC-7FF926A94B4D}"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de-CH" noProof="0" smtClean="0"/>
              <a:pPr/>
              <a:t>11</a:t>
            </a:fld>
            <a:endParaRPr lang="de-CH" noProof="0" dirty="0"/>
          </a:p>
        </p:txBody>
      </p:sp>
      <p:pic>
        <p:nvPicPr>
          <p:cNvPr id="9" name="Grafik 8">
            <a:extLst>
              <a:ext uri="{FF2B5EF4-FFF2-40B4-BE49-F238E27FC236}">
                <a16:creationId xmlns:a16="http://schemas.microsoft.com/office/drawing/2014/main" id="{468D4B82-12A8-6244-57A9-9C90CFD874EC}"/>
              </a:ext>
            </a:extLst>
          </p:cNvPr>
          <p:cNvPicPr>
            <a:picLocks noChangeAspect="1"/>
          </p:cNvPicPr>
          <p:nvPr/>
        </p:nvPicPr>
        <p:blipFill>
          <a:blip r:embed="rId3"/>
          <a:stretch>
            <a:fillRect/>
          </a:stretch>
        </p:blipFill>
        <p:spPr>
          <a:xfrm>
            <a:off x="2209800" y="1448834"/>
            <a:ext cx="7772400" cy="3274532"/>
          </a:xfrm>
          <a:prstGeom prst="rect">
            <a:avLst/>
          </a:prstGeom>
          <a:ln>
            <a:solidFill>
              <a:schemeClr val="bg1">
                <a:lumMod val="85000"/>
              </a:schemeClr>
            </a:solidFill>
          </a:ln>
        </p:spPr>
      </p:pic>
      <p:sp>
        <p:nvSpPr>
          <p:cNvPr id="11" name="Textfeld 10">
            <a:extLst>
              <a:ext uri="{FF2B5EF4-FFF2-40B4-BE49-F238E27FC236}">
                <a16:creationId xmlns:a16="http://schemas.microsoft.com/office/drawing/2014/main" id="{A28BA032-7F5F-B02F-A0FD-FBF080981AED}"/>
              </a:ext>
            </a:extLst>
          </p:cNvPr>
          <p:cNvSpPr txBox="1"/>
          <p:nvPr/>
        </p:nvSpPr>
        <p:spPr>
          <a:xfrm>
            <a:off x="1531099" y="5201686"/>
            <a:ext cx="9355073" cy="646331"/>
          </a:xfrm>
          <a:prstGeom prst="rect">
            <a:avLst/>
          </a:prstGeom>
          <a:noFill/>
        </p:spPr>
        <p:txBody>
          <a:bodyPr wrap="square">
            <a:spAutoFit/>
          </a:bodyPr>
          <a:lstStyle/>
          <a:p>
            <a:r>
              <a:rPr lang="de-CH" sz="1800" noProof="0" dirty="0">
                <a:solidFill>
                  <a:schemeClr val="accent1"/>
                </a:solidFill>
              </a:rPr>
              <a:t>Mehr Informationen zur Impulsberatung und Suche einer Beraterin oder eines Beraters auf </a:t>
            </a:r>
            <a:r>
              <a:rPr lang="de-CH" u="sng" noProof="0" dirty="0" err="1">
                <a:solidFill>
                  <a:schemeClr val="accent1"/>
                </a:solidFill>
              </a:rPr>
              <a:t>www.energieschweiz.ch</a:t>
            </a:r>
            <a:r>
              <a:rPr lang="de-CH" u="sng" noProof="0" dirty="0">
                <a:solidFill>
                  <a:schemeClr val="accent1"/>
                </a:solidFill>
              </a:rPr>
              <a:t>/modernisieren/</a:t>
            </a:r>
            <a:r>
              <a:rPr lang="de-CH" u="sng" noProof="0" dirty="0" err="1">
                <a:solidFill>
                  <a:schemeClr val="accent1"/>
                </a:solidFill>
              </a:rPr>
              <a:t>impulsberatung-erneuerbarheizen</a:t>
            </a:r>
            <a:r>
              <a:rPr lang="de-CH" u="sng" noProof="0" dirty="0">
                <a:solidFill>
                  <a:schemeClr val="accent1"/>
                </a:solidFill>
              </a:rPr>
              <a:t>/</a:t>
            </a:r>
            <a:endParaRPr lang="de-CH" sz="1800" u="sng" noProof="0" dirty="0">
              <a:solidFill>
                <a:schemeClr val="accent1"/>
              </a:solidFill>
            </a:endParaRPr>
          </a:p>
        </p:txBody>
      </p:sp>
      <p:pic>
        <p:nvPicPr>
          <p:cNvPr id="15" name="Grafik 14">
            <a:extLst>
              <a:ext uri="{FF2B5EF4-FFF2-40B4-BE49-F238E27FC236}">
                <a16:creationId xmlns:a16="http://schemas.microsoft.com/office/drawing/2014/main" id="{09C2E52B-0CC8-3D61-8A0F-263912DDD63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600" y="5112102"/>
            <a:ext cx="952500" cy="952500"/>
          </a:xfrm>
          <a:prstGeom prst="rect">
            <a:avLst/>
          </a:prstGeom>
        </p:spPr>
      </p:pic>
    </p:spTree>
    <p:extLst>
      <p:ext uri="{BB962C8B-B14F-4D97-AF65-F5344CB8AC3E}">
        <p14:creationId xmlns:p14="http://schemas.microsoft.com/office/powerpoint/2010/main" val="3211166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vert="horz" lIns="0" tIns="0" rIns="0" bIns="0" rtlCol="0" anchor="t">
            <a:noAutofit/>
          </a:bodyPr>
          <a:lstStyle/>
          <a:p>
            <a:r>
              <a:rPr lang="de-CH" noProof="0" dirty="0"/>
              <a:t>Die Impulsberatung für jeden Gebäudetyp</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8BEFD9CF-07B8-2244-A7CE-4B517C8ACCF9}"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de-CH" noProof="0" smtClean="0"/>
              <a:pPr/>
              <a:t>12</a:t>
            </a:fld>
            <a:endParaRPr lang="de-CH" noProof="0" dirty="0"/>
          </a:p>
        </p:txBody>
      </p:sp>
      <p:graphicFrame>
        <p:nvGraphicFramePr>
          <p:cNvPr id="3" name="Tabelle 8">
            <a:extLst>
              <a:ext uri="{FF2B5EF4-FFF2-40B4-BE49-F238E27FC236}">
                <a16:creationId xmlns:a16="http://schemas.microsoft.com/office/drawing/2014/main" id="{475C23C9-3185-D4DB-023A-13EDB3E153DB}"/>
              </a:ext>
            </a:extLst>
          </p:cNvPr>
          <p:cNvGraphicFramePr>
            <a:graphicFrameLocks noGrp="1"/>
          </p:cNvGraphicFramePr>
          <p:nvPr>
            <p:ph idx="1"/>
            <p:extLst>
              <p:ext uri="{D42A27DB-BD31-4B8C-83A1-F6EECF244321}">
                <p14:modId xmlns:p14="http://schemas.microsoft.com/office/powerpoint/2010/main" val="1637643250"/>
              </p:ext>
            </p:extLst>
          </p:nvPr>
        </p:nvGraphicFramePr>
        <p:xfrm>
          <a:off x="515937" y="2501900"/>
          <a:ext cx="11160127" cy="3535680"/>
        </p:xfrm>
        <a:graphic>
          <a:graphicData uri="http://schemas.openxmlformats.org/drawingml/2006/table">
            <a:tbl>
              <a:tblPr firstRow="1" bandRow="1">
                <a:tableStyleId>{5940675A-B579-460E-94D1-54222C63F5DA}</a:tableStyleId>
              </a:tblPr>
              <a:tblGrid>
                <a:gridCol w="2227263">
                  <a:extLst>
                    <a:ext uri="{9D8B030D-6E8A-4147-A177-3AD203B41FA5}">
                      <a16:colId xmlns:a16="http://schemas.microsoft.com/office/drawing/2014/main" val="3952201741"/>
                    </a:ext>
                  </a:extLst>
                </a:gridCol>
                <a:gridCol w="4263992">
                  <a:extLst>
                    <a:ext uri="{9D8B030D-6E8A-4147-A177-3AD203B41FA5}">
                      <a16:colId xmlns:a16="http://schemas.microsoft.com/office/drawing/2014/main" val="2703099886"/>
                    </a:ext>
                  </a:extLst>
                </a:gridCol>
                <a:gridCol w="4668872">
                  <a:extLst>
                    <a:ext uri="{9D8B030D-6E8A-4147-A177-3AD203B41FA5}">
                      <a16:colId xmlns:a16="http://schemas.microsoft.com/office/drawing/2014/main" val="3908950201"/>
                    </a:ext>
                  </a:extLst>
                </a:gridCol>
              </a:tblGrid>
              <a:tr h="370840">
                <a:tc>
                  <a:txBody>
                    <a:bodyPr/>
                    <a:lstStyle/>
                    <a:p>
                      <a:endParaRPr lang="de-CH" sz="1600" b="0" noProof="0" dirty="0">
                        <a:solidFill>
                          <a:schemeClr val="accent1"/>
                        </a:solidFill>
                      </a:endParaRP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47625" marR="0" lvl="0" indent="0" algn="l" defTabSz="914400" rtl="0" eaLnBrk="1" fontAlgn="auto" latinLnBrk="0" hangingPunct="1">
                        <a:lnSpc>
                          <a:spcPct val="100000"/>
                        </a:lnSpc>
                        <a:spcBef>
                          <a:spcPts val="0"/>
                        </a:spcBef>
                        <a:spcAft>
                          <a:spcPts val="0"/>
                        </a:spcAft>
                        <a:buClrTx/>
                        <a:buSzTx/>
                        <a:buFontTx/>
                        <a:buNone/>
                        <a:tabLst/>
                        <a:defRPr/>
                      </a:pPr>
                      <a:r>
                        <a:rPr lang="de-CH" sz="1600" b="1" noProof="0" dirty="0">
                          <a:solidFill>
                            <a:schemeClr val="accent1"/>
                          </a:solidFill>
                        </a:rPr>
                        <a:t>Einfamilienhäuser und Mehrfamilienhäuser bis 6 Wohneinheiten</a:t>
                      </a:r>
                    </a:p>
                  </a:txBody>
                  <a:tcPr marL="0" marR="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47625" marR="0" lvl="0" indent="0" algn="l" defTabSz="914400" rtl="0" eaLnBrk="1" fontAlgn="auto" latinLnBrk="0" hangingPunct="1">
                        <a:lnSpc>
                          <a:spcPct val="100000"/>
                        </a:lnSpc>
                        <a:spcBef>
                          <a:spcPts val="0"/>
                        </a:spcBef>
                        <a:spcAft>
                          <a:spcPts val="0"/>
                        </a:spcAft>
                        <a:buClrTx/>
                        <a:buSzTx/>
                        <a:buFontTx/>
                        <a:buNone/>
                        <a:tabLst/>
                        <a:defRPr/>
                      </a:pPr>
                      <a:r>
                        <a:rPr lang="de-CH" sz="1600" b="1" kern="1200" noProof="0" dirty="0">
                          <a:solidFill>
                            <a:schemeClr val="accent1"/>
                          </a:solidFill>
                          <a:latin typeface="+mn-lt"/>
                          <a:ea typeface="+mn-ea"/>
                          <a:cs typeface="+mn-cs"/>
                        </a:rPr>
                        <a:t>Mehrfamilienhäuser und </a:t>
                      </a:r>
                      <a:br>
                        <a:rPr lang="de-CH" sz="1600" b="1" kern="1200" noProof="0" dirty="0">
                          <a:solidFill>
                            <a:schemeClr val="accent1"/>
                          </a:solidFill>
                          <a:latin typeface="+mn-lt"/>
                          <a:ea typeface="+mn-ea"/>
                          <a:cs typeface="+mn-cs"/>
                        </a:rPr>
                      </a:br>
                      <a:r>
                        <a:rPr lang="de-CH" sz="1600" b="1" kern="1200" noProof="0" dirty="0">
                          <a:solidFill>
                            <a:schemeClr val="accent1"/>
                          </a:solidFill>
                          <a:latin typeface="+mn-lt"/>
                          <a:ea typeface="+mn-ea"/>
                          <a:cs typeface="+mn-cs"/>
                        </a:rPr>
                        <a:t>Stockwerkeigentum</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1283892"/>
                  </a:ext>
                </a:extLst>
              </a:tr>
              <a:tr h="370840">
                <a:tc>
                  <a:txBody>
                    <a:bodyPr/>
                    <a:lstStyle/>
                    <a:p>
                      <a:r>
                        <a:rPr lang="de-CH" sz="1600" noProof="0" dirty="0">
                          <a:solidFill>
                            <a:schemeClr val="accent1"/>
                          </a:solidFill>
                        </a:rPr>
                        <a:t>Zielgruppe</a:t>
                      </a: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52388" indent="0" algn="l">
                        <a:tabLst/>
                      </a:pPr>
                      <a:r>
                        <a:rPr kumimoji="0" lang="de-CH" sz="1600" b="0" u="none" strike="noStrike" kern="1200" cap="none" spc="0" normalizeH="0" baseline="0" noProof="0" dirty="0">
                          <a:ln>
                            <a:noFill/>
                          </a:ln>
                          <a:solidFill>
                            <a:schemeClr val="accent1"/>
                          </a:solidFill>
                          <a:effectLst/>
                          <a:uLnTx/>
                          <a:uFillTx/>
                        </a:rPr>
                        <a:t>Hausbesitzerinnen und Hausbesitzer</a:t>
                      </a:r>
                      <a:endParaRPr lang="de-CH" sz="1600" noProof="0" dirty="0">
                        <a:solidFill>
                          <a:schemeClr val="accent1"/>
                        </a:solidFill>
                      </a:endParaRPr>
                    </a:p>
                  </a:txBody>
                  <a:tcPr marL="0" marR="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230188" marR="0" indent="-177800" algn="l" defTabSz="914400" rtl="0" eaLnBrk="1" fontAlgn="auto" latinLnBrk="0" hangingPunct="1">
                        <a:lnSpc>
                          <a:spcPct val="100000"/>
                        </a:lnSpc>
                        <a:spcBef>
                          <a:spcPts val="0"/>
                        </a:spcBef>
                        <a:spcAft>
                          <a:spcPts val="0"/>
                        </a:spcAft>
                        <a:buClr>
                          <a:schemeClr val="accent3"/>
                        </a:buClr>
                        <a:buSzTx/>
                        <a:buFont typeface="Symbol" pitchFamily="2" charset="2"/>
                        <a:buChar char="-"/>
                        <a:tabLst/>
                        <a:defRPr/>
                      </a:pPr>
                      <a:r>
                        <a:rPr kumimoji="0" lang="de-CH" sz="1600" b="0" i="0" u="none" strike="noStrike" kern="1200" cap="none" spc="0" normalizeH="0" baseline="0" noProof="0" dirty="0">
                          <a:ln>
                            <a:noFill/>
                          </a:ln>
                          <a:solidFill>
                            <a:schemeClr val="accent1"/>
                          </a:solidFill>
                          <a:effectLst/>
                          <a:uLnTx/>
                          <a:uFillTx/>
                          <a:latin typeface="+mn-lt"/>
                          <a:ea typeface="+mn-ea"/>
                          <a:cs typeface="+mn-cs"/>
                        </a:rPr>
                        <a:t>Verwaltungen </a:t>
                      </a:r>
                    </a:p>
                    <a:p>
                      <a:pPr marL="230188" marR="0" indent="-177800" algn="l" defTabSz="914400" rtl="0" eaLnBrk="1" fontAlgn="auto" latinLnBrk="0" hangingPunct="1">
                        <a:lnSpc>
                          <a:spcPct val="100000"/>
                        </a:lnSpc>
                        <a:spcBef>
                          <a:spcPts val="0"/>
                        </a:spcBef>
                        <a:spcAft>
                          <a:spcPts val="0"/>
                        </a:spcAft>
                        <a:buClr>
                          <a:schemeClr val="accent3"/>
                        </a:buClr>
                        <a:buSzTx/>
                        <a:buFont typeface="Symbol" pitchFamily="2" charset="2"/>
                        <a:buChar char="-"/>
                        <a:tabLst/>
                        <a:defRPr/>
                      </a:pPr>
                      <a:r>
                        <a:rPr kumimoji="0" lang="de-CH" sz="1600" b="0" i="0" u="none" strike="noStrike" kern="1200" cap="none" spc="0" normalizeH="0" baseline="0" noProof="0" dirty="0">
                          <a:ln>
                            <a:noFill/>
                          </a:ln>
                          <a:solidFill>
                            <a:schemeClr val="accent1"/>
                          </a:solidFill>
                          <a:effectLst/>
                          <a:uLnTx/>
                          <a:uFillTx/>
                          <a:latin typeface="+mn-lt"/>
                          <a:ea typeface="+mn-ea"/>
                          <a:cs typeface="+mn-cs"/>
                        </a:rPr>
                        <a:t>Stockwerkeigentümerschaften</a:t>
                      </a:r>
                    </a:p>
                    <a:p>
                      <a:pPr marL="230188" marR="0" indent="-177800" algn="l" defTabSz="914400" rtl="0" eaLnBrk="1" fontAlgn="auto" latinLnBrk="0" hangingPunct="1">
                        <a:lnSpc>
                          <a:spcPct val="100000"/>
                        </a:lnSpc>
                        <a:spcBef>
                          <a:spcPts val="0"/>
                        </a:spcBef>
                        <a:spcAft>
                          <a:spcPts val="0"/>
                        </a:spcAft>
                        <a:buClr>
                          <a:schemeClr val="accent3"/>
                        </a:buClr>
                        <a:buSzTx/>
                        <a:buFont typeface="Symbol" pitchFamily="2" charset="2"/>
                        <a:buChar char="-"/>
                        <a:tabLst/>
                        <a:defRPr/>
                      </a:pPr>
                      <a:r>
                        <a:rPr kumimoji="0" lang="de-CH" sz="1600" b="0" i="0" u="none" strike="noStrike" kern="1200" cap="none" spc="0" normalizeH="0" baseline="0" noProof="0" dirty="0">
                          <a:ln>
                            <a:noFill/>
                          </a:ln>
                          <a:solidFill>
                            <a:schemeClr val="accent1"/>
                          </a:solidFill>
                          <a:effectLst/>
                          <a:uLnTx/>
                          <a:uFillTx/>
                          <a:latin typeface="+mn-lt"/>
                          <a:ea typeface="+mn-ea"/>
                          <a:cs typeface="+mn-cs"/>
                        </a:rPr>
                        <a:t>Unternehmen &amp; Verwaltung</a:t>
                      </a: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48643618"/>
                  </a:ext>
                </a:extLst>
              </a:tr>
              <a:tr h="370840">
                <a:tc>
                  <a:txBody>
                    <a:bodyPr/>
                    <a:lstStyle/>
                    <a:p>
                      <a:r>
                        <a:rPr kumimoji="0" lang="de-CH" sz="1600" b="0" u="none" strike="noStrike" kern="1200" cap="none" spc="0" normalizeH="0" baseline="0" noProof="0" dirty="0">
                          <a:ln>
                            <a:noFill/>
                          </a:ln>
                          <a:solidFill>
                            <a:schemeClr val="accent1"/>
                          </a:solidFill>
                          <a:effectLst/>
                          <a:uLnTx/>
                          <a:uFillTx/>
                        </a:rPr>
                        <a:t>Beratungsumfang</a:t>
                      </a:r>
                      <a:endParaRPr lang="de-CH" sz="1600" noProof="0" dirty="0">
                        <a:solidFill>
                          <a:schemeClr val="accent1"/>
                        </a:solidFill>
                      </a:endParaRP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52388" marR="0" lvl="0" indent="0" algn="l" defTabSz="914400"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schemeClr val="accent1"/>
                          </a:solidFill>
                          <a:effectLst/>
                          <a:uLnTx/>
                          <a:uFillTx/>
                          <a:latin typeface="+mn-lt"/>
                          <a:ea typeface="+mn-ea"/>
                          <a:cs typeface="+mn-cs"/>
                        </a:rPr>
                        <a:t>Beratung vor Ort; inkl. Vor- und Nachbereitung sowie Hin- und Rückfahrt:</a:t>
                      </a:r>
                      <a:br>
                        <a:rPr kumimoji="0" lang="de-CH" sz="1600" b="0" i="0" u="none" strike="noStrike" kern="1200" cap="none" spc="0" normalizeH="0" baseline="0" noProof="0" dirty="0">
                          <a:ln>
                            <a:noFill/>
                          </a:ln>
                          <a:solidFill>
                            <a:schemeClr val="accent1"/>
                          </a:solidFill>
                          <a:effectLst/>
                          <a:uLnTx/>
                          <a:uFillTx/>
                          <a:latin typeface="+mn-lt"/>
                          <a:ea typeface="+mn-ea"/>
                          <a:cs typeface="+mn-cs"/>
                        </a:rPr>
                      </a:br>
                      <a:r>
                        <a:rPr kumimoji="0" lang="de-CH" sz="1600" b="0" i="0" u="none" strike="noStrike" kern="1200" cap="none" spc="0" normalizeH="0" baseline="0" noProof="0" dirty="0">
                          <a:ln>
                            <a:noFill/>
                          </a:ln>
                          <a:solidFill>
                            <a:schemeClr val="accent1"/>
                          </a:solidFill>
                          <a:effectLst/>
                          <a:uLnTx/>
                          <a:uFillTx/>
                          <a:latin typeface="+mn-lt"/>
                          <a:ea typeface="+mn-ea"/>
                          <a:cs typeface="+mn-cs"/>
                        </a:rPr>
                        <a:t>ca. 2.5 h bis 3.0 h</a:t>
                      </a:r>
                    </a:p>
                  </a:txBody>
                  <a:tcPr marL="0" marR="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52388" indent="0" algn="l">
                        <a:tabLst/>
                      </a:pPr>
                      <a:r>
                        <a:rPr kumimoji="0" lang="de-CH" sz="1600" b="0" i="0" u="none" strike="noStrike" kern="1200" cap="none" spc="0" normalizeH="0" baseline="0" noProof="0" dirty="0">
                          <a:ln>
                            <a:noFill/>
                          </a:ln>
                          <a:solidFill>
                            <a:schemeClr val="accent1"/>
                          </a:solidFill>
                          <a:effectLst/>
                          <a:uLnTx/>
                          <a:uFillTx/>
                          <a:latin typeface="+mn-lt"/>
                          <a:ea typeface="+mn-ea"/>
                          <a:cs typeface="+mn-cs"/>
                        </a:rPr>
                        <a:t>Kontakt mit Kunden, Sichten der Unterlagen, Vorbereitung der Begehung, Aufnahme des Objekts inkl. Variantenstudium, Beratungsbericht, Beratungsgespräch inkl. Vorbereitung, Beantwortung von Nachfragen: insgesamt 12 h</a:t>
                      </a: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28498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600" b="0" u="none" strike="noStrike" kern="1200" cap="none" spc="0" normalizeH="0" baseline="0" noProof="0" dirty="0">
                          <a:ln>
                            <a:noFill/>
                          </a:ln>
                          <a:solidFill>
                            <a:schemeClr val="accent1"/>
                          </a:solidFill>
                          <a:effectLst/>
                          <a:uLnTx/>
                          <a:uFillTx/>
                        </a:rPr>
                        <a:t>Kosten einer Beratung</a:t>
                      </a:r>
                      <a:endParaRPr lang="de-CH" sz="1600" noProof="0" dirty="0">
                        <a:solidFill>
                          <a:schemeClr val="accent1"/>
                        </a:solidFill>
                      </a:endParaRP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52388" indent="0" algn="l">
                        <a:tabLst/>
                      </a:pPr>
                      <a:r>
                        <a:rPr kumimoji="0" lang="de-CH" sz="1600" b="0" i="0" u="none" strike="noStrike" kern="1200" cap="none" spc="0" normalizeH="0" baseline="0" noProof="0" dirty="0">
                          <a:ln>
                            <a:noFill/>
                          </a:ln>
                          <a:solidFill>
                            <a:schemeClr val="accent1"/>
                          </a:solidFill>
                          <a:effectLst/>
                          <a:uLnTx/>
                          <a:uFillTx/>
                          <a:latin typeface="+mn-lt"/>
                          <a:ea typeface="+mn-ea"/>
                          <a:cs typeface="+mn-cs"/>
                        </a:rPr>
                        <a:t>Die Kosten (CHF 450.–) werden vollständig durch EnergieSchweiz übernommen. </a:t>
                      </a:r>
                    </a:p>
                  </a:txBody>
                  <a:tcPr marL="0" marR="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52388" marR="0" lvl="0" indent="0" algn="l" defTabSz="914400"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schemeClr val="accent1"/>
                          </a:solidFill>
                          <a:effectLst/>
                          <a:uLnTx/>
                          <a:uFillTx/>
                          <a:latin typeface="+mn-lt"/>
                          <a:ea typeface="+mn-ea"/>
                          <a:cs typeface="+mn-cs"/>
                        </a:rPr>
                        <a:t>Die Kosten (CHF 1’800.–) werden vollständig durch EnergieSchweiz übernommen. </a:t>
                      </a:r>
                    </a:p>
                    <a:p>
                      <a:pPr marL="52388" marR="0" lvl="0" indent="0" algn="l" defTabSz="914400" rtl="0" eaLnBrk="1" fontAlgn="auto" latinLnBrk="0" hangingPunct="1">
                        <a:lnSpc>
                          <a:spcPct val="100000"/>
                        </a:lnSpc>
                        <a:spcBef>
                          <a:spcPts val="0"/>
                        </a:spcBef>
                        <a:spcAft>
                          <a:spcPts val="0"/>
                        </a:spcAft>
                        <a:buClrTx/>
                        <a:buSzTx/>
                        <a:buFontTx/>
                        <a:buNone/>
                        <a:tabLst/>
                        <a:defRPr/>
                      </a:pPr>
                      <a:endParaRPr lang="de-CH" sz="1600" noProof="0" dirty="0">
                        <a:solidFill>
                          <a:schemeClr val="accent1"/>
                        </a:solidFill>
                      </a:endParaRP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75426566"/>
                  </a:ext>
                </a:extLst>
              </a:tr>
            </a:tbl>
          </a:graphicData>
        </a:graphic>
      </p:graphicFrame>
      <p:pic>
        <p:nvPicPr>
          <p:cNvPr id="8" name="Grafik 7">
            <a:extLst>
              <a:ext uri="{FF2B5EF4-FFF2-40B4-BE49-F238E27FC236}">
                <a16:creationId xmlns:a16="http://schemas.microsoft.com/office/drawing/2014/main" id="{55E85EAD-478D-4D93-EB46-997EC97A71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14462" y="1549400"/>
            <a:ext cx="952500" cy="952500"/>
          </a:xfrm>
          <a:prstGeom prst="rect">
            <a:avLst/>
          </a:prstGeom>
        </p:spPr>
      </p:pic>
      <p:pic>
        <p:nvPicPr>
          <p:cNvPr id="12" name="Grafik 11">
            <a:extLst>
              <a:ext uri="{FF2B5EF4-FFF2-40B4-BE49-F238E27FC236}">
                <a16:creationId xmlns:a16="http://schemas.microsoft.com/office/drawing/2014/main" id="{AA230B62-EDE2-97D3-8604-025EAB85F00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50792" y="1549400"/>
            <a:ext cx="952500" cy="952500"/>
          </a:xfrm>
          <a:prstGeom prst="rect">
            <a:avLst/>
          </a:prstGeom>
        </p:spPr>
      </p:pic>
    </p:spTree>
    <p:extLst>
      <p:ext uri="{BB962C8B-B14F-4D97-AF65-F5344CB8AC3E}">
        <p14:creationId xmlns:p14="http://schemas.microsoft.com/office/powerpoint/2010/main" val="1514530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vert="horz" lIns="0" tIns="0" rIns="0" bIns="0" rtlCol="0" anchor="t">
            <a:noAutofit/>
          </a:bodyPr>
          <a:lstStyle/>
          <a:p>
            <a:r>
              <a:rPr lang="de-CH" noProof="0" dirty="0"/>
              <a:t>Die Impulsberatung für jeden Gebäudetyp</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D1948D65-B958-2642-849F-5E4EEB91B384}"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de-CH" noProof="0" smtClean="0"/>
              <a:pPr/>
              <a:t>13</a:t>
            </a:fld>
            <a:endParaRPr lang="de-CH" noProof="0" dirty="0"/>
          </a:p>
        </p:txBody>
      </p:sp>
      <p:graphicFrame>
        <p:nvGraphicFramePr>
          <p:cNvPr id="3" name="Tabelle 8">
            <a:extLst>
              <a:ext uri="{FF2B5EF4-FFF2-40B4-BE49-F238E27FC236}">
                <a16:creationId xmlns:a16="http://schemas.microsoft.com/office/drawing/2014/main" id="{475C23C9-3185-D4DB-023A-13EDB3E153DB}"/>
              </a:ext>
            </a:extLst>
          </p:cNvPr>
          <p:cNvGraphicFramePr>
            <a:graphicFrameLocks noGrp="1"/>
          </p:cNvGraphicFramePr>
          <p:nvPr>
            <p:ph idx="1"/>
            <p:extLst>
              <p:ext uri="{D42A27DB-BD31-4B8C-83A1-F6EECF244321}">
                <p14:modId xmlns:p14="http://schemas.microsoft.com/office/powerpoint/2010/main" val="2842477657"/>
              </p:ext>
            </p:extLst>
          </p:nvPr>
        </p:nvGraphicFramePr>
        <p:xfrm>
          <a:off x="515937" y="2501900"/>
          <a:ext cx="11160127" cy="3535680"/>
        </p:xfrm>
        <a:graphic>
          <a:graphicData uri="http://schemas.openxmlformats.org/drawingml/2006/table">
            <a:tbl>
              <a:tblPr firstRow="1" bandRow="1">
                <a:tableStyleId>{5940675A-B579-460E-94D1-54222C63F5DA}</a:tableStyleId>
              </a:tblPr>
              <a:tblGrid>
                <a:gridCol w="2227263">
                  <a:extLst>
                    <a:ext uri="{9D8B030D-6E8A-4147-A177-3AD203B41FA5}">
                      <a16:colId xmlns:a16="http://schemas.microsoft.com/office/drawing/2014/main" val="3952201741"/>
                    </a:ext>
                  </a:extLst>
                </a:gridCol>
                <a:gridCol w="4263992">
                  <a:extLst>
                    <a:ext uri="{9D8B030D-6E8A-4147-A177-3AD203B41FA5}">
                      <a16:colId xmlns:a16="http://schemas.microsoft.com/office/drawing/2014/main" val="2703099886"/>
                    </a:ext>
                  </a:extLst>
                </a:gridCol>
                <a:gridCol w="4668872">
                  <a:extLst>
                    <a:ext uri="{9D8B030D-6E8A-4147-A177-3AD203B41FA5}">
                      <a16:colId xmlns:a16="http://schemas.microsoft.com/office/drawing/2014/main" val="3908950201"/>
                    </a:ext>
                  </a:extLst>
                </a:gridCol>
              </a:tblGrid>
              <a:tr h="370840">
                <a:tc>
                  <a:txBody>
                    <a:bodyPr/>
                    <a:lstStyle/>
                    <a:p>
                      <a:endParaRPr lang="de-CH" sz="1600" b="0" noProof="0" dirty="0">
                        <a:solidFill>
                          <a:schemeClr val="accent1"/>
                        </a:solidFill>
                      </a:endParaRP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47625" marR="0" lvl="0" indent="0" algn="l" defTabSz="914400" rtl="0" eaLnBrk="1" fontAlgn="auto" latinLnBrk="0" hangingPunct="1">
                        <a:lnSpc>
                          <a:spcPct val="100000"/>
                        </a:lnSpc>
                        <a:spcBef>
                          <a:spcPts val="0"/>
                        </a:spcBef>
                        <a:spcAft>
                          <a:spcPts val="0"/>
                        </a:spcAft>
                        <a:buClrTx/>
                        <a:buSzTx/>
                        <a:buFontTx/>
                        <a:buNone/>
                        <a:tabLst/>
                        <a:defRPr/>
                      </a:pPr>
                      <a:r>
                        <a:rPr lang="de-CH" sz="1600" b="1" noProof="0" dirty="0">
                          <a:solidFill>
                            <a:schemeClr val="accent1"/>
                          </a:solidFill>
                        </a:rPr>
                        <a:t>Einfamilienhäuser und Mehrfamilienhäuser bis 6 Wohneinheiten</a:t>
                      </a:r>
                    </a:p>
                  </a:txBody>
                  <a:tcPr marL="0" marR="72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47625" marR="0" lvl="0" indent="0" algn="l" defTabSz="914400" rtl="0" eaLnBrk="1" fontAlgn="auto" latinLnBrk="0" hangingPunct="1">
                        <a:lnSpc>
                          <a:spcPct val="100000"/>
                        </a:lnSpc>
                        <a:spcBef>
                          <a:spcPts val="0"/>
                        </a:spcBef>
                        <a:spcAft>
                          <a:spcPts val="0"/>
                        </a:spcAft>
                        <a:buClrTx/>
                        <a:buSzTx/>
                        <a:buFontTx/>
                        <a:buNone/>
                        <a:tabLst/>
                        <a:defRPr/>
                      </a:pPr>
                      <a:r>
                        <a:rPr lang="de-CH" sz="1600" b="1" kern="1200" noProof="0" dirty="0">
                          <a:solidFill>
                            <a:schemeClr val="accent1"/>
                          </a:solidFill>
                          <a:latin typeface="+mn-lt"/>
                          <a:ea typeface="+mn-ea"/>
                          <a:cs typeface="+mn-cs"/>
                        </a:rPr>
                        <a:t>Mehrfamilienhäuser und </a:t>
                      </a:r>
                      <a:br>
                        <a:rPr lang="de-CH" sz="1600" b="1" kern="1200" noProof="0" dirty="0">
                          <a:solidFill>
                            <a:schemeClr val="accent1"/>
                          </a:solidFill>
                          <a:latin typeface="+mn-lt"/>
                          <a:ea typeface="+mn-ea"/>
                          <a:cs typeface="+mn-cs"/>
                        </a:rPr>
                      </a:br>
                      <a:r>
                        <a:rPr lang="de-CH" sz="1600" b="1" kern="1200" noProof="0" dirty="0">
                          <a:solidFill>
                            <a:schemeClr val="accent1"/>
                          </a:solidFill>
                          <a:latin typeface="+mn-lt"/>
                          <a:ea typeface="+mn-ea"/>
                          <a:cs typeface="+mn-cs"/>
                        </a:rPr>
                        <a:t>Stockwerkeigentum</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1283892"/>
                  </a:ext>
                </a:extLst>
              </a:tr>
              <a:tr h="370840">
                <a:tc>
                  <a:txBody>
                    <a:bodyPr/>
                    <a:lstStyle/>
                    <a:p>
                      <a:r>
                        <a:rPr lang="de-CH" sz="1600" noProof="0" dirty="0">
                          <a:solidFill>
                            <a:schemeClr val="accent1"/>
                          </a:solidFill>
                        </a:rPr>
                        <a:t>Zielgruppe</a:t>
                      </a: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52388" indent="0" algn="l">
                        <a:tabLst/>
                      </a:pPr>
                      <a:r>
                        <a:rPr kumimoji="0" lang="de-CH" sz="1600" b="0" u="none" strike="noStrike" kern="1200" cap="none" spc="0" normalizeH="0" baseline="0" noProof="0" dirty="0">
                          <a:ln>
                            <a:noFill/>
                          </a:ln>
                          <a:solidFill>
                            <a:schemeClr val="accent1"/>
                          </a:solidFill>
                          <a:effectLst/>
                          <a:uLnTx/>
                          <a:uFillTx/>
                        </a:rPr>
                        <a:t>Hausbesitzerinnen und Hausbesitzer</a:t>
                      </a:r>
                      <a:endParaRPr lang="de-CH" sz="1600" noProof="0" dirty="0">
                        <a:solidFill>
                          <a:schemeClr val="accent1"/>
                        </a:solidFill>
                      </a:endParaRPr>
                    </a:p>
                  </a:txBody>
                  <a:tcPr marL="0" marR="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230188" marR="0" indent="-177800" algn="l" defTabSz="914400" rtl="0" eaLnBrk="1" fontAlgn="auto" latinLnBrk="0" hangingPunct="1">
                        <a:lnSpc>
                          <a:spcPct val="100000"/>
                        </a:lnSpc>
                        <a:spcBef>
                          <a:spcPts val="0"/>
                        </a:spcBef>
                        <a:spcAft>
                          <a:spcPts val="0"/>
                        </a:spcAft>
                        <a:buClr>
                          <a:schemeClr val="accent3"/>
                        </a:buClr>
                        <a:buSzTx/>
                        <a:buFont typeface="Symbol" pitchFamily="2" charset="2"/>
                        <a:buChar char="-"/>
                        <a:tabLst/>
                        <a:defRPr/>
                      </a:pPr>
                      <a:r>
                        <a:rPr kumimoji="0" lang="de-CH" sz="1600" b="0" i="0" u="none" strike="noStrike" kern="1200" cap="none" spc="0" normalizeH="0" baseline="0" noProof="0" dirty="0">
                          <a:ln>
                            <a:noFill/>
                          </a:ln>
                          <a:solidFill>
                            <a:schemeClr val="accent1"/>
                          </a:solidFill>
                          <a:effectLst/>
                          <a:uLnTx/>
                          <a:uFillTx/>
                          <a:latin typeface="+mn-lt"/>
                          <a:ea typeface="+mn-ea"/>
                          <a:cs typeface="+mn-cs"/>
                        </a:rPr>
                        <a:t>Verwaltungen </a:t>
                      </a:r>
                    </a:p>
                    <a:p>
                      <a:pPr marL="230188" marR="0" indent="-177800" algn="l" defTabSz="914400" rtl="0" eaLnBrk="1" fontAlgn="auto" latinLnBrk="0" hangingPunct="1">
                        <a:lnSpc>
                          <a:spcPct val="100000"/>
                        </a:lnSpc>
                        <a:spcBef>
                          <a:spcPts val="0"/>
                        </a:spcBef>
                        <a:spcAft>
                          <a:spcPts val="0"/>
                        </a:spcAft>
                        <a:buClr>
                          <a:schemeClr val="accent3"/>
                        </a:buClr>
                        <a:buSzTx/>
                        <a:buFont typeface="Symbol" pitchFamily="2" charset="2"/>
                        <a:buChar char="-"/>
                        <a:tabLst/>
                        <a:defRPr/>
                      </a:pPr>
                      <a:r>
                        <a:rPr kumimoji="0" lang="de-CH" sz="1600" b="0" i="0" u="none" strike="noStrike" kern="1200" cap="none" spc="0" normalizeH="0" baseline="0" noProof="0" dirty="0">
                          <a:ln>
                            <a:noFill/>
                          </a:ln>
                          <a:solidFill>
                            <a:schemeClr val="accent1"/>
                          </a:solidFill>
                          <a:effectLst/>
                          <a:uLnTx/>
                          <a:uFillTx/>
                          <a:latin typeface="+mn-lt"/>
                          <a:ea typeface="+mn-ea"/>
                          <a:cs typeface="+mn-cs"/>
                        </a:rPr>
                        <a:t>Stockwerkeigentümerschaften</a:t>
                      </a:r>
                    </a:p>
                    <a:p>
                      <a:pPr marL="230188" marR="0" indent="-177800" algn="l" defTabSz="914400" rtl="0" eaLnBrk="1" fontAlgn="auto" latinLnBrk="0" hangingPunct="1">
                        <a:lnSpc>
                          <a:spcPct val="100000"/>
                        </a:lnSpc>
                        <a:spcBef>
                          <a:spcPts val="0"/>
                        </a:spcBef>
                        <a:spcAft>
                          <a:spcPts val="0"/>
                        </a:spcAft>
                        <a:buClr>
                          <a:schemeClr val="accent3"/>
                        </a:buClr>
                        <a:buSzTx/>
                        <a:buFont typeface="Symbol" pitchFamily="2" charset="2"/>
                        <a:buChar char="-"/>
                        <a:tabLst/>
                        <a:defRPr/>
                      </a:pPr>
                      <a:r>
                        <a:rPr kumimoji="0" lang="de-CH" sz="1600" b="0" i="0" u="none" strike="noStrike" kern="1200" cap="none" spc="0" normalizeH="0" baseline="0" noProof="0" dirty="0">
                          <a:ln>
                            <a:noFill/>
                          </a:ln>
                          <a:solidFill>
                            <a:schemeClr val="accent1"/>
                          </a:solidFill>
                          <a:effectLst/>
                          <a:uLnTx/>
                          <a:uFillTx/>
                          <a:latin typeface="+mn-lt"/>
                          <a:ea typeface="+mn-ea"/>
                          <a:cs typeface="+mn-cs"/>
                        </a:rPr>
                        <a:t>Unternehmen &amp; Verwaltung</a:t>
                      </a: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48643618"/>
                  </a:ext>
                </a:extLst>
              </a:tr>
              <a:tr h="370840">
                <a:tc>
                  <a:txBody>
                    <a:bodyPr/>
                    <a:lstStyle/>
                    <a:p>
                      <a:r>
                        <a:rPr kumimoji="0" lang="de-CH" sz="1600" b="0" u="none" strike="noStrike" kern="1200" cap="none" spc="0" normalizeH="0" baseline="0" noProof="0" dirty="0">
                          <a:ln>
                            <a:noFill/>
                          </a:ln>
                          <a:solidFill>
                            <a:schemeClr val="accent1"/>
                          </a:solidFill>
                          <a:effectLst/>
                          <a:uLnTx/>
                          <a:uFillTx/>
                        </a:rPr>
                        <a:t>Beratungsumfang</a:t>
                      </a:r>
                      <a:endParaRPr lang="de-CH" sz="1600" noProof="0" dirty="0">
                        <a:solidFill>
                          <a:schemeClr val="accent1"/>
                        </a:solidFill>
                      </a:endParaRP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52388" marR="0" lvl="0" indent="0" algn="l" defTabSz="914400"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schemeClr val="accent1"/>
                          </a:solidFill>
                          <a:effectLst/>
                          <a:uLnTx/>
                          <a:uFillTx/>
                          <a:latin typeface="+mn-lt"/>
                          <a:ea typeface="+mn-ea"/>
                          <a:cs typeface="+mn-cs"/>
                        </a:rPr>
                        <a:t>Beratung vor Ort; inkl. Vor- und Nachbereitung sowie Hin- und Rückfahrt:</a:t>
                      </a:r>
                      <a:br>
                        <a:rPr kumimoji="0" lang="de-CH" sz="1600" b="0" i="0" u="none" strike="noStrike" kern="1200" cap="none" spc="0" normalizeH="0" baseline="0" noProof="0" dirty="0">
                          <a:ln>
                            <a:noFill/>
                          </a:ln>
                          <a:solidFill>
                            <a:schemeClr val="accent1"/>
                          </a:solidFill>
                          <a:effectLst/>
                          <a:uLnTx/>
                          <a:uFillTx/>
                          <a:latin typeface="+mn-lt"/>
                          <a:ea typeface="+mn-ea"/>
                          <a:cs typeface="+mn-cs"/>
                        </a:rPr>
                      </a:br>
                      <a:r>
                        <a:rPr kumimoji="0" lang="de-CH" sz="1600" b="0" i="0" u="none" strike="noStrike" kern="1200" cap="none" spc="0" normalizeH="0" baseline="0" noProof="0" dirty="0">
                          <a:ln>
                            <a:noFill/>
                          </a:ln>
                          <a:solidFill>
                            <a:schemeClr val="accent1"/>
                          </a:solidFill>
                          <a:effectLst/>
                          <a:uLnTx/>
                          <a:uFillTx/>
                          <a:latin typeface="+mn-lt"/>
                          <a:ea typeface="+mn-ea"/>
                          <a:cs typeface="+mn-cs"/>
                        </a:rPr>
                        <a:t>ca. 2.5 h bis 3.0 h</a:t>
                      </a:r>
                    </a:p>
                  </a:txBody>
                  <a:tcPr marL="0" marR="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52388" indent="0" algn="l">
                        <a:tabLst/>
                      </a:pPr>
                      <a:r>
                        <a:rPr kumimoji="0" lang="de-CH" sz="1600" b="0" i="0" u="none" strike="noStrike" kern="1200" cap="none" spc="0" normalizeH="0" baseline="0" noProof="0" dirty="0">
                          <a:ln>
                            <a:noFill/>
                          </a:ln>
                          <a:solidFill>
                            <a:schemeClr val="accent1"/>
                          </a:solidFill>
                          <a:effectLst/>
                          <a:uLnTx/>
                          <a:uFillTx/>
                          <a:latin typeface="+mn-lt"/>
                          <a:ea typeface="+mn-ea"/>
                          <a:cs typeface="+mn-cs"/>
                        </a:rPr>
                        <a:t>Kontakt mit Kunden, Sichten der Unterlagen, Vorbereitung der Begehung, Aufnahme des Objekts inkl. Variantenstudium, Beratungsbericht, Beratungsgespräch inkl. Vorbereitung, Beantwortung von Nachfragen: insgesamt 12 h</a:t>
                      </a: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28498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600" b="0" u="none" strike="noStrike" kern="1200" cap="none" spc="0" normalizeH="0" baseline="0" noProof="0" dirty="0">
                          <a:ln>
                            <a:noFill/>
                          </a:ln>
                          <a:solidFill>
                            <a:schemeClr val="accent1"/>
                          </a:solidFill>
                          <a:effectLst/>
                          <a:uLnTx/>
                          <a:uFillTx/>
                        </a:rPr>
                        <a:t>Kosten einer Beratung</a:t>
                      </a:r>
                      <a:endParaRPr lang="de-CH" sz="1600" noProof="0" dirty="0">
                        <a:solidFill>
                          <a:schemeClr val="accent1"/>
                        </a:solidFill>
                      </a:endParaRP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52388" indent="0" algn="l">
                        <a:tabLst/>
                      </a:pPr>
                      <a:r>
                        <a:rPr kumimoji="0" lang="de-CH" sz="1600" b="0" i="0" u="none" strike="noStrike" kern="1200" cap="none" spc="0" normalizeH="0" baseline="0" noProof="0" dirty="0">
                          <a:ln>
                            <a:noFill/>
                          </a:ln>
                          <a:solidFill>
                            <a:schemeClr val="accent1"/>
                          </a:solidFill>
                          <a:effectLst/>
                          <a:uLnTx/>
                          <a:uFillTx/>
                          <a:latin typeface="+mn-lt"/>
                          <a:ea typeface="+mn-ea"/>
                          <a:cs typeface="+mn-cs"/>
                        </a:rPr>
                        <a:t>Die Kosten (CHF 450.–) werden vollständig durch EnergieSchweiz übernommen. </a:t>
                      </a:r>
                    </a:p>
                  </a:txBody>
                  <a:tcPr marL="0" marR="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52388" marR="0" lvl="0" indent="0" algn="l" defTabSz="914400"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schemeClr val="accent1"/>
                          </a:solidFill>
                          <a:effectLst/>
                          <a:uLnTx/>
                          <a:uFillTx/>
                          <a:latin typeface="+mn-lt"/>
                          <a:ea typeface="+mn-ea"/>
                          <a:cs typeface="+mn-cs"/>
                        </a:rPr>
                        <a:t>Die Kosten (CHF 1’800.–) werden vollständig durch EnergieSchweiz übernommen. </a:t>
                      </a:r>
                    </a:p>
                    <a:p>
                      <a:pPr marL="52388" marR="0" lvl="0" indent="0" algn="l" defTabSz="914400" rtl="0" eaLnBrk="1" fontAlgn="auto" latinLnBrk="0" hangingPunct="1">
                        <a:lnSpc>
                          <a:spcPct val="100000"/>
                        </a:lnSpc>
                        <a:spcBef>
                          <a:spcPts val="0"/>
                        </a:spcBef>
                        <a:spcAft>
                          <a:spcPts val="0"/>
                        </a:spcAft>
                        <a:buClrTx/>
                        <a:buSzTx/>
                        <a:buFontTx/>
                        <a:buNone/>
                        <a:tabLst/>
                        <a:defRPr/>
                      </a:pPr>
                      <a:endParaRPr lang="de-CH" sz="1600" noProof="0" dirty="0">
                        <a:solidFill>
                          <a:schemeClr val="accent1"/>
                        </a:solidFill>
                      </a:endParaRPr>
                    </a:p>
                  </a:txBody>
                  <a:tcPr marL="0" marR="0">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75426566"/>
                  </a:ext>
                </a:extLst>
              </a:tr>
            </a:tbl>
          </a:graphicData>
        </a:graphic>
      </p:graphicFrame>
      <p:pic>
        <p:nvPicPr>
          <p:cNvPr id="8" name="Grafik 7">
            <a:extLst>
              <a:ext uri="{FF2B5EF4-FFF2-40B4-BE49-F238E27FC236}">
                <a16:creationId xmlns:a16="http://schemas.microsoft.com/office/drawing/2014/main" id="{55E85EAD-478D-4D93-EB46-997EC97A71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14462" y="1549400"/>
            <a:ext cx="952500" cy="952500"/>
          </a:xfrm>
          <a:prstGeom prst="rect">
            <a:avLst/>
          </a:prstGeom>
        </p:spPr>
      </p:pic>
      <p:pic>
        <p:nvPicPr>
          <p:cNvPr id="12" name="Grafik 11">
            <a:extLst>
              <a:ext uri="{FF2B5EF4-FFF2-40B4-BE49-F238E27FC236}">
                <a16:creationId xmlns:a16="http://schemas.microsoft.com/office/drawing/2014/main" id="{AA230B62-EDE2-97D3-8604-025EAB85F00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50792" y="1549400"/>
            <a:ext cx="952500" cy="952500"/>
          </a:xfrm>
          <a:prstGeom prst="rect">
            <a:avLst/>
          </a:prstGeom>
        </p:spPr>
      </p:pic>
      <p:sp>
        <p:nvSpPr>
          <p:cNvPr id="14" name="Oval 13">
            <a:extLst>
              <a:ext uri="{FF2B5EF4-FFF2-40B4-BE49-F238E27FC236}">
                <a16:creationId xmlns:a16="http://schemas.microsoft.com/office/drawing/2014/main" id="{F01987B6-6322-5629-C360-D805A7277CE0}"/>
              </a:ext>
            </a:extLst>
          </p:cNvPr>
          <p:cNvSpPr/>
          <p:nvPr/>
        </p:nvSpPr>
        <p:spPr>
          <a:xfrm rot="933416">
            <a:off x="9000612" y="-190663"/>
            <a:ext cx="3311090" cy="331109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2400" noProof="0" dirty="0"/>
              <a:t>Finden Sie</a:t>
            </a:r>
          </a:p>
          <a:p>
            <a:pPr algn="ctr"/>
            <a:r>
              <a:rPr lang="de-CH" sz="2400" noProof="0" dirty="0"/>
              <a:t>eine Impulsberaterin oder einen Impulsberater ganz in Ihrer Nähe.</a:t>
            </a:r>
          </a:p>
        </p:txBody>
      </p:sp>
    </p:spTree>
    <p:extLst>
      <p:ext uri="{BB962C8B-B14F-4D97-AF65-F5344CB8AC3E}">
        <p14:creationId xmlns:p14="http://schemas.microsoft.com/office/powerpoint/2010/main" val="416598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Effect transition="in" filter="fade">
                                      <p:cBhvr>
                                        <p:cTn id="9"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vert="horz" lIns="0" tIns="0" rIns="0" bIns="0" rtlCol="0" anchor="t">
            <a:noAutofit/>
          </a:bodyPr>
          <a:lstStyle/>
          <a:p>
            <a:r>
              <a:rPr lang="de-CH" noProof="0" dirty="0"/>
              <a:t>Ablauf einer Impulsberatung</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F21BCEA4-AAAB-5F4F-95CE-9BBF322221F2}"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de-CH" noProof="0" smtClean="0"/>
              <a:pPr/>
              <a:t>14</a:t>
            </a:fld>
            <a:endParaRPr lang="de-CH" noProof="0" dirty="0"/>
          </a:p>
        </p:txBody>
      </p:sp>
      <p:grpSp>
        <p:nvGrpSpPr>
          <p:cNvPr id="23" name="Gruppieren 22">
            <a:extLst>
              <a:ext uri="{FF2B5EF4-FFF2-40B4-BE49-F238E27FC236}">
                <a16:creationId xmlns:a16="http://schemas.microsoft.com/office/drawing/2014/main" id="{FEA1224D-C89C-49A6-427C-BCA8A0B5C1B8}"/>
              </a:ext>
            </a:extLst>
          </p:cNvPr>
          <p:cNvGrpSpPr/>
          <p:nvPr/>
        </p:nvGrpSpPr>
        <p:grpSpPr>
          <a:xfrm>
            <a:off x="1540043" y="1769702"/>
            <a:ext cx="10136020" cy="2882269"/>
            <a:chOff x="1116531" y="1501540"/>
            <a:chExt cx="10559531" cy="2882269"/>
          </a:xfrm>
        </p:grpSpPr>
        <p:grpSp>
          <p:nvGrpSpPr>
            <p:cNvPr id="17" name="Gruppieren 16">
              <a:extLst>
                <a:ext uri="{FF2B5EF4-FFF2-40B4-BE49-F238E27FC236}">
                  <a16:creationId xmlns:a16="http://schemas.microsoft.com/office/drawing/2014/main" id="{7A3AEEF9-13CC-46C9-4E1F-59381583D17E}"/>
                </a:ext>
              </a:extLst>
            </p:cNvPr>
            <p:cNvGrpSpPr/>
            <p:nvPr/>
          </p:nvGrpSpPr>
          <p:grpSpPr>
            <a:xfrm>
              <a:off x="1116531" y="1501540"/>
              <a:ext cx="10559531" cy="721895"/>
              <a:chOff x="1722922" y="2059806"/>
              <a:chExt cx="8463536" cy="1049154"/>
            </a:xfrm>
            <a:solidFill>
              <a:schemeClr val="accent2">
                <a:lumMod val="40000"/>
                <a:lumOff val="60000"/>
              </a:schemeClr>
            </a:solidFill>
          </p:grpSpPr>
          <p:sp>
            <p:nvSpPr>
              <p:cNvPr id="10" name="Richtungspfeil 9">
                <a:extLst>
                  <a:ext uri="{FF2B5EF4-FFF2-40B4-BE49-F238E27FC236}">
                    <a16:creationId xmlns:a16="http://schemas.microsoft.com/office/drawing/2014/main" id="{CF2A341D-3DAC-CF81-9172-191E3D473DB6}"/>
                  </a:ext>
                </a:extLst>
              </p:cNvPr>
              <p:cNvSpPr/>
              <p:nvPr/>
            </p:nvSpPr>
            <p:spPr>
              <a:xfrm>
                <a:off x="1722922" y="2059806"/>
                <a:ext cx="2232750" cy="1049154"/>
              </a:xfrm>
              <a:prstGeom prst="homePlate">
                <a:avLst>
                  <a:gd name="adj" fmla="val 233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b="1" noProof="0" dirty="0">
                    <a:solidFill>
                      <a:schemeClr val="accent1"/>
                    </a:solidFill>
                  </a:rPr>
                  <a:t>Vorbereitung</a:t>
                </a:r>
              </a:p>
            </p:txBody>
          </p:sp>
          <p:sp>
            <p:nvSpPr>
              <p:cNvPr id="11" name="Eingebuchteter Richtungspfeil 10">
                <a:extLst>
                  <a:ext uri="{FF2B5EF4-FFF2-40B4-BE49-F238E27FC236}">
                    <a16:creationId xmlns:a16="http://schemas.microsoft.com/office/drawing/2014/main" id="{92A4FFCE-DBF5-56B3-6C51-E6924DC58A1A}"/>
                  </a:ext>
                </a:extLst>
              </p:cNvPr>
              <p:cNvSpPr/>
              <p:nvPr/>
            </p:nvSpPr>
            <p:spPr>
              <a:xfrm>
                <a:off x="3857499" y="2059806"/>
                <a:ext cx="2146122" cy="1049154"/>
              </a:xfrm>
              <a:prstGeom prst="chevron">
                <a:avLst>
                  <a:gd name="adj" fmla="val 233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b="1" noProof="0" dirty="0">
                    <a:solidFill>
                      <a:schemeClr val="accent1"/>
                    </a:solidFill>
                  </a:rPr>
                  <a:t>Aufnahme</a:t>
                </a:r>
              </a:p>
            </p:txBody>
          </p:sp>
          <p:sp>
            <p:nvSpPr>
              <p:cNvPr id="13" name="Eingebuchteter Richtungspfeil 12">
                <a:extLst>
                  <a:ext uri="{FF2B5EF4-FFF2-40B4-BE49-F238E27FC236}">
                    <a16:creationId xmlns:a16="http://schemas.microsoft.com/office/drawing/2014/main" id="{2632513B-61AF-4FD0-3E43-E55E0F3BA28A}"/>
                  </a:ext>
                </a:extLst>
              </p:cNvPr>
              <p:cNvSpPr/>
              <p:nvPr/>
            </p:nvSpPr>
            <p:spPr>
              <a:xfrm>
                <a:off x="5905448" y="2059806"/>
                <a:ext cx="2158968" cy="1049154"/>
              </a:xfrm>
              <a:prstGeom prst="chevron">
                <a:avLst>
                  <a:gd name="adj" fmla="val 233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b="1" noProof="0" dirty="0">
                    <a:solidFill>
                      <a:schemeClr val="accent1"/>
                    </a:solidFill>
                  </a:rPr>
                  <a:t>Beratung</a:t>
                </a:r>
              </a:p>
            </p:txBody>
          </p:sp>
          <p:sp>
            <p:nvSpPr>
              <p:cNvPr id="15" name="Eingebuchteter Richtungspfeil 14">
                <a:extLst>
                  <a:ext uri="{FF2B5EF4-FFF2-40B4-BE49-F238E27FC236}">
                    <a16:creationId xmlns:a16="http://schemas.microsoft.com/office/drawing/2014/main" id="{6E366F50-121F-EF78-89C2-4F30F6B3DA39}"/>
                  </a:ext>
                </a:extLst>
              </p:cNvPr>
              <p:cNvSpPr/>
              <p:nvPr/>
            </p:nvSpPr>
            <p:spPr>
              <a:xfrm>
                <a:off x="7953397" y="2059806"/>
                <a:ext cx="2233061" cy="1049154"/>
              </a:xfrm>
              <a:prstGeom prst="chevron">
                <a:avLst>
                  <a:gd name="adj" fmla="val 233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b="1" noProof="0" dirty="0">
                    <a:solidFill>
                      <a:schemeClr val="accent1"/>
                    </a:solidFill>
                  </a:rPr>
                  <a:t>Abschluss</a:t>
                </a:r>
              </a:p>
            </p:txBody>
          </p:sp>
        </p:grpSp>
        <p:sp>
          <p:nvSpPr>
            <p:cNvPr id="18" name="Textfeld 17">
              <a:extLst>
                <a:ext uri="{FF2B5EF4-FFF2-40B4-BE49-F238E27FC236}">
                  <a16:creationId xmlns:a16="http://schemas.microsoft.com/office/drawing/2014/main" id="{58682039-8525-054D-2BB2-68AAEEBAB787}"/>
                </a:ext>
              </a:extLst>
            </p:cNvPr>
            <p:cNvSpPr txBox="1"/>
            <p:nvPr/>
          </p:nvSpPr>
          <p:spPr>
            <a:xfrm>
              <a:off x="1174282" y="2444817"/>
              <a:ext cx="2473692" cy="1938992"/>
            </a:xfrm>
            <a:prstGeom prst="rect">
              <a:avLst/>
            </a:prstGeom>
            <a:noFill/>
          </p:spPr>
          <p:txBody>
            <a:bodyPr wrap="square" lIns="0" tIns="0" rIns="0" bIns="0" rtlCol="0">
              <a:spAutoFit/>
            </a:bodyPr>
            <a:lstStyle/>
            <a:p>
              <a:pPr marL="230188" indent="-230188" algn="l">
                <a:buClr>
                  <a:schemeClr val="accent3"/>
                </a:buClr>
                <a:buFont typeface="Symbol" pitchFamily="2" charset="2"/>
                <a:buChar char="-"/>
              </a:pPr>
              <a:r>
                <a:rPr lang="de-CH" sz="1400" noProof="0" dirty="0">
                  <a:solidFill>
                    <a:schemeClr val="accent1"/>
                  </a:solidFill>
                </a:rPr>
                <a:t>Allgemeine Angaben zur Liegenschaft*</a:t>
              </a:r>
            </a:p>
            <a:p>
              <a:pPr marL="230188" indent="-230188" algn="l">
                <a:buClr>
                  <a:schemeClr val="accent3"/>
                </a:buClr>
                <a:buFont typeface="Symbol" pitchFamily="2" charset="2"/>
                <a:buChar char="-"/>
              </a:pPr>
              <a:r>
                <a:rPr lang="de-CH" sz="1400" noProof="0" dirty="0">
                  <a:solidFill>
                    <a:schemeClr val="accent1"/>
                  </a:solidFill>
                </a:rPr>
                <a:t>Verbrauchsdaten (Öl-/ Gas-/Stromrechnungen der letzten 3 Jahre…)</a:t>
              </a:r>
            </a:p>
            <a:p>
              <a:pPr marL="230188" indent="-230188" algn="l">
                <a:buClr>
                  <a:schemeClr val="accent3"/>
                </a:buClr>
                <a:buFont typeface="Symbol" pitchFamily="2" charset="2"/>
                <a:buChar char="-"/>
              </a:pPr>
              <a:r>
                <a:rPr lang="de-CH" sz="1400" noProof="0" dirty="0">
                  <a:solidFill>
                    <a:schemeClr val="accent1"/>
                  </a:solidFill>
                </a:rPr>
                <a:t>Abklärungen zum Objektstandort im Vorfeld durch die Impulsberaterin oder den Impulsberater</a:t>
              </a:r>
            </a:p>
          </p:txBody>
        </p:sp>
        <p:sp>
          <p:nvSpPr>
            <p:cNvPr id="19" name="Textfeld 18">
              <a:extLst>
                <a:ext uri="{FF2B5EF4-FFF2-40B4-BE49-F238E27FC236}">
                  <a16:creationId xmlns:a16="http://schemas.microsoft.com/office/drawing/2014/main" id="{37CC4700-305A-753F-4474-22D05CC2FA1E}"/>
                </a:ext>
              </a:extLst>
            </p:cNvPr>
            <p:cNvSpPr txBox="1"/>
            <p:nvPr/>
          </p:nvSpPr>
          <p:spPr>
            <a:xfrm>
              <a:off x="3782730" y="2444817"/>
              <a:ext cx="2377599" cy="1077218"/>
            </a:xfrm>
            <a:prstGeom prst="rect">
              <a:avLst/>
            </a:prstGeom>
            <a:noFill/>
          </p:spPr>
          <p:txBody>
            <a:bodyPr wrap="square" lIns="0" tIns="0" rIns="0" bIns="0" rtlCol="0">
              <a:spAutoFit/>
            </a:bodyPr>
            <a:lstStyle/>
            <a:p>
              <a:pPr marL="230188" indent="-230188">
                <a:buClr>
                  <a:schemeClr val="accent3"/>
                </a:buClr>
                <a:buFont typeface="Symbol" pitchFamily="2" charset="2"/>
                <a:buChar char="-"/>
              </a:pPr>
              <a:r>
                <a:rPr lang="de-CH" sz="1400" noProof="0" dirty="0">
                  <a:solidFill>
                    <a:schemeClr val="accent1"/>
                  </a:solidFill>
                </a:rPr>
                <a:t>Bestehendes Heizsystem inkl. Verbrauch</a:t>
              </a:r>
            </a:p>
            <a:p>
              <a:pPr marL="230188" indent="-230188">
                <a:buClr>
                  <a:schemeClr val="accent3"/>
                </a:buClr>
                <a:buFont typeface="Symbol" pitchFamily="2" charset="2"/>
                <a:buChar char="-"/>
              </a:pPr>
              <a:r>
                <a:rPr lang="de-CH" sz="1400" noProof="0" dirty="0">
                  <a:solidFill>
                    <a:schemeClr val="accent1"/>
                  </a:solidFill>
                </a:rPr>
                <a:t>Gesamtbetrachtung des Gebäudes (Wärme-dämmung, Fenster…) </a:t>
              </a:r>
            </a:p>
          </p:txBody>
        </p:sp>
        <p:sp>
          <p:nvSpPr>
            <p:cNvPr id="20" name="Textfeld 19">
              <a:extLst>
                <a:ext uri="{FF2B5EF4-FFF2-40B4-BE49-F238E27FC236}">
                  <a16:creationId xmlns:a16="http://schemas.microsoft.com/office/drawing/2014/main" id="{B27138C5-ADDF-05C7-D6CB-A6F6BE5DD270}"/>
                </a:ext>
              </a:extLst>
            </p:cNvPr>
            <p:cNvSpPr txBox="1"/>
            <p:nvPr/>
          </p:nvSpPr>
          <p:spPr>
            <a:xfrm>
              <a:off x="6333425" y="2444817"/>
              <a:ext cx="2473692" cy="1723549"/>
            </a:xfrm>
            <a:prstGeom prst="rect">
              <a:avLst/>
            </a:prstGeom>
            <a:noFill/>
          </p:spPr>
          <p:txBody>
            <a:bodyPr wrap="square" lIns="0" tIns="0" rIns="0" bIns="0" rtlCol="0">
              <a:spAutoFit/>
            </a:bodyPr>
            <a:lstStyle/>
            <a:p>
              <a:pPr marL="230188" indent="-230188">
                <a:buClr>
                  <a:schemeClr val="accent3"/>
                </a:buClr>
                <a:buFont typeface="Symbol" pitchFamily="2" charset="2"/>
                <a:buChar char="-"/>
              </a:pPr>
              <a:r>
                <a:rPr lang="de-CH" sz="1400" noProof="0" dirty="0">
                  <a:solidFill>
                    <a:schemeClr val="accent1"/>
                  </a:solidFill>
                </a:rPr>
                <a:t>Mögliche Sofortmass-nahmen</a:t>
              </a:r>
            </a:p>
            <a:p>
              <a:pPr marL="230188" indent="-230188">
                <a:buClr>
                  <a:schemeClr val="accent3"/>
                </a:buClr>
                <a:buFont typeface="Symbol" pitchFamily="2" charset="2"/>
                <a:buChar char="-"/>
              </a:pPr>
              <a:r>
                <a:rPr lang="de-CH" sz="1400" noProof="0" dirty="0">
                  <a:solidFill>
                    <a:schemeClr val="accent1"/>
                  </a:solidFill>
                </a:rPr>
                <a:t>Möglichkeiten </a:t>
              </a:r>
              <a:r>
                <a:rPr lang="de-CH" sz="1400" noProof="0" dirty="0" err="1">
                  <a:solidFill>
                    <a:schemeClr val="accent1"/>
                  </a:solidFill>
                </a:rPr>
                <a:t>erneuer</a:t>
              </a:r>
              <a:r>
                <a:rPr lang="de-CH" sz="1400" noProof="0" dirty="0">
                  <a:solidFill>
                    <a:schemeClr val="accent1"/>
                  </a:solidFill>
                </a:rPr>
                <a:t>-barer Heizsysteme</a:t>
              </a:r>
            </a:p>
            <a:p>
              <a:pPr marL="230188" indent="-230188">
                <a:buClr>
                  <a:schemeClr val="accent3"/>
                </a:buClr>
                <a:buFont typeface="Symbol" pitchFamily="2" charset="2"/>
                <a:buChar char="-"/>
              </a:pPr>
              <a:r>
                <a:rPr lang="de-CH" sz="1400" noProof="0" dirty="0">
                  <a:solidFill>
                    <a:schemeClr val="accent1"/>
                  </a:solidFill>
                </a:rPr>
                <a:t>Erste Kostenschätzung inkl. Berücksichtigung von Fördergeldern </a:t>
              </a:r>
            </a:p>
            <a:p>
              <a:pPr marL="230188" indent="-230188">
                <a:buClr>
                  <a:schemeClr val="accent3"/>
                </a:buClr>
                <a:buFont typeface="Symbol" pitchFamily="2" charset="2"/>
                <a:buChar char="-"/>
              </a:pPr>
              <a:r>
                <a:rPr lang="de-CH" sz="1400" noProof="0" dirty="0">
                  <a:solidFill>
                    <a:schemeClr val="accent1"/>
                  </a:solidFill>
                </a:rPr>
                <a:t>Empfehlung</a:t>
              </a:r>
            </a:p>
          </p:txBody>
        </p:sp>
        <p:sp>
          <p:nvSpPr>
            <p:cNvPr id="21" name="Textfeld 20">
              <a:extLst>
                <a:ext uri="{FF2B5EF4-FFF2-40B4-BE49-F238E27FC236}">
                  <a16:creationId xmlns:a16="http://schemas.microsoft.com/office/drawing/2014/main" id="{86FEFB43-2507-BA15-174A-8ADDC3007D00}"/>
                </a:ext>
              </a:extLst>
            </p:cNvPr>
            <p:cNvSpPr txBox="1"/>
            <p:nvPr/>
          </p:nvSpPr>
          <p:spPr>
            <a:xfrm>
              <a:off x="8884120" y="2444817"/>
              <a:ext cx="2473692" cy="1077218"/>
            </a:xfrm>
            <a:prstGeom prst="rect">
              <a:avLst/>
            </a:prstGeom>
            <a:noFill/>
          </p:spPr>
          <p:txBody>
            <a:bodyPr wrap="square" lIns="0" tIns="0" rIns="0" bIns="0" rtlCol="0">
              <a:spAutoFit/>
            </a:bodyPr>
            <a:lstStyle/>
            <a:p>
              <a:pPr marL="230188" indent="-230188">
                <a:buClr>
                  <a:schemeClr val="accent3"/>
                </a:buClr>
                <a:buFont typeface="Symbol" pitchFamily="2" charset="2"/>
                <a:buChar char="-"/>
              </a:pPr>
              <a:r>
                <a:rPr lang="de-CH" sz="1400" noProof="0" dirty="0">
                  <a:solidFill>
                    <a:schemeClr val="accent1"/>
                  </a:solidFill>
                </a:rPr>
                <a:t>Unterschreiben des Beratungsberichts </a:t>
              </a:r>
            </a:p>
            <a:p>
              <a:pPr marL="230188" indent="-230188">
                <a:buClr>
                  <a:schemeClr val="accent3"/>
                </a:buClr>
                <a:buFont typeface="Symbol" pitchFamily="2" charset="2"/>
                <a:buChar char="-"/>
              </a:pPr>
              <a:r>
                <a:rPr lang="de-CH" sz="1400" noProof="0" dirty="0">
                  <a:solidFill>
                    <a:schemeClr val="accent1"/>
                  </a:solidFill>
                </a:rPr>
                <a:t>Beratungsbericht kann zum Einholen von Offerten verwendet werden.</a:t>
              </a:r>
            </a:p>
          </p:txBody>
        </p:sp>
      </p:grpSp>
      <p:pic>
        <p:nvPicPr>
          <p:cNvPr id="22" name="Grafik 21">
            <a:extLst>
              <a:ext uri="{FF2B5EF4-FFF2-40B4-BE49-F238E27FC236}">
                <a16:creationId xmlns:a16="http://schemas.microsoft.com/office/drawing/2014/main" id="{ADC0BDF9-EF00-D344-623A-9E2E42284F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2979" y="1654399"/>
            <a:ext cx="952500" cy="952500"/>
          </a:xfrm>
          <a:prstGeom prst="rect">
            <a:avLst/>
          </a:prstGeom>
        </p:spPr>
      </p:pic>
      <p:sp>
        <p:nvSpPr>
          <p:cNvPr id="24" name="Eckige Klammer links 23">
            <a:extLst>
              <a:ext uri="{FF2B5EF4-FFF2-40B4-BE49-F238E27FC236}">
                <a16:creationId xmlns:a16="http://schemas.microsoft.com/office/drawing/2014/main" id="{2AD1E67C-FC06-F61E-04FC-BC08BEE6B28E}"/>
              </a:ext>
            </a:extLst>
          </p:cNvPr>
          <p:cNvSpPr/>
          <p:nvPr/>
        </p:nvSpPr>
        <p:spPr>
          <a:xfrm rot="16200000">
            <a:off x="6551088" y="-431237"/>
            <a:ext cx="127779" cy="10294193"/>
          </a:xfrm>
          <a:prstGeom prst="leftBracket">
            <a:avLst/>
          </a:pr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CH" noProof="0" dirty="0"/>
          </a:p>
        </p:txBody>
      </p:sp>
      <p:sp>
        <p:nvSpPr>
          <p:cNvPr id="26" name="Textfeld 25">
            <a:extLst>
              <a:ext uri="{FF2B5EF4-FFF2-40B4-BE49-F238E27FC236}">
                <a16:creationId xmlns:a16="http://schemas.microsoft.com/office/drawing/2014/main" id="{9E682C39-F29C-0117-33D5-DEF008721E17}"/>
              </a:ext>
            </a:extLst>
          </p:cNvPr>
          <p:cNvSpPr txBox="1"/>
          <p:nvPr/>
        </p:nvSpPr>
        <p:spPr>
          <a:xfrm>
            <a:off x="1595479" y="4861365"/>
            <a:ext cx="2374480" cy="830997"/>
          </a:xfrm>
          <a:prstGeom prst="rect">
            <a:avLst/>
          </a:prstGeom>
          <a:noFill/>
        </p:spPr>
        <p:txBody>
          <a:bodyPr wrap="square">
            <a:spAutoFit/>
          </a:bodyPr>
          <a:lstStyle/>
          <a:p>
            <a:pPr marL="182563" indent="-182563"/>
            <a:r>
              <a:rPr lang="de-CH" sz="1200" noProof="0" dirty="0">
                <a:solidFill>
                  <a:schemeClr val="accent1"/>
                </a:solidFill>
              </a:rPr>
              <a:t>* 	Angaben werden bei der Eigentümerin oder dem Eigentümer der Liegenschaft eingeholt.</a:t>
            </a:r>
          </a:p>
        </p:txBody>
      </p:sp>
      <p:sp>
        <p:nvSpPr>
          <p:cNvPr id="27" name="Textfeld 26">
            <a:extLst>
              <a:ext uri="{FF2B5EF4-FFF2-40B4-BE49-F238E27FC236}">
                <a16:creationId xmlns:a16="http://schemas.microsoft.com/office/drawing/2014/main" id="{88CEE5EC-997C-DA28-C14A-3842F2A17278}"/>
              </a:ext>
            </a:extLst>
          </p:cNvPr>
          <p:cNvSpPr txBox="1"/>
          <p:nvPr/>
        </p:nvSpPr>
        <p:spPr>
          <a:xfrm>
            <a:off x="1467880" y="4816183"/>
            <a:ext cx="10294194" cy="307777"/>
          </a:xfrm>
          <a:prstGeom prst="rect">
            <a:avLst/>
          </a:prstGeom>
          <a:noFill/>
        </p:spPr>
        <p:txBody>
          <a:bodyPr wrap="square">
            <a:spAutoFit/>
          </a:bodyPr>
          <a:lstStyle/>
          <a:p>
            <a:pPr algn="ctr"/>
            <a:r>
              <a:rPr lang="de-CH" sz="1400" noProof="0" dirty="0">
                <a:solidFill>
                  <a:schemeClr val="accent1"/>
                </a:solidFill>
              </a:rPr>
              <a:t>Bei Ihnen zuhause 1–1.5 h</a:t>
            </a:r>
          </a:p>
        </p:txBody>
      </p:sp>
    </p:spTree>
    <p:extLst>
      <p:ext uri="{BB962C8B-B14F-4D97-AF65-F5344CB8AC3E}">
        <p14:creationId xmlns:p14="http://schemas.microsoft.com/office/powerpoint/2010/main" val="27322242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vert="horz" lIns="0" tIns="0" rIns="0" bIns="0" rtlCol="0" anchor="t">
            <a:noAutofit/>
          </a:bodyPr>
          <a:lstStyle/>
          <a:p>
            <a:r>
              <a:rPr lang="de-CH" noProof="0" dirty="0"/>
              <a:t>Ablauf einer Impulsberatung</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56F86112-2CFA-3D42-B97A-544A24BD89F5}"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de-CH" noProof="0" smtClean="0"/>
              <a:pPr/>
              <a:t>15</a:t>
            </a:fld>
            <a:endParaRPr lang="de-CH" noProof="0" dirty="0"/>
          </a:p>
        </p:txBody>
      </p:sp>
      <p:grpSp>
        <p:nvGrpSpPr>
          <p:cNvPr id="23" name="Gruppieren 22">
            <a:extLst>
              <a:ext uri="{FF2B5EF4-FFF2-40B4-BE49-F238E27FC236}">
                <a16:creationId xmlns:a16="http://schemas.microsoft.com/office/drawing/2014/main" id="{FEA1224D-C89C-49A6-427C-BCA8A0B5C1B8}"/>
              </a:ext>
            </a:extLst>
          </p:cNvPr>
          <p:cNvGrpSpPr/>
          <p:nvPr/>
        </p:nvGrpSpPr>
        <p:grpSpPr>
          <a:xfrm>
            <a:off x="1540043" y="1769702"/>
            <a:ext cx="10136020" cy="3528600"/>
            <a:chOff x="1116531" y="1501540"/>
            <a:chExt cx="10559531" cy="3528600"/>
          </a:xfrm>
        </p:grpSpPr>
        <p:grpSp>
          <p:nvGrpSpPr>
            <p:cNvPr id="17" name="Gruppieren 16">
              <a:extLst>
                <a:ext uri="{FF2B5EF4-FFF2-40B4-BE49-F238E27FC236}">
                  <a16:creationId xmlns:a16="http://schemas.microsoft.com/office/drawing/2014/main" id="{7A3AEEF9-13CC-46C9-4E1F-59381583D17E}"/>
                </a:ext>
              </a:extLst>
            </p:cNvPr>
            <p:cNvGrpSpPr/>
            <p:nvPr/>
          </p:nvGrpSpPr>
          <p:grpSpPr>
            <a:xfrm>
              <a:off x="1116531" y="1501540"/>
              <a:ext cx="10559531" cy="721895"/>
              <a:chOff x="1722922" y="2059806"/>
              <a:chExt cx="8463536" cy="1049154"/>
            </a:xfrm>
            <a:solidFill>
              <a:schemeClr val="accent2">
                <a:lumMod val="40000"/>
                <a:lumOff val="60000"/>
              </a:schemeClr>
            </a:solidFill>
          </p:grpSpPr>
          <p:sp>
            <p:nvSpPr>
              <p:cNvPr id="10" name="Richtungspfeil 9">
                <a:extLst>
                  <a:ext uri="{FF2B5EF4-FFF2-40B4-BE49-F238E27FC236}">
                    <a16:creationId xmlns:a16="http://schemas.microsoft.com/office/drawing/2014/main" id="{CF2A341D-3DAC-CF81-9172-191E3D473DB6}"/>
                  </a:ext>
                </a:extLst>
              </p:cNvPr>
              <p:cNvSpPr/>
              <p:nvPr/>
            </p:nvSpPr>
            <p:spPr>
              <a:xfrm>
                <a:off x="1722922" y="2059806"/>
                <a:ext cx="2232750" cy="1049154"/>
              </a:xfrm>
              <a:prstGeom prst="homePlate">
                <a:avLst>
                  <a:gd name="adj" fmla="val 233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b="1" noProof="0" dirty="0">
                    <a:solidFill>
                      <a:schemeClr val="accent1"/>
                    </a:solidFill>
                  </a:rPr>
                  <a:t>Vorbereitung</a:t>
                </a:r>
              </a:p>
            </p:txBody>
          </p:sp>
          <p:sp>
            <p:nvSpPr>
              <p:cNvPr id="11" name="Eingebuchteter Richtungspfeil 10">
                <a:extLst>
                  <a:ext uri="{FF2B5EF4-FFF2-40B4-BE49-F238E27FC236}">
                    <a16:creationId xmlns:a16="http://schemas.microsoft.com/office/drawing/2014/main" id="{92A4FFCE-DBF5-56B3-6C51-E6924DC58A1A}"/>
                  </a:ext>
                </a:extLst>
              </p:cNvPr>
              <p:cNvSpPr/>
              <p:nvPr/>
            </p:nvSpPr>
            <p:spPr>
              <a:xfrm>
                <a:off x="3857499" y="2059806"/>
                <a:ext cx="2146122" cy="1049154"/>
              </a:xfrm>
              <a:prstGeom prst="chevron">
                <a:avLst>
                  <a:gd name="adj" fmla="val 233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b="1" noProof="0" dirty="0">
                    <a:solidFill>
                      <a:schemeClr val="accent1"/>
                    </a:solidFill>
                  </a:rPr>
                  <a:t>Aufnahme</a:t>
                </a:r>
              </a:p>
            </p:txBody>
          </p:sp>
          <p:sp>
            <p:nvSpPr>
              <p:cNvPr id="13" name="Eingebuchteter Richtungspfeil 12">
                <a:extLst>
                  <a:ext uri="{FF2B5EF4-FFF2-40B4-BE49-F238E27FC236}">
                    <a16:creationId xmlns:a16="http://schemas.microsoft.com/office/drawing/2014/main" id="{2632513B-61AF-4FD0-3E43-E55E0F3BA28A}"/>
                  </a:ext>
                </a:extLst>
              </p:cNvPr>
              <p:cNvSpPr/>
              <p:nvPr/>
            </p:nvSpPr>
            <p:spPr>
              <a:xfrm>
                <a:off x="5905448" y="2059806"/>
                <a:ext cx="2158968" cy="1049154"/>
              </a:xfrm>
              <a:prstGeom prst="chevron">
                <a:avLst>
                  <a:gd name="adj" fmla="val 233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b="1" noProof="0" dirty="0">
                    <a:solidFill>
                      <a:schemeClr val="accent1"/>
                    </a:solidFill>
                  </a:rPr>
                  <a:t>Beratung</a:t>
                </a:r>
              </a:p>
            </p:txBody>
          </p:sp>
          <p:sp>
            <p:nvSpPr>
              <p:cNvPr id="15" name="Eingebuchteter Richtungspfeil 14">
                <a:extLst>
                  <a:ext uri="{FF2B5EF4-FFF2-40B4-BE49-F238E27FC236}">
                    <a16:creationId xmlns:a16="http://schemas.microsoft.com/office/drawing/2014/main" id="{6E366F50-121F-EF78-89C2-4F30F6B3DA39}"/>
                  </a:ext>
                </a:extLst>
              </p:cNvPr>
              <p:cNvSpPr/>
              <p:nvPr/>
            </p:nvSpPr>
            <p:spPr>
              <a:xfrm>
                <a:off x="7953397" y="2059806"/>
                <a:ext cx="2233061" cy="1049154"/>
              </a:xfrm>
              <a:prstGeom prst="chevron">
                <a:avLst>
                  <a:gd name="adj" fmla="val 233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b="1" noProof="0" dirty="0">
                    <a:solidFill>
                      <a:schemeClr val="accent1"/>
                    </a:solidFill>
                  </a:rPr>
                  <a:t>Abschluss</a:t>
                </a:r>
              </a:p>
            </p:txBody>
          </p:sp>
        </p:grpSp>
        <p:sp>
          <p:nvSpPr>
            <p:cNvPr id="18" name="Textfeld 17">
              <a:extLst>
                <a:ext uri="{FF2B5EF4-FFF2-40B4-BE49-F238E27FC236}">
                  <a16:creationId xmlns:a16="http://schemas.microsoft.com/office/drawing/2014/main" id="{58682039-8525-054D-2BB2-68AAEEBAB787}"/>
                </a:ext>
              </a:extLst>
            </p:cNvPr>
            <p:cNvSpPr txBox="1"/>
            <p:nvPr/>
          </p:nvSpPr>
          <p:spPr>
            <a:xfrm>
              <a:off x="1174282" y="2444817"/>
              <a:ext cx="2473692" cy="2369880"/>
            </a:xfrm>
            <a:prstGeom prst="rect">
              <a:avLst/>
            </a:prstGeom>
            <a:noFill/>
          </p:spPr>
          <p:txBody>
            <a:bodyPr wrap="square" lIns="0" tIns="0" rIns="0" bIns="0" rtlCol="0">
              <a:spAutoFit/>
            </a:bodyPr>
            <a:lstStyle/>
            <a:p>
              <a:pPr marL="230188" indent="-230188" algn="l">
                <a:buClr>
                  <a:schemeClr val="accent3"/>
                </a:buClr>
                <a:buFont typeface="Symbol" pitchFamily="2" charset="2"/>
                <a:buChar char="-"/>
              </a:pPr>
              <a:r>
                <a:rPr lang="de-CH" sz="1400" noProof="0" dirty="0">
                  <a:solidFill>
                    <a:schemeClr val="accent1"/>
                  </a:solidFill>
                </a:rPr>
                <a:t>Allgemeine Angaben zur Liegenschaft inkl. durch-geführten energetischen Modernisierungen</a:t>
              </a:r>
            </a:p>
            <a:p>
              <a:pPr marL="230188" indent="-230188" algn="l">
                <a:buClr>
                  <a:schemeClr val="accent3"/>
                </a:buClr>
                <a:buFont typeface="Symbol" pitchFamily="2" charset="2"/>
                <a:buChar char="-"/>
              </a:pPr>
              <a:r>
                <a:rPr lang="de-CH" sz="1400" noProof="0" dirty="0">
                  <a:solidFill>
                    <a:schemeClr val="accent1"/>
                  </a:solidFill>
                </a:rPr>
                <a:t>Verbrauchsdaten (Öl-/ Gas-/Stromrechnungen der letzten 3 Jahre…)</a:t>
              </a:r>
            </a:p>
            <a:p>
              <a:pPr marL="230188" indent="-230188" algn="l">
                <a:buClr>
                  <a:schemeClr val="accent3"/>
                </a:buClr>
                <a:buFont typeface="Symbol" pitchFamily="2" charset="2"/>
                <a:buChar char="-"/>
              </a:pPr>
              <a:r>
                <a:rPr lang="de-CH" sz="1400" noProof="0" dirty="0">
                  <a:solidFill>
                    <a:schemeClr val="accent1"/>
                  </a:solidFill>
                </a:rPr>
                <a:t>Abklärungen zum Objektstandort im Vorfeld durch Impulsberaterin oder Impulsberater</a:t>
              </a:r>
            </a:p>
          </p:txBody>
        </p:sp>
        <p:sp>
          <p:nvSpPr>
            <p:cNvPr id="19" name="Textfeld 18">
              <a:extLst>
                <a:ext uri="{FF2B5EF4-FFF2-40B4-BE49-F238E27FC236}">
                  <a16:creationId xmlns:a16="http://schemas.microsoft.com/office/drawing/2014/main" id="{37CC4700-305A-753F-4474-22D05CC2FA1E}"/>
                </a:ext>
              </a:extLst>
            </p:cNvPr>
            <p:cNvSpPr txBox="1"/>
            <p:nvPr/>
          </p:nvSpPr>
          <p:spPr>
            <a:xfrm>
              <a:off x="3782730" y="2444817"/>
              <a:ext cx="2377599" cy="2585323"/>
            </a:xfrm>
            <a:prstGeom prst="rect">
              <a:avLst/>
            </a:prstGeom>
            <a:noFill/>
          </p:spPr>
          <p:txBody>
            <a:bodyPr wrap="square" lIns="0" tIns="0" rIns="0" bIns="0" rtlCol="0">
              <a:spAutoFit/>
            </a:bodyPr>
            <a:lstStyle/>
            <a:p>
              <a:pPr marL="230188" indent="-230188">
                <a:buClr>
                  <a:schemeClr val="accent3"/>
                </a:buClr>
                <a:buFont typeface="Symbol" pitchFamily="2" charset="2"/>
                <a:buChar char="-"/>
              </a:pPr>
              <a:r>
                <a:rPr lang="de-CH" sz="1400" noProof="0" dirty="0">
                  <a:solidFill>
                    <a:schemeClr val="accent1"/>
                  </a:solidFill>
                </a:rPr>
                <a:t>Zweck, Zustand und Funktion des heutigen Systems</a:t>
              </a:r>
            </a:p>
            <a:p>
              <a:pPr marL="230188" indent="-230188">
                <a:buClr>
                  <a:schemeClr val="accent3"/>
                </a:buClr>
                <a:buFont typeface="Symbol" pitchFamily="2" charset="2"/>
                <a:buChar char="-"/>
              </a:pPr>
              <a:r>
                <a:rPr lang="de-CH" sz="1400" noProof="0" dirty="0">
                  <a:solidFill>
                    <a:schemeClr val="accent1"/>
                  </a:solidFill>
                </a:rPr>
                <a:t>Situation für Alternativen (Gebäude, Platz, Flächen, Umgebung etc.)</a:t>
              </a:r>
            </a:p>
            <a:p>
              <a:pPr marL="230188" indent="-230188">
                <a:buClr>
                  <a:schemeClr val="accent3"/>
                </a:buClr>
                <a:buFont typeface="Symbol" pitchFamily="2" charset="2"/>
                <a:buChar char="-"/>
              </a:pPr>
              <a:r>
                <a:rPr lang="de-CH" sz="1400" noProof="0" dirty="0">
                  <a:solidFill>
                    <a:schemeClr val="accent1"/>
                  </a:solidFill>
                </a:rPr>
                <a:t>STWE: Verwaltung oder andere Entscheidende, Vorliebe für erneuerbare Variante und Entscheidungsprozess einschätzen</a:t>
              </a:r>
            </a:p>
          </p:txBody>
        </p:sp>
        <p:sp>
          <p:nvSpPr>
            <p:cNvPr id="20" name="Textfeld 19">
              <a:extLst>
                <a:ext uri="{FF2B5EF4-FFF2-40B4-BE49-F238E27FC236}">
                  <a16:creationId xmlns:a16="http://schemas.microsoft.com/office/drawing/2014/main" id="{B27138C5-ADDF-05C7-D6CB-A6F6BE5DD270}"/>
                </a:ext>
              </a:extLst>
            </p:cNvPr>
            <p:cNvSpPr txBox="1"/>
            <p:nvPr/>
          </p:nvSpPr>
          <p:spPr>
            <a:xfrm>
              <a:off x="6333425" y="2444817"/>
              <a:ext cx="2473692" cy="2369880"/>
            </a:xfrm>
            <a:prstGeom prst="rect">
              <a:avLst/>
            </a:prstGeom>
            <a:noFill/>
          </p:spPr>
          <p:txBody>
            <a:bodyPr wrap="square" lIns="0" tIns="0" rIns="0" bIns="0" rtlCol="0">
              <a:spAutoFit/>
            </a:bodyPr>
            <a:lstStyle/>
            <a:p>
              <a:pPr marL="230188" indent="-230188">
                <a:buClr>
                  <a:schemeClr val="accent3"/>
                </a:buClr>
                <a:buFont typeface="Symbol" pitchFamily="2" charset="2"/>
                <a:buChar char="-"/>
              </a:pPr>
              <a:r>
                <a:rPr lang="de-CH" sz="1400" noProof="0" dirty="0">
                  <a:solidFill>
                    <a:schemeClr val="accent1"/>
                  </a:solidFill>
                </a:rPr>
                <a:t>Mögliche erneuerbare Alternativen</a:t>
              </a:r>
            </a:p>
            <a:p>
              <a:pPr marL="230188" indent="-230188">
                <a:buClr>
                  <a:schemeClr val="accent3"/>
                </a:buClr>
                <a:buFont typeface="Symbol" pitchFamily="2" charset="2"/>
                <a:buChar char="-"/>
              </a:pPr>
              <a:r>
                <a:rPr lang="de-CH" sz="1400" noProof="0" dirty="0">
                  <a:solidFill>
                    <a:schemeClr val="accent1"/>
                  </a:solidFill>
                </a:rPr>
                <a:t>Vergleich mit konventionellem System</a:t>
              </a:r>
            </a:p>
            <a:p>
              <a:pPr marL="230188" indent="-230188">
                <a:buClr>
                  <a:schemeClr val="accent3"/>
                </a:buClr>
                <a:buFont typeface="Symbol" pitchFamily="2" charset="2"/>
                <a:buChar char="-"/>
              </a:pPr>
              <a:r>
                <a:rPr lang="de-CH" sz="1400" noProof="0" dirty="0">
                  <a:solidFill>
                    <a:schemeClr val="accent1"/>
                  </a:solidFill>
                </a:rPr>
                <a:t>Künftige Energie- und Leistungszahlen, CO</a:t>
              </a:r>
              <a:r>
                <a:rPr lang="de-CH" sz="1400" baseline="-25000" noProof="0" dirty="0">
                  <a:solidFill>
                    <a:schemeClr val="accent1"/>
                  </a:solidFill>
                </a:rPr>
                <a:t>2</a:t>
              </a:r>
              <a:r>
                <a:rPr lang="de-CH" sz="1400" noProof="0" dirty="0">
                  <a:solidFill>
                    <a:schemeClr val="accent1"/>
                  </a:solidFill>
                </a:rPr>
                <a:t>-Emissionen </a:t>
              </a:r>
            </a:p>
            <a:p>
              <a:pPr marL="230188" indent="-230188">
                <a:buClr>
                  <a:schemeClr val="accent3"/>
                </a:buClr>
                <a:buFont typeface="Symbol" pitchFamily="2" charset="2"/>
                <a:buChar char="-"/>
              </a:pPr>
              <a:r>
                <a:rPr lang="de-CH" sz="1400" noProof="0" dirty="0">
                  <a:solidFill>
                    <a:schemeClr val="accent1"/>
                  </a:solidFill>
                </a:rPr>
                <a:t>Kosten: Investition, Fördergelder und Betrieb </a:t>
              </a:r>
            </a:p>
            <a:p>
              <a:pPr marL="230188" indent="-230188">
                <a:buClr>
                  <a:schemeClr val="accent3"/>
                </a:buClr>
                <a:buFont typeface="Symbol" pitchFamily="2" charset="2"/>
                <a:buChar char="-"/>
              </a:pPr>
              <a:r>
                <a:rPr lang="de-CH" sz="1400" noProof="0" dirty="0">
                  <a:solidFill>
                    <a:schemeClr val="accent1"/>
                  </a:solidFill>
                </a:rPr>
                <a:t>Finanzielle und ökologische Effekte</a:t>
              </a:r>
            </a:p>
          </p:txBody>
        </p:sp>
        <p:sp>
          <p:nvSpPr>
            <p:cNvPr id="21" name="Textfeld 20">
              <a:extLst>
                <a:ext uri="{FF2B5EF4-FFF2-40B4-BE49-F238E27FC236}">
                  <a16:creationId xmlns:a16="http://schemas.microsoft.com/office/drawing/2014/main" id="{86FEFB43-2507-BA15-174A-8ADDC3007D00}"/>
                </a:ext>
              </a:extLst>
            </p:cNvPr>
            <p:cNvSpPr txBox="1"/>
            <p:nvPr/>
          </p:nvSpPr>
          <p:spPr>
            <a:xfrm>
              <a:off x="8884120" y="2444817"/>
              <a:ext cx="2473692" cy="1292662"/>
            </a:xfrm>
            <a:prstGeom prst="rect">
              <a:avLst/>
            </a:prstGeom>
            <a:noFill/>
          </p:spPr>
          <p:txBody>
            <a:bodyPr wrap="square" lIns="0" tIns="0" rIns="0" bIns="0" rtlCol="0">
              <a:spAutoFit/>
            </a:bodyPr>
            <a:lstStyle/>
            <a:p>
              <a:pPr marL="230188" indent="-230188">
                <a:buClr>
                  <a:schemeClr val="accent3"/>
                </a:buClr>
                <a:buFont typeface="Symbol" pitchFamily="2" charset="2"/>
                <a:buChar char="-"/>
              </a:pPr>
              <a:r>
                <a:rPr lang="de-CH" sz="1400" noProof="0" dirty="0">
                  <a:solidFill>
                    <a:schemeClr val="accent1"/>
                  </a:solidFill>
                </a:rPr>
                <a:t>Unterschreiben des Beratungsberichts </a:t>
              </a:r>
            </a:p>
            <a:p>
              <a:pPr marL="230188" indent="-230188">
                <a:buClr>
                  <a:schemeClr val="accent3"/>
                </a:buClr>
                <a:buFont typeface="Symbol" pitchFamily="2" charset="2"/>
                <a:buChar char="-"/>
              </a:pPr>
              <a:r>
                <a:rPr lang="de-CH" sz="1400" noProof="0" dirty="0">
                  <a:solidFill>
                    <a:schemeClr val="accent1"/>
                  </a:solidFill>
                </a:rPr>
                <a:t>Beratungsbericht zum Einholen von Variantenvergleichen oder Offerten</a:t>
              </a:r>
            </a:p>
          </p:txBody>
        </p:sp>
      </p:grpSp>
      <p:sp>
        <p:nvSpPr>
          <p:cNvPr id="24" name="Eckige Klammer links 23">
            <a:extLst>
              <a:ext uri="{FF2B5EF4-FFF2-40B4-BE49-F238E27FC236}">
                <a16:creationId xmlns:a16="http://schemas.microsoft.com/office/drawing/2014/main" id="{2AD1E67C-FC06-F61E-04FC-BC08BEE6B28E}"/>
              </a:ext>
            </a:extLst>
          </p:cNvPr>
          <p:cNvSpPr/>
          <p:nvPr/>
        </p:nvSpPr>
        <p:spPr>
          <a:xfrm rot="16200000">
            <a:off x="5241041" y="4091069"/>
            <a:ext cx="125258" cy="2414466"/>
          </a:xfrm>
          <a:prstGeom prst="leftBracket">
            <a:avLst/>
          </a:pr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CH" noProof="0" dirty="0"/>
          </a:p>
        </p:txBody>
      </p:sp>
      <p:sp>
        <p:nvSpPr>
          <p:cNvPr id="27" name="Textfeld 26">
            <a:extLst>
              <a:ext uri="{FF2B5EF4-FFF2-40B4-BE49-F238E27FC236}">
                <a16:creationId xmlns:a16="http://schemas.microsoft.com/office/drawing/2014/main" id="{88CEE5EC-997C-DA28-C14A-3842F2A17278}"/>
              </a:ext>
            </a:extLst>
          </p:cNvPr>
          <p:cNvSpPr txBox="1"/>
          <p:nvPr/>
        </p:nvSpPr>
        <p:spPr>
          <a:xfrm>
            <a:off x="4096435" y="5404181"/>
            <a:ext cx="2414467" cy="523220"/>
          </a:xfrm>
          <a:prstGeom prst="rect">
            <a:avLst/>
          </a:prstGeom>
          <a:noFill/>
        </p:spPr>
        <p:txBody>
          <a:bodyPr wrap="square">
            <a:spAutoFit/>
          </a:bodyPr>
          <a:lstStyle/>
          <a:p>
            <a:pPr algn="ctr"/>
            <a:r>
              <a:rPr lang="de-CH" sz="1400" noProof="0" dirty="0">
                <a:solidFill>
                  <a:schemeClr val="accent1"/>
                </a:solidFill>
              </a:rPr>
              <a:t>Situationserfassung vor Ort</a:t>
            </a:r>
            <a:br>
              <a:rPr lang="de-CH" sz="1400" noProof="0" dirty="0">
                <a:solidFill>
                  <a:schemeClr val="accent1"/>
                </a:solidFill>
              </a:rPr>
            </a:br>
            <a:r>
              <a:rPr lang="de-CH" sz="1400" noProof="0" dirty="0">
                <a:solidFill>
                  <a:schemeClr val="accent1"/>
                </a:solidFill>
              </a:rPr>
              <a:t>2 – 3 h</a:t>
            </a:r>
          </a:p>
        </p:txBody>
      </p:sp>
      <p:pic>
        <p:nvPicPr>
          <p:cNvPr id="3" name="Grafik 2">
            <a:extLst>
              <a:ext uri="{FF2B5EF4-FFF2-40B4-BE49-F238E27FC236}">
                <a16:creationId xmlns:a16="http://schemas.microsoft.com/office/drawing/2014/main" id="{053A6BD9-6065-F3C6-ECD8-5094DCBEC2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2979" y="1654399"/>
            <a:ext cx="952500" cy="952500"/>
          </a:xfrm>
          <a:prstGeom prst="rect">
            <a:avLst/>
          </a:prstGeom>
        </p:spPr>
      </p:pic>
      <p:sp>
        <p:nvSpPr>
          <p:cNvPr id="7" name="Eckige Klammer links 6">
            <a:extLst>
              <a:ext uri="{FF2B5EF4-FFF2-40B4-BE49-F238E27FC236}">
                <a16:creationId xmlns:a16="http://schemas.microsoft.com/office/drawing/2014/main" id="{BFD7EF61-89FE-721A-516D-50112102A9F3}"/>
              </a:ext>
            </a:extLst>
          </p:cNvPr>
          <p:cNvSpPr/>
          <p:nvPr/>
        </p:nvSpPr>
        <p:spPr>
          <a:xfrm rot="16200000">
            <a:off x="7714734" y="4091069"/>
            <a:ext cx="125258" cy="2414466"/>
          </a:xfrm>
          <a:prstGeom prst="leftBracket">
            <a:avLst/>
          </a:pr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CH" noProof="0" dirty="0"/>
          </a:p>
        </p:txBody>
      </p:sp>
      <p:sp>
        <p:nvSpPr>
          <p:cNvPr id="8" name="Textfeld 7">
            <a:extLst>
              <a:ext uri="{FF2B5EF4-FFF2-40B4-BE49-F238E27FC236}">
                <a16:creationId xmlns:a16="http://schemas.microsoft.com/office/drawing/2014/main" id="{3D5648CF-A1D1-081C-9D1E-EF2FE82BD15C}"/>
              </a:ext>
            </a:extLst>
          </p:cNvPr>
          <p:cNvSpPr txBox="1"/>
          <p:nvPr/>
        </p:nvSpPr>
        <p:spPr>
          <a:xfrm>
            <a:off x="6570128" y="5404181"/>
            <a:ext cx="2414467" cy="738664"/>
          </a:xfrm>
          <a:prstGeom prst="rect">
            <a:avLst/>
          </a:prstGeom>
          <a:noFill/>
        </p:spPr>
        <p:txBody>
          <a:bodyPr wrap="square">
            <a:spAutoFit/>
          </a:bodyPr>
          <a:lstStyle/>
          <a:p>
            <a:pPr algn="ctr"/>
            <a:r>
              <a:rPr lang="de-CH" sz="1400" noProof="0" dirty="0">
                <a:solidFill>
                  <a:schemeClr val="accent1"/>
                </a:solidFill>
              </a:rPr>
              <a:t>Beratung der Verwaltung oder an STWE-Versammlung 1–2 h </a:t>
            </a:r>
          </a:p>
        </p:txBody>
      </p:sp>
    </p:spTree>
    <p:extLst>
      <p:ext uri="{BB962C8B-B14F-4D97-AF65-F5344CB8AC3E}">
        <p14:creationId xmlns:p14="http://schemas.microsoft.com/office/powerpoint/2010/main" val="3955601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a:extLst>
              <a:ext uri="{FF2B5EF4-FFF2-40B4-BE49-F238E27FC236}">
                <a16:creationId xmlns:a16="http://schemas.microsoft.com/office/drawing/2014/main" id="{4AFA3990-53BF-1466-4DEA-05CA36D0C0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0283" y="836712"/>
            <a:ext cx="3771900" cy="5419725"/>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EB6FEB41-4D69-B53A-33F2-DFE61D2D920D}"/>
              </a:ext>
            </a:extLst>
          </p:cNvPr>
          <p:cNvSpPr>
            <a:spLocks noGrp="1"/>
          </p:cNvSpPr>
          <p:nvPr>
            <p:ph type="title"/>
          </p:nvPr>
        </p:nvSpPr>
        <p:spPr/>
        <p:txBody>
          <a:bodyPr vert="horz" lIns="0" tIns="0" rIns="0" bIns="0" rtlCol="0" anchor="t">
            <a:noAutofit/>
          </a:bodyPr>
          <a:lstStyle/>
          <a:p>
            <a:r>
              <a:rPr lang="de-CH" noProof="0" dirty="0"/>
              <a:t>Ergebnisse</a:t>
            </a:r>
          </a:p>
        </p:txBody>
      </p:sp>
      <p:sp>
        <p:nvSpPr>
          <p:cNvPr id="3" name="Inhaltsplatzhalter 2">
            <a:extLst>
              <a:ext uri="{FF2B5EF4-FFF2-40B4-BE49-F238E27FC236}">
                <a16:creationId xmlns:a16="http://schemas.microsoft.com/office/drawing/2014/main" id="{8CFF0620-8809-51B0-5C34-2A84EA51CC3C}"/>
              </a:ext>
            </a:extLst>
          </p:cNvPr>
          <p:cNvSpPr>
            <a:spLocks noGrp="1"/>
          </p:cNvSpPr>
          <p:nvPr>
            <p:ph idx="1"/>
          </p:nvPr>
        </p:nvSpPr>
        <p:spPr>
          <a:xfrm>
            <a:off x="515379" y="1363741"/>
            <a:ext cx="5683995" cy="4584167"/>
          </a:xfrm>
        </p:spPr>
        <p:txBody>
          <a:bodyPr/>
          <a:lstStyle/>
          <a:p>
            <a:pPr>
              <a:buClr>
                <a:schemeClr val="accent1"/>
              </a:buClr>
            </a:pPr>
            <a:r>
              <a:rPr lang="de-CH" sz="2000" noProof="0" dirty="0"/>
              <a:t>Die Hauseigentümerin oder der Hauseigentümer erhält nach Abschluss der Beratung vor Ort:</a:t>
            </a:r>
          </a:p>
          <a:p>
            <a:pPr marL="342900" indent="-342900">
              <a:buClr>
                <a:schemeClr val="accent3"/>
              </a:buClr>
              <a:buFont typeface="Symbol" pitchFamily="2" charset="2"/>
              <a:buChar char="-"/>
            </a:pPr>
            <a:r>
              <a:rPr lang="de-CH" sz="2000" noProof="0" dirty="0"/>
              <a:t>eine </a:t>
            </a:r>
            <a:r>
              <a:rPr lang="de-CH" sz="2000" b="1" noProof="0" dirty="0"/>
              <a:t>Checkliste: </a:t>
            </a:r>
            <a:r>
              <a:rPr lang="de-CH" sz="2000" noProof="0" dirty="0"/>
              <a:t>Dokumentation des bestehenden  Heizungssystems, Aufzeigen von Sofortmassnahmen und erneuerbarer Heizungssysteme sowie Richtkosten)</a:t>
            </a:r>
          </a:p>
          <a:p>
            <a:pPr marL="342900" indent="-342900">
              <a:buClr>
                <a:schemeClr val="accent3"/>
              </a:buClr>
              <a:buFont typeface="Symbol" pitchFamily="2" charset="2"/>
              <a:buChar char="-"/>
            </a:pPr>
            <a:r>
              <a:rPr lang="de-CH" sz="2000" noProof="0" dirty="0"/>
              <a:t>Hinweise auf </a:t>
            </a:r>
            <a:r>
              <a:rPr lang="de-CH" sz="2000" b="1" noProof="0" dirty="0"/>
              <a:t>Fördermöglichkeiten</a:t>
            </a:r>
          </a:p>
          <a:p>
            <a:pPr marL="285750" indent="-285750">
              <a:buClr>
                <a:schemeClr val="accent1"/>
              </a:buClr>
              <a:buFont typeface="Arial" panose="020B0604020202020204" pitchFamily="34" charset="0"/>
              <a:buChar char="•"/>
            </a:pPr>
            <a:endParaRPr lang="de-CH" sz="2000" b="1" noProof="0" dirty="0"/>
          </a:p>
          <a:p>
            <a:pPr>
              <a:buClr>
                <a:schemeClr val="accent1"/>
              </a:buClr>
            </a:pPr>
            <a:r>
              <a:rPr lang="de-CH" sz="2000" noProof="0" dirty="0"/>
              <a:t>Die Dokumentation kann für das </a:t>
            </a:r>
            <a:r>
              <a:rPr lang="de-CH" sz="2000" b="1" noProof="0" dirty="0"/>
              <a:t>Einholen einer Offerte </a:t>
            </a:r>
            <a:r>
              <a:rPr lang="de-CH" sz="2000" noProof="0" dirty="0"/>
              <a:t>verwendet werden.</a:t>
            </a:r>
          </a:p>
          <a:p>
            <a:pPr marL="342900" indent="-342900">
              <a:buFont typeface="Arial" panose="020B0604020202020204" pitchFamily="34" charset="0"/>
              <a:buChar char="•"/>
            </a:pPr>
            <a:endParaRPr lang="de-CH" sz="2000" noProof="0" dirty="0"/>
          </a:p>
        </p:txBody>
      </p:sp>
      <p:sp>
        <p:nvSpPr>
          <p:cNvPr id="4" name="Datumsplatzhalter 3">
            <a:extLst>
              <a:ext uri="{FF2B5EF4-FFF2-40B4-BE49-F238E27FC236}">
                <a16:creationId xmlns:a16="http://schemas.microsoft.com/office/drawing/2014/main" id="{C893B90A-D5F9-4B07-7ED1-2441A199F5CD}"/>
              </a:ext>
            </a:extLst>
          </p:cNvPr>
          <p:cNvSpPr>
            <a:spLocks noGrp="1"/>
          </p:cNvSpPr>
          <p:nvPr>
            <p:ph type="dt" sz="half" idx="10"/>
          </p:nvPr>
        </p:nvSpPr>
        <p:spPr/>
        <p:txBody>
          <a:bodyPr/>
          <a:lstStyle/>
          <a:p>
            <a:fld id="{933CE8CB-3166-4F46-AEAA-DA7C05149674}"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BCA8A98F-2708-DE51-3290-508699206893}"/>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2BE9BC4D-0A03-DD81-39CE-E153883F2A3B}"/>
              </a:ext>
            </a:extLst>
          </p:cNvPr>
          <p:cNvSpPr>
            <a:spLocks noGrp="1"/>
          </p:cNvSpPr>
          <p:nvPr>
            <p:ph type="sldNum" sz="quarter" idx="12"/>
          </p:nvPr>
        </p:nvSpPr>
        <p:spPr/>
        <p:txBody>
          <a:bodyPr/>
          <a:lstStyle/>
          <a:p>
            <a:fld id="{442AD375-037F-43D0-B059-5172DA06796A}" type="slidenum">
              <a:rPr lang="de-CH" noProof="0" smtClean="0"/>
              <a:pPr/>
              <a:t>16</a:t>
            </a:fld>
            <a:endParaRPr lang="de-CH" noProof="0" dirty="0"/>
          </a:p>
        </p:txBody>
      </p:sp>
      <p:pic>
        <p:nvPicPr>
          <p:cNvPr id="1026" name="Picture 2">
            <a:extLst>
              <a:ext uri="{FF2B5EF4-FFF2-40B4-BE49-F238E27FC236}">
                <a16:creationId xmlns:a16="http://schemas.microsoft.com/office/drawing/2014/main" id="{BE0BA6BB-1947-45C9-BA00-B10D7AFA7B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9375" y="571654"/>
            <a:ext cx="3838575" cy="541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3486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6FEB41-4D69-B53A-33F2-DFE61D2D920D}"/>
              </a:ext>
            </a:extLst>
          </p:cNvPr>
          <p:cNvSpPr>
            <a:spLocks noGrp="1"/>
          </p:cNvSpPr>
          <p:nvPr>
            <p:ph type="title"/>
          </p:nvPr>
        </p:nvSpPr>
        <p:spPr/>
        <p:txBody>
          <a:bodyPr vert="horz" lIns="0" tIns="0" rIns="0" bIns="0" rtlCol="0" anchor="t">
            <a:noAutofit/>
          </a:bodyPr>
          <a:lstStyle/>
          <a:p>
            <a:r>
              <a:rPr lang="de-CH" noProof="0" dirty="0"/>
              <a:t>Impulsberaterinnen und Impulsberater in der ganzen Schweiz</a:t>
            </a:r>
          </a:p>
        </p:txBody>
      </p:sp>
      <p:sp>
        <p:nvSpPr>
          <p:cNvPr id="4" name="Datumsplatzhalter 3">
            <a:extLst>
              <a:ext uri="{FF2B5EF4-FFF2-40B4-BE49-F238E27FC236}">
                <a16:creationId xmlns:a16="http://schemas.microsoft.com/office/drawing/2014/main" id="{C893B90A-D5F9-4B07-7ED1-2441A199F5CD}"/>
              </a:ext>
            </a:extLst>
          </p:cNvPr>
          <p:cNvSpPr>
            <a:spLocks noGrp="1"/>
          </p:cNvSpPr>
          <p:nvPr>
            <p:ph type="dt" sz="half" idx="10"/>
          </p:nvPr>
        </p:nvSpPr>
        <p:spPr/>
        <p:txBody>
          <a:bodyPr/>
          <a:lstStyle/>
          <a:p>
            <a:fld id="{DA1E3FCB-4865-4E46-9605-5B2711A79E7B}"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BCA8A98F-2708-DE51-3290-508699206893}"/>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2BE9BC4D-0A03-DD81-39CE-E153883F2A3B}"/>
              </a:ext>
            </a:extLst>
          </p:cNvPr>
          <p:cNvSpPr>
            <a:spLocks noGrp="1"/>
          </p:cNvSpPr>
          <p:nvPr>
            <p:ph type="sldNum" sz="quarter" idx="12"/>
          </p:nvPr>
        </p:nvSpPr>
        <p:spPr/>
        <p:txBody>
          <a:bodyPr/>
          <a:lstStyle/>
          <a:p>
            <a:fld id="{442AD375-037F-43D0-B059-5172DA06796A}" type="slidenum">
              <a:rPr lang="de-CH" noProof="0" smtClean="0"/>
              <a:pPr/>
              <a:t>17</a:t>
            </a:fld>
            <a:endParaRPr lang="de-CH" noProof="0" dirty="0"/>
          </a:p>
        </p:txBody>
      </p:sp>
      <p:sp>
        <p:nvSpPr>
          <p:cNvPr id="10" name="Oval 9">
            <a:extLst>
              <a:ext uri="{FF2B5EF4-FFF2-40B4-BE49-F238E27FC236}">
                <a16:creationId xmlns:a16="http://schemas.microsoft.com/office/drawing/2014/main" id="{CC06FE2F-DC9B-C0C0-A927-3DA419EBC194}"/>
              </a:ext>
            </a:extLst>
          </p:cNvPr>
          <p:cNvSpPr/>
          <p:nvPr/>
        </p:nvSpPr>
        <p:spPr>
          <a:xfrm>
            <a:off x="7291721" y="2485509"/>
            <a:ext cx="2381718" cy="2430186"/>
          </a:xfrm>
          <a:prstGeom prst="ellipse">
            <a:avLst/>
          </a:prstGeom>
          <a:solidFill>
            <a:schemeClr val="accent2">
              <a:alpha val="7007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de-CH" b="1" noProof="0" dirty="0"/>
              <a:t>4 von über 2‘000 </a:t>
            </a:r>
            <a:br>
              <a:rPr lang="de-CH" b="1" noProof="0" dirty="0"/>
            </a:br>
            <a:r>
              <a:rPr lang="de-CH" b="1" noProof="0" dirty="0"/>
              <a:t>Impulsberater/innen </a:t>
            </a:r>
            <a:br>
              <a:rPr lang="de-CH" b="1" noProof="0" dirty="0"/>
            </a:br>
            <a:r>
              <a:rPr lang="de-CH" b="1" noProof="0" dirty="0"/>
              <a:t>in der Schweiz!</a:t>
            </a:r>
          </a:p>
        </p:txBody>
      </p:sp>
      <p:grpSp>
        <p:nvGrpSpPr>
          <p:cNvPr id="11" name="Gruppieren 10">
            <a:extLst>
              <a:ext uri="{FF2B5EF4-FFF2-40B4-BE49-F238E27FC236}">
                <a16:creationId xmlns:a16="http://schemas.microsoft.com/office/drawing/2014/main" id="{4BEBFD44-05CD-F17B-75AB-35F75D504D21}"/>
              </a:ext>
            </a:extLst>
          </p:cNvPr>
          <p:cNvGrpSpPr/>
          <p:nvPr/>
        </p:nvGrpSpPr>
        <p:grpSpPr>
          <a:xfrm>
            <a:off x="6533135" y="1283592"/>
            <a:ext cx="3667321" cy="3983453"/>
            <a:chOff x="6974140" y="1895449"/>
            <a:chExt cx="4104138" cy="4369016"/>
          </a:xfrm>
        </p:grpSpPr>
        <p:pic>
          <p:nvPicPr>
            <p:cNvPr id="12" name="Picture 2" descr="Porträt Moritz Kulawik">
              <a:extLst>
                <a:ext uri="{FF2B5EF4-FFF2-40B4-BE49-F238E27FC236}">
                  <a16:creationId xmlns:a16="http://schemas.microsoft.com/office/drawing/2014/main" id="{734B3B48-36F2-2E1E-C190-E774CDB03ECB}"/>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974140" y="1898477"/>
              <a:ext cx="2002427" cy="213961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Yvan Ziegler vor Wiese">
              <a:extLst>
                <a:ext uri="{FF2B5EF4-FFF2-40B4-BE49-F238E27FC236}">
                  <a16:creationId xmlns:a16="http://schemas.microsoft.com/office/drawing/2014/main" id="{80B59971-A737-65B1-E054-84760FD77DC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986403" y="4119110"/>
              <a:ext cx="2002427" cy="213661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Guillaume Marie dans la chaufferie.">
              <a:extLst>
                <a:ext uri="{FF2B5EF4-FFF2-40B4-BE49-F238E27FC236}">
                  <a16:creationId xmlns:a16="http://schemas.microsoft.com/office/drawing/2014/main" id="{E0BFE85B-B053-FE70-B897-1E4BF787E626}"/>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b="-411"/>
            <a:stretch/>
          </p:blipFill>
          <p:spPr bwMode="auto">
            <a:xfrm>
              <a:off x="9075851" y="4127856"/>
              <a:ext cx="2002427" cy="2136609"/>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0" descr="Corina Schick ist Energieberaterin und macht Impulsberatungen für das Programm erneuerbar heizen.">
              <a:extLst>
                <a:ext uri="{FF2B5EF4-FFF2-40B4-BE49-F238E27FC236}">
                  <a16:creationId xmlns:a16="http://schemas.microsoft.com/office/drawing/2014/main" id="{9C132E35-BB83-570B-B93E-54B5B2004096}"/>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t="-105"/>
            <a:stretch/>
          </p:blipFill>
          <p:spPr bwMode="auto">
            <a:xfrm>
              <a:off x="9075851" y="1895449"/>
              <a:ext cx="2002427" cy="2139619"/>
            </a:xfrm>
            <a:prstGeom prst="rect">
              <a:avLst/>
            </a:prstGeom>
            <a:noFill/>
            <a:extLst>
              <a:ext uri="{909E8E84-426E-40DD-AFC4-6F175D3DCCD1}">
                <a14:hiddenFill xmlns:a14="http://schemas.microsoft.com/office/drawing/2010/main">
                  <a:solidFill>
                    <a:srgbClr val="FFFFFF"/>
                  </a:solidFill>
                </a14:hiddenFill>
              </a:ext>
            </a:extLst>
          </p:spPr>
        </p:pic>
        <p:sp>
          <p:nvSpPr>
            <p:cNvPr id="16" name="Oval 15">
              <a:extLst>
                <a:ext uri="{FF2B5EF4-FFF2-40B4-BE49-F238E27FC236}">
                  <a16:creationId xmlns:a16="http://schemas.microsoft.com/office/drawing/2014/main" id="{83E46A73-0BEA-8C78-C6A4-F878ABF1F62D}"/>
                </a:ext>
              </a:extLst>
            </p:cNvPr>
            <p:cNvSpPr/>
            <p:nvPr/>
          </p:nvSpPr>
          <p:spPr>
            <a:xfrm>
              <a:off x="7823082" y="2702365"/>
              <a:ext cx="2665406" cy="2665406"/>
            </a:xfrm>
            <a:prstGeom prst="ellipse">
              <a:avLst/>
            </a:prstGeom>
            <a:solidFill>
              <a:schemeClr val="accent6">
                <a:alpha val="7007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de-CH" b="1" noProof="0" dirty="0"/>
                <a:t>4 von über 2‘000 </a:t>
              </a:r>
              <a:br>
                <a:rPr lang="de-CH" b="1" noProof="0" dirty="0"/>
              </a:br>
              <a:r>
                <a:rPr lang="de-CH" b="1" noProof="0" dirty="0"/>
                <a:t>Impulsberaterinnen </a:t>
              </a:r>
              <a:br>
                <a:rPr lang="de-CH" b="1" noProof="0" dirty="0"/>
              </a:br>
              <a:r>
                <a:rPr lang="de-CH" b="1" noProof="0" dirty="0"/>
                <a:t>und Impulsberatern </a:t>
              </a:r>
              <a:br>
                <a:rPr lang="de-CH" b="1" noProof="0" dirty="0"/>
              </a:br>
              <a:r>
                <a:rPr lang="de-CH" b="1" noProof="0" dirty="0"/>
                <a:t>in der Schweiz!</a:t>
              </a:r>
            </a:p>
          </p:txBody>
        </p:sp>
      </p:grpSp>
      <p:pic>
        <p:nvPicPr>
          <p:cNvPr id="17" name="Grafik 16">
            <a:extLst>
              <a:ext uri="{FF2B5EF4-FFF2-40B4-BE49-F238E27FC236}">
                <a16:creationId xmlns:a16="http://schemas.microsoft.com/office/drawing/2014/main" id="{EFF847E9-4018-A5DA-9B03-4CF877ED266D}"/>
              </a:ext>
            </a:extLst>
          </p:cNvPr>
          <p:cNvPicPr>
            <a:picLocks noChangeAspect="1"/>
          </p:cNvPicPr>
          <p:nvPr/>
        </p:nvPicPr>
        <p:blipFill>
          <a:blip r:embed="rId6"/>
          <a:stretch>
            <a:fillRect/>
          </a:stretch>
        </p:blipFill>
        <p:spPr>
          <a:xfrm>
            <a:off x="515379" y="1227151"/>
            <a:ext cx="4993204" cy="4238467"/>
          </a:xfrm>
          <a:prstGeom prst="rect">
            <a:avLst/>
          </a:prstGeom>
        </p:spPr>
      </p:pic>
      <p:sp>
        <p:nvSpPr>
          <p:cNvPr id="18" name="Textfeld 17">
            <a:extLst>
              <a:ext uri="{FF2B5EF4-FFF2-40B4-BE49-F238E27FC236}">
                <a16:creationId xmlns:a16="http://schemas.microsoft.com/office/drawing/2014/main" id="{9410A228-9903-1417-5681-D309834660AD}"/>
              </a:ext>
            </a:extLst>
          </p:cNvPr>
          <p:cNvSpPr txBox="1"/>
          <p:nvPr/>
        </p:nvSpPr>
        <p:spPr>
          <a:xfrm>
            <a:off x="1290468" y="5761649"/>
            <a:ext cx="7403083" cy="523220"/>
          </a:xfrm>
          <a:prstGeom prst="rect">
            <a:avLst/>
          </a:prstGeom>
          <a:noFill/>
        </p:spPr>
        <p:txBody>
          <a:bodyPr wrap="square">
            <a:spAutoFit/>
          </a:bodyPr>
          <a:lstStyle/>
          <a:p>
            <a:r>
              <a:rPr lang="de-CH" sz="1400" noProof="0" dirty="0">
                <a:solidFill>
                  <a:schemeClr val="accent1"/>
                </a:solidFill>
              </a:rPr>
              <a:t>Impulsberaterinnen und Impulsberater ganz in Ihrer Nähe finden Sie auf </a:t>
            </a:r>
            <a:r>
              <a:rPr lang="de-CH" sz="1400" u="sng" noProof="0" dirty="0" err="1">
                <a:solidFill>
                  <a:schemeClr val="accent1"/>
                </a:solidFill>
              </a:rPr>
              <a:t>www.energieschweiz.ch</a:t>
            </a:r>
            <a:r>
              <a:rPr lang="de-CH" sz="1400" u="sng" noProof="0" dirty="0">
                <a:solidFill>
                  <a:schemeClr val="accent1"/>
                </a:solidFill>
              </a:rPr>
              <a:t>/modernisieren/</a:t>
            </a:r>
            <a:r>
              <a:rPr lang="de-CH" sz="1400" u="sng" noProof="0" dirty="0" err="1">
                <a:solidFill>
                  <a:schemeClr val="accent1"/>
                </a:solidFill>
              </a:rPr>
              <a:t>impulsberatung-erneuerbarheizen</a:t>
            </a:r>
            <a:r>
              <a:rPr lang="de-CH" sz="1400" u="sng" noProof="0" dirty="0">
                <a:solidFill>
                  <a:schemeClr val="accent1"/>
                </a:solidFill>
              </a:rPr>
              <a:t>/</a:t>
            </a:r>
          </a:p>
        </p:txBody>
      </p:sp>
      <p:pic>
        <p:nvPicPr>
          <p:cNvPr id="19" name="Grafik 18">
            <a:extLst>
              <a:ext uri="{FF2B5EF4-FFF2-40B4-BE49-F238E27FC236}">
                <a16:creationId xmlns:a16="http://schemas.microsoft.com/office/drawing/2014/main" id="{8FF64EB7-6913-42F1-7096-8245C2938E7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8600" y="5614314"/>
            <a:ext cx="788187" cy="788187"/>
          </a:xfrm>
          <a:prstGeom prst="rect">
            <a:avLst/>
          </a:prstGeom>
        </p:spPr>
      </p:pic>
      <p:pic>
        <p:nvPicPr>
          <p:cNvPr id="22" name="Grafik 21">
            <a:extLst>
              <a:ext uri="{FF2B5EF4-FFF2-40B4-BE49-F238E27FC236}">
                <a16:creationId xmlns:a16="http://schemas.microsoft.com/office/drawing/2014/main" id="{12FFCDB5-12C2-7332-C111-D188358CAA34}"/>
              </a:ext>
            </a:extLst>
          </p:cNvPr>
          <p:cNvPicPr>
            <a:picLocks noChangeAspect="1"/>
          </p:cNvPicPr>
          <p:nvPr/>
        </p:nvPicPr>
        <p:blipFill>
          <a:blip r:embed="rId9"/>
          <a:stretch>
            <a:fillRect/>
          </a:stretch>
        </p:blipFill>
        <p:spPr>
          <a:xfrm>
            <a:off x="7845567" y="5571647"/>
            <a:ext cx="888425" cy="905510"/>
          </a:xfrm>
          <a:prstGeom prst="rect">
            <a:avLst/>
          </a:prstGeom>
        </p:spPr>
      </p:pic>
    </p:spTree>
    <p:extLst>
      <p:ext uri="{BB962C8B-B14F-4D97-AF65-F5344CB8AC3E}">
        <p14:creationId xmlns:p14="http://schemas.microsoft.com/office/powerpoint/2010/main" val="3529081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a:lstStyle/>
          <a:p>
            <a:r>
              <a:rPr lang="de-CH" noProof="0" dirty="0"/>
              <a:t>Rechtliche Anforderungen</a:t>
            </a:r>
          </a:p>
        </p:txBody>
      </p:sp>
      <p:sp>
        <p:nvSpPr>
          <p:cNvPr id="3" name="Inhaltsplatzhalter 2">
            <a:extLst>
              <a:ext uri="{FF2B5EF4-FFF2-40B4-BE49-F238E27FC236}">
                <a16:creationId xmlns:a16="http://schemas.microsoft.com/office/drawing/2014/main" id="{0379A884-3649-8630-48DB-053349C8C9F2}"/>
              </a:ext>
            </a:extLst>
          </p:cNvPr>
          <p:cNvSpPr>
            <a:spLocks noGrp="1"/>
          </p:cNvSpPr>
          <p:nvPr>
            <p:ph idx="1"/>
          </p:nvPr>
        </p:nvSpPr>
        <p:spPr/>
        <p:txBody>
          <a:bodyPr/>
          <a:lstStyle/>
          <a:p>
            <a:r>
              <a:rPr lang="de-CH" noProof="0" dirty="0"/>
              <a:t>Was gilt beim Heizungsersatz?</a:t>
            </a:r>
          </a:p>
          <a:p>
            <a:endParaRPr lang="de-CH" noProof="0" dirty="0"/>
          </a:p>
          <a:p>
            <a:r>
              <a:rPr lang="de-CH" b="1" noProof="0" dirty="0"/>
              <a:t>In Ihrem Kanton</a:t>
            </a:r>
          </a:p>
          <a:p>
            <a:pPr lvl="1"/>
            <a:r>
              <a:rPr lang="de-CH" noProof="0" dirty="0"/>
              <a:t>...</a:t>
            </a:r>
          </a:p>
          <a:p>
            <a:pPr lvl="1"/>
            <a:r>
              <a:rPr lang="de-CH" noProof="0" dirty="0"/>
              <a:t>...</a:t>
            </a:r>
          </a:p>
          <a:p>
            <a:pPr lvl="1"/>
            <a:endParaRPr lang="de-CH" noProof="0" dirty="0"/>
          </a:p>
          <a:p>
            <a:r>
              <a:rPr lang="de-CH" b="1" noProof="0" dirty="0"/>
              <a:t>In Ihrer Gemeinde</a:t>
            </a:r>
          </a:p>
          <a:p>
            <a:pPr lvl="1"/>
            <a:r>
              <a:rPr lang="de-CH" noProof="0" dirty="0"/>
              <a:t>... </a:t>
            </a:r>
          </a:p>
          <a:p>
            <a:pPr lvl="1"/>
            <a:r>
              <a:rPr lang="de-CH" noProof="0" dirty="0"/>
              <a:t>...</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BFC2EBC6-9CE7-3A40-AA14-94B66D85C577}"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de-CH" noProof="0" smtClean="0"/>
              <a:pPr/>
              <a:t>18</a:t>
            </a:fld>
            <a:endParaRPr lang="de-CH" noProof="0" dirty="0"/>
          </a:p>
        </p:txBody>
      </p:sp>
      <p:sp>
        <p:nvSpPr>
          <p:cNvPr id="7" name="Rechteck 6">
            <a:extLst>
              <a:ext uri="{FF2B5EF4-FFF2-40B4-BE49-F238E27FC236}">
                <a16:creationId xmlns:a16="http://schemas.microsoft.com/office/drawing/2014/main" id="{24B88CEA-B113-BDE5-BC05-6F1478E57F05}"/>
              </a:ext>
            </a:extLst>
          </p:cNvPr>
          <p:cNvSpPr/>
          <p:nvPr/>
        </p:nvSpPr>
        <p:spPr>
          <a:xfrm>
            <a:off x="9408368" y="325927"/>
            <a:ext cx="2376264" cy="80749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noProof="0" dirty="0">
                <a:solidFill>
                  <a:schemeClr val="tx1"/>
                </a:solidFill>
              </a:rPr>
              <a:t>durch Gemeinde zu ergänzen.</a:t>
            </a:r>
          </a:p>
        </p:txBody>
      </p:sp>
    </p:spTree>
    <p:extLst>
      <p:ext uri="{BB962C8B-B14F-4D97-AF65-F5344CB8AC3E}">
        <p14:creationId xmlns:p14="http://schemas.microsoft.com/office/powerpoint/2010/main" val="1657126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a:lstStyle/>
          <a:p>
            <a:r>
              <a:rPr lang="de-CH" noProof="0" dirty="0"/>
              <a:t>Wo finde ich Unterstützung?</a:t>
            </a:r>
          </a:p>
        </p:txBody>
      </p:sp>
      <p:sp>
        <p:nvSpPr>
          <p:cNvPr id="3" name="Inhaltsplatzhalter 2">
            <a:extLst>
              <a:ext uri="{FF2B5EF4-FFF2-40B4-BE49-F238E27FC236}">
                <a16:creationId xmlns:a16="http://schemas.microsoft.com/office/drawing/2014/main" id="{0379A884-3649-8630-48DB-053349C8C9F2}"/>
              </a:ext>
            </a:extLst>
          </p:cNvPr>
          <p:cNvSpPr>
            <a:spLocks noGrp="1"/>
          </p:cNvSpPr>
          <p:nvPr>
            <p:ph idx="1"/>
          </p:nvPr>
        </p:nvSpPr>
        <p:spPr>
          <a:xfrm>
            <a:off x="515379" y="1592796"/>
            <a:ext cx="11160684" cy="4584167"/>
          </a:xfrm>
        </p:spPr>
        <p:txBody>
          <a:bodyPr/>
          <a:lstStyle/>
          <a:p>
            <a:r>
              <a:rPr lang="de-CH" sz="2000" b="1" noProof="0" dirty="0"/>
              <a:t>Fachliche Unterstützung</a:t>
            </a:r>
          </a:p>
          <a:p>
            <a:pPr lvl="1"/>
            <a:r>
              <a:rPr lang="de-CH" sz="2000" noProof="0" dirty="0"/>
              <a:t>Alle Fragen rund um den Heizungsersatz für Ihr Gebäude beantworten die Impulsberaterinnen und Impulsberater «erneuerbar heizen»: </a:t>
            </a:r>
            <a:r>
              <a:rPr lang="de-CH" sz="2000" u="sng" noProof="0" dirty="0" err="1"/>
              <a:t>www.energieschweiz.ch</a:t>
            </a:r>
            <a:r>
              <a:rPr lang="de-CH" sz="2000" u="sng" noProof="0" dirty="0"/>
              <a:t>/modernisieren/</a:t>
            </a:r>
            <a:r>
              <a:rPr lang="de-CH" sz="2000" u="sng" noProof="0" dirty="0" err="1"/>
              <a:t>impulsberatung-erneuerbarheizen</a:t>
            </a:r>
            <a:r>
              <a:rPr lang="de-CH" sz="2000" u="sng" noProof="0" dirty="0"/>
              <a:t>/ </a:t>
            </a:r>
          </a:p>
          <a:p>
            <a:pPr lvl="1"/>
            <a:r>
              <a:rPr lang="de-CH" sz="2000" noProof="0" dirty="0"/>
              <a:t>Im Anschluss an diese Präsentation können Sie hier vor Ort einen Termin für ein individuelles Beratungsgespräch vereinbaren.</a:t>
            </a:r>
          </a:p>
          <a:p>
            <a:endParaRPr lang="de-CH" sz="2000" noProof="0" dirty="0"/>
          </a:p>
          <a:p>
            <a:r>
              <a:rPr lang="de-CH" sz="2000" b="1" noProof="0" dirty="0"/>
              <a:t>Finanzielle Unterstützung: Fördergelder von Kanton und Gemeinde beim Heizungsersatz</a:t>
            </a:r>
          </a:p>
          <a:p>
            <a:pPr lvl="1"/>
            <a:r>
              <a:rPr lang="de-CH" sz="2000" noProof="0" dirty="0"/>
              <a:t>Subventionsübersicht Ihres Kantons und Ihrer Gemeinde: </a:t>
            </a:r>
            <a:r>
              <a:rPr lang="de-CH" sz="2000" noProof="0" dirty="0">
                <a:hlinkClick r:id="rId3">
                  <a:extLst>
                    <a:ext uri="{A12FA001-AC4F-418D-AE19-62706E023703}">
                      <ahyp:hlinkClr xmlns:ahyp="http://schemas.microsoft.com/office/drawing/2018/hyperlinkcolor" val="tx"/>
                    </a:ext>
                  </a:extLst>
                </a:hlinkClick>
              </a:rPr>
              <a:t>www.energiefranken.ch</a:t>
            </a:r>
            <a:endParaRPr lang="de-CH" sz="2000" noProof="0" dirty="0"/>
          </a:p>
          <a:p>
            <a:pPr lvl="1"/>
            <a:r>
              <a:rPr lang="de-CH" sz="2000" noProof="0" dirty="0">
                <a:highlight>
                  <a:srgbClr val="FFFF00"/>
                </a:highlight>
              </a:rPr>
              <a:t>...</a:t>
            </a:r>
          </a:p>
          <a:p>
            <a:pPr lvl="1"/>
            <a:r>
              <a:rPr lang="de-CH" sz="2000" noProof="0" dirty="0">
                <a:highlight>
                  <a:srgbClr val="FFFF00"/>
                </a:highlight>
              </a:rPr>
              <a:t>...</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25D6F92D-A85D-E34E-BF39-50237B717C26}"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de-CH" noProof="0" smtClean="0"/>
              <a:pPr/>
              <a:t>19</a:t>
            </a:fld>
            <a:endParaRPr lang="de-CH" noProof="0" dirty="0"/>
          </a:p>
        </p:txBody>
      </p:sp>
      <p:sp>
        <p:nvSpPr>
          <p:cNvPr id="10" name="Textfeld 9">
            <a:extLst>
              <a:ext uri="{FF2B5EF4-FFF2-40B4-BE49-F238E27FC236}">
                <a16:creationId xmlns:a16="http://schemas.microsoft.com/office/drawing/2014/main" id="{CAEDC0D3-4B2E-FD2C-F563-C5D9D6F07D0A}"/>
              </a:ext>
            </a:extLst>
          </p:cNvPr>
          <p:cNvSpPr txBox="1"/>
          <p:nvPr/>
        </p:nvSpPr>
        <p:spPr>
          <a:xfrm>
            <a:off x="1290468" y="5536111"/>
            <a:ext cx="7403083" cy="307777"/>
          </a:xfrm>
          <a:prstGeom prst="rect">
            <a:avLst/>
          </a:prstGeom>
          <a:noFill/>
        </p:spPr>
        <p:txBody>
          <a:bodyPr wrap="square">
            <a:spAutoFit/>
          </a:bodyPr>
          <a:lstStyle/>
          <a:p>
            <a:r>
              <a:rPr lang="de-CH" sz="1400" noProof="0" dirty="0">
                <a:solidFill>
                  <a:schemeClr val="accent1"/>
                </a:solidFill>
              </a:rPr>
              <a:t>Mehr Informationen auf </a:t>
            </a:r>
            <a:r>
              <a:rPr lang="de-CH" sz="1400" u="sng" noProof="0" dirty="0" err="1">
                <a:solidFill>
                  <a:schemeClr val="accent1"/>
                </a:solidFill>
              </a:rPr>
              <a:t>www.dasgebaeudeprogramm.ch</a:t>
            </a:r>
            <a:r>
              <a:rPr lang="de-CH" sz="1400" u="sng" noProof="0" dirty="0">
                <a:solidFill>
                  <a:schemeClr val="accent1"/>
                </a:solidFill>
              </a:rPr>
              <a:t>/de/</a:t>
            </a:r>
          </a:p>
        </p:txBody>
      </p:sp>
      <p:pic>
        <p:nvPicPr>
          <p:cNvPr id="11" name="Grafik 10">
            <a:extLst>
              <a:ext uri="{FF2B5EF4-FFF2-40B4-BE49-F238E27FC236}">
                <a16:creationId xmlns:a16="http://schemas.microsoft.com/office/drawing/2014/main" id="{F76DC2EC-E648-97E2-1707-A2D19A96B9C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8600" y="5295905"/>
            <a:ext cx="788187" cy="788187"/>
          </a:xfrm>
          <a:prstGeom prst="rect">
            <a:avLst/>
          </a:prstGeom>
        </p:spPr>
      </p:pic>
      <p:sp>
        <p:nvSpPr>
          <p:cNvPr id="7" name="Rechteck 6">
            <a:extLst>
              <a:ext uri="{FF2B5EF4-FFF2-40B4-BE49-F238E27FC236}">
                <a16:creationId xmlns:a16="http://schemas.microsoft.com/office/drawing/2014/main" id="{26F5301B-FF4C-A545-7A4E-7BDAA2B3F1E0}"/>
              </a:ext>
            </a:extLst>
          </p:cNvPr>
          <p:cNvSpPr/>
          <p:nvPr/>
        </p:nvSpPr>
        <p:spPr>
          <a:xfrm>
            <a:off x="9363020" y="4588834"/>
            <a:ext cx="2376264" cy="80749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noProof="0" dirty="0">
                <a:solidFill>
                  <a:schemeClr val="tx1"/>
                </a:solidFill>
              </a:rPr>
              <a:t>durch Gemeinde zu ergänzen.</a:t>
            </a:r>
          </a:p>
        </p:txBody>
      </p:sp>
    </p:spTree>
    <p:extLst>
      <p:ext uri="{BB962C8B-B14F-4D97-AF65-F5344CB8AC3E}">
        <p14:creationId xmlns:p14="http://schemas.microsoft.com/office/powerpoint/2010/main" val="1028155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6298AC4C-E50F-4584-8BF4-5FD1B1AA529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93366" y="2445434"/>
            <a:ext cx="5382697" cy="3272102"/>
          </a:xfrm>
          <a:prstGeom prst="rect">
            <a:avLst/>
          </a:prstGeom>
        </p:spPr>
      </p:pic>
      <p:sp>
        <p:nvSpPr>
          <p:cNvPr id="8" name="Titel 7">
            <a:extLst>
              <a:ext uri="{FF2B5EF4-FFF2-40B4-BE49-F238E27FC236}">
                <a16:creationId xmlns:a16="http://schemas.microsoft.com/office/drawing/2014/main" id="{00A5B81E-4524-FFB0-D8F3-564A9DE5F06E}"/>
              </a:ext>
            </a:extLst>
          </p:cNvPr>
          <p:cNvSpPr>
            <a:spLocks noGrp="1"/>
          </p:cNvSpPr>
          <p:nvPr>
            <p:ph type="title"/>
          </p:nvPr>
        </p:nvSpPr>
        <p:spPr/>
        <p:txBody>
          <a:bodyPr/>
          <a:lstStyle/>
          <a:p>
            <a:r>
              <a:rPr lang="de-CH" noProof="0" dirty="0"/>
              <a:t>Ausgangslage</a:t>
            </a:r>
          </a:p>
        </p:txBody>
      </p:sp>
      <p:sp>
        <p:nvSpPr>
          <p:cNvPr id="9" name="Inhaltsplatzhalter 8">
            <a:extLst>
              <a:ext uri="{FF2B5EF4-FFF2-40B4-BE49-F238E27FC236}">
                <a16:creationId xmlns:a16="http://schemas.microsoft.com/office/drawing/2014/main" id="{8DEFB557-2135-DE60-3558-3AB925B246B2}"/>
              </a:ext>
            </a:extLst>
          </p:cNvPr>
          <p:cNvSpPr>
            <a:spLocks noGrp="1"/>
          </p:cNvSpPr>
          <p:nvPr>
            <p:ph idx="1"/>
          </p:nvPr>
        </p:nvSpPr>
        <p:spPr>
          <a:xfrm>
            <a:off x="515379" y="1592796"/>
            <a:ext cx="10833505" cy="4584167"/>
          </a:xfrm>
        </p:spPr>
        <p:txBody>
          <a:bodyPr/>
          <a:lstStyle/>
          <a:p>
            <a:pPr lvl="1"/>
            <a:r>
              <a:rPr lang="de-CH" sz="1800" noProof="0" dirty="0"/>
              <a:t>CO</a:t>
            </a:r>
            <a:r>
              <a:rPr lang="de-CH" sz="1800" baseline="-25000" noProof="0" dirty="0"/>
              <a:t>2</a:t>
            </a:r>
            <a:r>
              <a:rPr lang="de-CH" sz="1800" noProof="0" dirty="0"/>
              <a:t>-Zielerreichung bis 2050: </a:t>
            </a:r>
            <a:r>
              <a:rPr lang="de-CH" sz="1800" b="1" noProof="0" dirty="0"/>
              <a:t>Netto-Null</a:t>
            </a:r>
          </a:p>
          <a:p>
            <a:pPr lvl="1"/>
            <a:r>
              <a:rPr lang="de-CH" sz="1800" noProof="0" dirty="0"/>
              <a:t>Insgesamt sind in den Schweizer Wohnbauten noch rund </a:t>
            </a:r>
            <a:r>
              <a:rPr lang="de-CH" sz="1800" b="1" noProof="0" dirty="0"/>
              <a:t>1 Mio. fossile und elektrische Heizungen zu ersetzen.</a:t>
            </a:r>
            <a:r>
              <a:rPr lang="de-CH" sz="1800" noProof="0" dirty="0"/>
              <a:t> </a:t>
            </a:r>
          </a:p>
          <a:p>
            <a:pPr marL="493713" lvl="2" indent="-206375">
              <a:buClr>
                <a:schemeClr val="accent1"/>
              </a:buClr>
              <a:buFont typeface="Systemschrift Normal"/>
              <a:buChar char="&gt;"/>
            </a:pPr>
            <a:r>
              <a:rPr lang="de-CH" sz="1800" noProof="0" dirty="0"/>
              <a:t>D.h. bis 2050 sind </a:t>
            </a:r>
            <a:r>
              <a:rPr lang="de-CH" sz="1800" b="1" noProof="0" dirty="0"/>
              <a:t>jährlich 40'000 Heizungen </a:t>
            </a:r>
            <a:br>
              <a:rPr lang="de-CH" sz="1800" b="1" noProof="0" dirty="0"/>
            </a:br>
            <a:r>
              <a:rPr lang="de-CH" sz="1800" noProof="0" dirty="0"/>
              <a:t>auf erneuerbare Energien umzustellen.</a:t>
            </a:r>
          </a:p>
          <a:p>
            <a:pPr lvl="1"/>
            <a:r>
              <a:rPr lang="de-CH" sz="1800" noProof="0" dirty="0"/>
              <a:t>Neue gesetzliche Rahmenbedingungen führen </a:t>
            </a:r>
            <a:br>
              <a:rPr lang="de-CH" sz="1800" noProof="0" dirty="0"/>
            </a:br>
            <a:r>
              <a:rPr lang="de-CH" sz="1800" noProof="0" dirty="0"/>
              <a:t>dazu, dass ein 1:1-Ersatz eines fossilen </a:t>
            </a:r>
            <a:br>
              <a:rPr lang="de-CH" sz="1800" noProof="0" dirty="0"/>
            </a:br>
            <a:r>
              <a:rPr lang="de-CH" sz="1800" noProof="0" dirty="0"/>
              <a:t>Heizsystems in fast allen Kantonen nicht mehr so </a:t>
            </a:r>
            <a:br>
              <a:rPr lang="de-CH" sz="1800" noProof="0" dirty="0"/>
            </a:br>
            <a:r>
              <a:rPr lang="de-CH" sz="1800" noProof="0" dirty="0"/>
              <a:t>einfach möglich ist.</a:t>
            </a:r>
          </a:p>
          <a:p>
            <a:pPr lvl="1"/>
            <a:r>
              <a:rPr lang="de-CH" sz="1800" noProof="0" dirty="0"/>
              <a:t>Jedes Verbleiben bei einer fossilen Heizung ist eine </a:t>
            </a:r>
            <a:br>
              <a:rPr lang="de-CH" sz="1800" noProof="0" dirty="0"/>
            </a:br>
            <a:r>
              <a:rPr lang="de-CH" sz="1800" b="1" noProof="0" dirty="0"/>
              <a:t>verpasste Chance </a:t>
            </a:r>
            <a:r>
              <a:rPr lang="de-CH" sz="1800" noProof="0" dirty="0"/>
              <a:t>für die nächsten 20 Jahre.</a:t>
            </a:r>
          </a:p>
          <a:p>
            <a:pPr lvl="1"/>
            <a:r>
              <a:rPr lang="de-CH" sz="1800" noProof="0" dirty="0"/>
              <a:t>Unsere Generation ist wohl die letzte Generation, die </a:t>
            </a:r>
            <a:br>
              <a:rPr lang="de-CH" sz="1800" noProof="0" dirty="0"/>
            </a:br>
            <a:r>
              <a:rPr lang="de-CH" sz="1800" noProof="0" dirty="0"/>
              <a:t>hinsichtlich der Klimaerwärmung noch agieren kann.</a:t>
            </a:r>
          </a:p>
          <a:p>
            <a:pPr lvl="1"/>
            <a:endParaRPr lang="de-CH" sz="1800" noProof="0" dirty="0"/>
          </a:p>
          <a:p>
            <a:pPr lvl="1"/>
            <a:endParaRPr lang="de-CH" sz="1800" noProof="0" dirty="0"/>
          </a:p>
        </p:txBody>
      </p:sp>
      <p:sp>
        <p:nvSpPr>
          <p:cNvPr id="4" name="Datumsplatzhalter 3">
            <a:extLst>
              <a:ext uri="{FF2B5EF4-FFF2-40B4-BE49-F238E27FC236}">
                <a16:creationId xmlns:a16="http://schemas.microsoft.com/office/drawing/2014/main" id="{261BDFE6-9D3C-4A28-A1D6-B62E72F2C81A}"/>
              </a:ext>
            </a:extLst>
          </p:cNvPr>
          <p:cNvSpPr>
            <a:spLocks noGrp="1"/>
          </p:cNvSpPr>
          <p:nvPr>
            <p:ph type="dt" sz="half" idx="10"/>
          </p:nvPr>
        </p:nvSpPr>
        <p:spPr/>
        <p:txBody>
          <a:bodyPr/>
          <a:lstStyle/>
          <a:p>
            <a:fld id="{AAEE04F4-78B1-4F4B-B932-7F67A13B7BEA}"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E50555D8-DDB2-F317-B86F-AEFCD95EA5A3}"/>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F745175B-6201-9E97-0BDE-8BF90F07D4E1}"/>
              </a:ext>
            </a:extLst>
          </p:cNvPr>
          <p:cNvSpPr>
            <a:spLocks noGrp="1"/>
          </p:cNvSpPr>
          <p:nvPr>
            <p:ph type="sldNum" sz="quarter" idx="12"/>
          </p:nvPr>
        </p:nvSpPr>
        <p:spPr/>
        <p:txBody>
          <a:bodyPr/>
          <a:lstStyle/>
          <a:p>
            <a:fld id="{442AD375-037F-43D0-B059-5172DA06796A}" type="slidenum">
              <a:rPr lang="de-CH" noProof="0" smtClean="0"/>
              <a:pPr/>
              <a:t>2</a:t>
            </a:fld>
            <a:endParaRPr lang="de-CH" noProof="0" dirty="0"/>
          </a:p>
        </p:txBody>
      </p:sp>
    </p:spTree>
    <p:extLst>
      <p:ext uri="{BB962C8B-B14F-4D97-AF65-F5344CB8AC3E}">
        <p14:creationId xmlns:p14="http://schemas.microsoft.com/office/powerpoint/2010/main" val="1418409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platzhalter 5">
            <a:extLst>
              <a:ext uri="{FF2B5EF4-FFF2-40B4-BE49-F238E27FC236}">
                <a16:creationId xmlns:a16="http://schemas.microsoft.com/office/drawing/2014/main" id="{69EC912A-C14A-CAFC-7475-ED8D87CCED06}"/>
              </a:ext>
            </a:extLst>
          </p:cNvPr>
          <p:cNvPicPr>
            <a:picLocks noChangeAspect="1"/>
          </p:cNvPicPr>
          <p:nvPr/>
        </p:nvPicPr>
        <p:blipFill>
          <a:blip r:embed="rId2" cstate="print">
            <a:extLst>
              <a:ext uri="{28A0092B-C50C-407E-A947-70E740481C1C}">
                <a14:useLocalDpi xmlns:a14="http://schemas.microsoft.com/office/drawing/2010/main" val="0"/>
              </a:ext>
            </a:extLst>
          </a:blip>
          <a:srcRect t="10247" b="10247"/>
          <a:stretch>
            <a:fillRect/>
          </a:stretch>
        </p:blipFill>
        <p:spPr>
          <a:xfrm>
            <a:off x="0" y="0"/>
            <a:ext cx="12192000" cy="6858000"/>
          </a:xfrm>
          <a:prstGeom prst="rect">
            <a:avLst/>
          </a:prstGeom>
        </p:spPr>
      </p:pic>
      <p:sp>
        <p:nvSpPr>
          <p:cNvPr id="7" name="Oval 6">
            <a:extLst>
              <a:ext uri="{FF2B5EF4-FFF2-40B4-BE49-F238E27FC236}">
                <a16:creationId xmlns:a16="http://schemas.microsoft.com/office/drawing/2014/main" id="{B31A7E74-E00D-DE1E-E8CA-0355657BF17F}"/>
              </a:ext>
            </a:extLst>
          </p:cNvPr>
          <p:cNvSpPr/>
          <p:nvPr/>
        </p:nvSpPr>
        <p:spPr>
          <a:xfrm>
            <a:off x="863600" y="799164"/>
            <a:ext cx="10642600" cy="551527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9600" noProof="0" dirty="0"/>
              <a:t>Pause</a:t>
            </a:r>
          </a:p>
          <a:p>
            <a:pPr algn="ctr"/>
            <a:endParaRPr lang="de-CH" sz="9600" noProof="0" dirty="0"/>
          </a:p>
        </p:txBody>
      </p:sp>
      <p:grpSp>
        <p:nvGrpSpPr>
          <p:cNvPr id="3" name="Gruppieren 2">
            <a:extLst>
              <a:ext uri="{FF2B5EF4-FFF2-40B4-BE49-F238E27FC236}">
                <a16:creationId xmlns:a16="http://schemas.microsoft.com/office/drawing/2014/main" id="{0B463D8B-9676-EB2F-3B40-CEC63D5AF260}"/>
              </a:ext>
            </a:extLst>
          </p:cNvPr>
          <p:cNvGrpSpPr/>
          <p:nvPr/>
        </p:nvGrpSpPr>
        <p:grpSpPr>
          <a:xfrm>
            <a:off x="4456387" y="4664339"/>
            <a:ext cx="3519738" cy="1807642"/>
            <a:chOff x="4456387" y="4664339"/>
            <a:chExt cx="3519738" cy="1807642"/>
          </a:xfrm>
        </p:grpSpPr>
        <p:sp>
          <p:nvSpPr>
            <p:cNvPr id="13" name="Textfeld 12">
              <a:extLst>
                <a:ext uri="{FF2B5EF4-FFF2-40B4-BE49-F238E27FC236}">
                  <a16:creationId xmlns:a16="http://schemas.microsoft.com/office/drawing/2014/main" id="{1004C394-BD05-2A7B-652E-395BE3FDBFCE}"/>
                </a:ext>
              </a:extLst>
            </p:cNvPr>
            <p:cNvSpPr txBox="1"/>
            <p:nvPr/>
          </p:nvSpPr>
          <p:spPr>
            <a:xfrm>
              <a:off x="4456387" y="5887206"/>
              <a:ext cx="3519738" cy="584775"/>
            </a:xfrm>
            <a:prstGeom prst="rect">
              <a:avLst/>
            </a:prstGeom>
            <a:noFill/>
          </p:spPr>
          <p:txBody>
            <a:bodyPr wrap="square">
              <a:spAutoFit/>
            </a:bodyPr>
            <a:lstStyle/>
            <a:p>
              <a:pPr algn="ctr"/>
              <a:r>
                <a:rPr lang="de-CH" sz="1600" u="sng" noProof="0" dirty="0" err="1">
                  <a:solidFill>
                    <a:schemeClr val="bg1"/>
                  </a:solidFill>
                </a:rPr>
                <a:t>www.energieschweiz.ch</a:t>
              </a:r>
              <a:r>
                <a:rPr lang="de-CH" sz="1600" u="sng" noProof="0" dirty="0">
                  <a:solidFill>
                    <a:schemeClr val="bg1"/>
                  </a:solidFill>
                </a:rPr>
                <a:t>/</a:t>
              </a:r>
              <a:br>
                <a:rPr lang="de-CH" sz="1600" u="sng" noProof="0" dirty="0">
                  <a:solidFill>
                    <a:schemeClr val="bg1"/>
                  </a:solidFill>
                </a:rPr>
              </a:br>
              <a:r>
                <a:rPr lang="de-CH" sz="1600" u="sng" noProof="0" dirty="0">
                  <a:solidFill>
                    <a:schemeClr val="bg1"/>
                  </a:solidFill>
                </a:rPr>
                <a:t>modernisieren/</a:t>
              </a:r>
              <a:r>
                <a:rPr lang="de-CH" sz="1600" u="sng" noProof="0" dirty="0" err="1">
                  <a:solidFill>
                    <a:schemeClr val="bg1"/>
                  </a:solidFill>
                </a:rPr>
                <a:t>heizungsersatz</a:t>
              </a:r>
              <a:endParaRPr lang="de-CH" sz="1600" noProof="0" dirty="0">
                <a:solidFill>
                  <a:schemeClr val="bg1"/>
                </a:solidFill>
              </a:endParaRPr>
            </a:p>
          </p:txBody>
        </p:sp>
        <p:pic>
          <p:nvPicPr>
            <p:cNvPr id="2" name="Grafik 1">
              <a:extLst>
                <a:ext uri="{FF2B5EF4-FFF2-40B4-BE49-F238E27FC236}">
                  <a16:creationId xmlns:a16="http://schemas.microsoft.com/office/drawing/2014/main" id="{F5EACEFD-0B0A-E656-277E-6B4EF4C2F0A3}"/>
                </a:ext>
              </a:extLst>
            </p:cNvPr>
            <p:cNvPicPr>
              <a:picLocks noChangeAspect="1"/>
            </p:cNvPicPr>
            <p:nvPr/>
          </p:nvPicPr>
          <p:blipFill>
            <a:blip r:embed="rId3"/>
            <a:stretch>
              <a:fillRect/>
            </a:stretch>
          </p:blipFill>
          <p:spPr>
            <a:xfrm>
              <a:off x="5602461" y="4664339"/>
              <a:ext cx="1227588" cy="1222867"/>
            </a:xfrm>
            <a:prstGeom prst="rect">
              <a:avLst/>
            </a:prstGeom>
          </p:spPr>
        </p:pic>
      </p:grpSp>
      <p:sp>
        <p:nvSpPr>
          <p:cNvPr id="4" name="Datumsplatzhalter 3">
            <a:extLst>
              <a:ext uri="{FF2B5EF4-FFF2-40B4-BE49-F238E27FC236}">
                <a16:creationId xmlns:a16="http://schemas.microsoft.com/office/drawing/2014/main" id="{27404B51-A509-3978-3652-0B6B2F7690B1}"/>
              </a:ext>
            </a:extLst>
          </p:cNvPr>
          <p:cNvSpPr>
            <a:spLocks noGrp="1"/>
          </p:cNvSpPr>
          <p:nvPr>
            <p:ph type="dt" sz="half" idx="10"/>
          </p:nvPr>
        </p:nvSpPr>
        <p:spPr/>
        <p:txBody>
          <a:bodyPr/>
          <a:lstStyle/>
          <a:p>
            <a:fld id="{48EFCDA1-273C-794D-83A7-32A72D54E19E}"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B5623DE3-9522-754B-E435-BADFEDA8B74D}"/>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F793850A-26D6-B115-E2E6-2217077FD21C}"/>
              </a:ext>
            </a:extLst>
          </p:cNvPr>
          <p:cNvSpPr>
            <a:spLocks noGrp="1"/>
          </p:cNvSpPr>
          <p:nvPr>
            <p:ph type="sldNum" sz="quarter" idx="12"/>
          </p:nvPr>
        </p:nvSpPr>
        <p:spPr/>
        <p:txBody>
          <a:bodyPr/>
          <a:lstStyle/>
          <a:p>
            <a:fld id="{442AD375-037F-43D0-B059-5172DA06796A}" type="slidenum">
              <a:rPr lang="de-CH" noProof="0" smtClean="0"/>
              <a:pPr/>
              <a:t>20</a:t>
            </a:fld>
            <a:endParaRPr lang="de-CH" noProof="0" dirty="0"/>
          </a:p>
        </p:txBody>
      </p:sp>
    </p:spTree>
    <p:extLst>
      <p:ext uri="{BB962C8B-B14F-4D97-AF65-F5344CB8AC3E}">
        <p14:creationId xmlns:p14="http://schemas.microsoft.com/office/powerpoint/2010/main" val="2652354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Effect transition="in" filter="fade">
                                      <p:cBhvr>
                                        <p:cTn id="9" dur="2000"/>
                                        <p:tgtEl>
                                          <p:spTgt spid="7"/>
                                        </p:tgtEl>
                                      </p:cBhvr>
                                    </p:animEffect>
                                  </p:childTnLst>
                                </p:cTn>
                              </p:par>
                            </p:childTnLst>
                          </p:cTn>
                        </p:par>
                        <p:par>
                          <p:cTn id="10" fill="hold">
                            <p:stCondLst>
                              <p:cond delay="2000"/>
                            </p:stCondLst>
                            <p:childTnLst>
                              <p:par>
                                <p:cTn id="11" presetID="26" presetClass="emph" presetSubtype="0" fill="hold" nodeType="afterEffect">
                                  <p:stCondLst>
                                    <p:cond delay="1000"/>
                                  </p:stCondLst>
                                  <p:childTnLst>
                                    <p:animEffect transition="out" filter="fade">
                                      <p:cBhvr>
                                        <p:cTn id="12" dur="1000" tmFilter="0, 0; .2, .5; .8, .5; 1, 0"/>
                                        <p:tgtEl>
                                          <p:spTgt spid="3"/>
                                        </p:tgtEl>
                                      </p:cBhvr>
                                    </p:animEffect>
                                    <p:animScale>
                                      <p:cBhvr>
                                        <p:cTn id="13" dur="50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36E70-7862-D213-AA00-FA3EE205D18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6E8E151-E4DE-C0EE-3341-E1D7FD5E91E6}"/>
              </a:ext>
            </a:extLst>
          </p:cNvPr>
          <p:cNvSpPr>
            <a:spLocks noGrp="1"/>
          </p:cNvSpPr>
          <p:nvPr>
            <p:ph type="ctrTitle"/>
          </p:nvPr>
        </p:nvSpPr>
        <p:spPr>
          <a:xfrm>
            <a:off x="515937" y="952500"/>
            <a:ext cx="10437813" cy="3448607"/>
          </a:xfrm>
        </p:spPr>
        <p:txBody>
          <a:bodyPr/>
          <a:lstStyle/>
          <a:p>
            <a:r>
              <a:rPr lang="de-CH" sz="6600" noProof="0" dirty="0"/>
              <a:t>Die erneuerbaren Heizsysteme</a:t>
            </a:r>
          </a:p>
        </p:txBody>
      </p:sp>
      <p:sp>
        <p:nvSpPr>
          <p:cNvPr id="4" name="Datumsplatzhalter 3">
            <a:extLst>
              <a:ext uri="{FF2B5EF4-FFF2-40B4-BE49-F238E27FC236}">
                <a16:creationId xmlns:a16="http://schemas.microsoft.com/office/drawing/2014/main" id="{E13CDD0E-DAAA-6BF3-43AA-FD61AB5614BE}"/>
              </a:ext>
            </a:extLst>
          </p:cNvPr>
          <p:cNvSpPr>
            <a:spLocks noGrp="1"/>
          </p:cNvSpPr>
          <p:nvPr>
            <p:ph type="dt" sz="half" idx="10"/>
          </p:nvPr>
        </p:nvSpPr>
        <p:spPr/>
        <p:txBody>
          <a:bodyPr/>
          <a:lstStyle/>
          <a:p>
            <a:fld id="{A0365DB6-7A73-454F-8BA8-D3C697F8EC46}"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AD1F56B8-0FB2-71D5-A74C-1FDE4992B680}"/>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78A46E0B-2261-80BB-C298-EF6B85F010A1}"/>
              </a:ext>
            </a:extLst>
          </p:cNvPr>
          <p:cNvSpPr>
            <a:spLocks noGrp="1"/>
          </p:cNvSpPr>
          <p:nvPr>
            <p:ph type="sldNum" sz="quarter" idx="12"/>
          </p:nvPr>
        </p:nvSpPr>
        <p:spPr/>
        <p:txBody>
          <a:bodyPr/>
          <a:lstStyle/>
          <a:p>
            <a:fld id="{442AD375-037F-43D0-B059-5172DA06796A}" type="slidenum">
              <a:rPr lang="de-CH" noProof="0" smtClean="0"/>
              <a:pPr/>
              <a:t>21</a:t>
            </a:fld>
            <a:endParaRPr lang="de-CH" noProof="0" dirty="0"/>
          </a:p>
        </p:txBody>
      </p:sp>
    </p:spTree>
    <p:extLst>
      <p:ext uri="{BB962C8B-B14F-4D97-AF65-F5344CB8AC3E}">
        <p14:creationId xmlns:p14="http://schemas.microsoft.com/office/powerpoint/2010/main" val="2353385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a:lstStyle/>
          <a:p>
            <a:r>
              <a:rPr lang="de-CH" noProof="0" dirty="0"/>
              <a:t>Die erneuerbaren Heizsysteme</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29AD2DFE-944B-864E-98D5-F9CC1EC1D177}"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de-CH" noProof="0" smtClean="0"/>
              <a:pPr/>
              <a:t>22</a:t>
            </a:fld>
            <a:endParaRPr lang="de-CH" noProof="0" dirty="0"/>
          </a:p>
        </p:txBody>
      </p:sp>
      <p:sp>
        <p:nvSpPr>
          <p:cNvPr id="11" name="Oval 10">
            <a:extLst>
              <a:ext uri="{FF2B5EF4-FFF2-40B4-BE49-F238E27FC236}">
                <a16:creationId xmlns:a16="http://schemas.microsoft.com/office/drawing/2014/main" id="{281DF1F2-DBB4-27C4-7D33-48945A25A0EA}"/>
              </a:ext>
            </a:extLst>
          </p:cNvPr>
          <p:cNvSpPr/>
          <p:nvPr/>
        </p:nvSpPr>
        <p:spPr>
          <a:xfrm>
            <a:off x="720653" y="3048330"/>
            <a:ext cx="786845" cy="6958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noProof="0" dirty="0">
              <a:solidFill>
                <a:schemeClr val="accent1"/>
              </a:solidFill>
            </a:endParaRPr>
          </a:p>
        </p:txBody>
      </p:sp>
      <p:sp>
        <p:nvSpPr>
          <p:cNvPr id="12" name="Oval 11">
            <a:extLst>
              <a:ext uri="{FF2B5EF4-FFF2-40B4-BE49-F238E27FC236}">
                <a16:creationId xmlns:a16="http://schemas.microsoft.com/office/drawing/2014/main" id="{1469A34A-51C8-7F8F-67D1-695CC7A09AD8}"/>
              </a:ext>
            </a:extLst>
          </p:cNvPr>
          <p:cNvSpPr/>
          <p:nvPr/>
        </p:nvSpPr>
        <p:spPr>
          <a:xfrm>
            <a:off x="5137158" y="2501812"/>
            <a:ext cx="2911134" cy="2911134"/>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de-CH" b="1" noProof="0" dirty="0">
                <a:solidFill>
                  <a:schemeClr val="accent1"/>
                </a:solidFill>
              </a:rPr>
              <a:t>Rechtzeitig</a:t>
            </a:r>
            <a:br>
              <a:rPr lang="de-CH" b="1" noProof="0" dirty="0">
                <a:solidFill>
                  <a:schemeClr val="accent1"/>
                </a:solidFill>
              </a:rPr>
            </a:br>
            <a:r>
              <a:rPr lang="de-CH" b="1" noProof="0" dirty="0">
                <a:solidFill>
                  <a:schemeClr val="accent1"/>
                </a:solidFill>
              </a:rPr>
              <a:t>Ersatz planen!</a:t>
            </a:r>
          </a:p>
          <a:p>
            <a:pPr algn="ctr"/>
            <a:endParaRPr lang="de-CH" b="1" noProof="0" dirty="0">
              <a:solidFill>
                <a:schemeClr val="accent1"/>
              </a:solidFill>
            </a:endParaRPr>
          </a:p>
          <a:p>
            <a:pPr algn="ctr"/>
            <a:r>
              <a:rPr lang="de-CH" b="1" noProof="0" dirty="0">
                <a:solidFill>
                  <a:schemeClr val="accent1"/>
                </a:solidFill>
              </a:rPr>
              <a:t>Mit der Impulsberatung</a:t>
            </a:r>
            <a:br>
              <a:rPr lang="de-CH" b="1" noProof="0" dirty="0">
                <a:solidFill>
                  <a:schemeClr val="accent1"/>
                </a:solidFill>
              </a:rPr>
            </a:br>
            <a:r>
              <a:rPr lang="de-CH" b="1" noProof="0" dirty="0">
                <a:solidFill>
                  <a:schemeClr val="accent1"/>
                </a:solidFill>
              </a:rPr>
              <a:t> «erneuerbar heizen»</a:t>
            </a:r>
            <a:endParaRPr lang="de-CH" b="1" noProof="0" dirty="0">
              <a:solidFill>
                <a:schemeClr val="accent1"/>
              </a:solidFill>
              <a:cs typeface="Arial"/>
            </a:endParaRPr>
          </a:p>
          <a:p>
            <a:pPr algn="ctr"/>
            <a:endParaRPr lang="de-CH" b="1" noProof="0" dirty="0">
              <a:solidFill>
                <a:schemeClr val="accent1"/>
              </a:solidFill>
            </a:endParaRPr>
          </a:p>
          <a:p>
            <a:pPr algn="ctr"/>
            <a:endParaRPr lang="de-CH" b="1" noProof="0" dirty="0">
              <a:solidFill>
                <a:schemeClr val="accent1"/>
              </a:solidFill>
            </a:endParaRPr>
          </a:p>
          <a:p>
            <a:pPr algn="ctr"/>
            <a:endParaRPr lang="de-CH" b="1" noProof="0" dirty="0">
              <a:solidFill>
                <a:schemeClr val="accent1"/>
              </a:solidFill>
            </a:endParaRPr>
          </a:p>
        </p:txBody>
      </p:sp>
      <p:sp>
        <p:nvSpPr>
          <p:cNvPr id="13" name="Textplatzhalter 2">
            <a:extLst>
              <a:ext uri="{FF2B5EF4-FFF2-40B4-BE49-F238E27FC236}">
                <a16:creationId xmlns:a16="http://schemas.microsoft.com/office/drawing/2014/main" id="{157A0FBD-4A4B-0BCD-138C-5A091264752C}"/>
              </a:ext>
            </a:extLst>
          </p:cNvPr>
          <p:cNvSpPr txBox="1">
            <a:spLocks/>
          </p:cNvSpPr>
          <p:nvPr/>
        </p:nvSpPr>
        <p:spPr>
          <a:xfrm>
            <a:off x="2953864" y="3552874"/>
            <a:ext cx="2059573" cy="537088"/>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0" tIns="0" rIns="0" bIns="0" rtlCol="0" anchor="t" anchorCtr="0">
            <a:noAutofit/>
          </a:bodyPr>
          <a:lstStyle>
            <a:defPPr>
              <a:defRPr lang="de-DE"/>
            </a:defPPr>
            <a:lvl1pPr marL="0" indent="0">
              <a:lnSpc>
                <a:spcPts val="1900"/>
              </a:lnSpc>
              <a:spcBef>
                <a:spcPts val="0"/>
              </a:spcBef>
              <a:buFontTx/>
              <a:buNone/>
              <a:defRPr>
                <a:cs typeface="Arial" panose="020B0604020202020204" pitchFamily="34" charset="0"/>
              </a:defRPr>
            </a:lvl1p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de-CH" b="1" i="0" u="none" strike="noStrike" kern="1200" cap="none" spc="0" normalizeH="0" baseline="0" noProof="0" dirty="0">
                <a:ln>
                  <a:noFill/>
                </a:ln>
                <a:solidFill>
                  <a:schemeClr val="accent1"/>
                </a:solidFill>
                <a:effectLst/>
                <a:uLnTx/>
                <a:uFillTx/>
                <a:latin typeface="Arial" panose="020B0604020202020204"/>
                <a:ea typeface="+mn-ea"/>
                <a:cs typeface="Arial" panose="020B0604020202020204" pitchFamily="34" charset="0"/>
              </a:rPr>
              <a:t>Fernwärme</a:t>
            </a:r>
            <a:endParaRPr kumimoji="0" lang="de-CH" sz="2000" b="1" i="0" u="none" strike="noStrike" kern="1200" cap="none" spc="0" normalizeH="0" baseline="0" noProof="0" dirty="0">
              <a:ln>
                <a:noFill/>
              </a:ln>
              <a:solidFill>
                <a:schemeClr val="accent1"/>
              </a:solidFill>
              <a:effectLst/>
              <a:uLnTx/>
              <a:uFillTx/>
              <a:latin typeface="Arial" panose="020B0604020202020204"/>
              <a:ea typeface="+mn-ea"/>
              <a:cs typeface="Arial" panose="020B0604020202020204" pitchFamily="34" charset="0"/>
            </a:endParaRPr>
          </a:p>
        </p:txBody>
      </p:sp>
      <p:sp>
        <p:nvSpPr>
          <p:cNvPr id="14" name="Rechteck 13">
            <a:extLst>
              <a:ext uri="{FF2B5EF4-FFF2-40B4-BE49-F238E27FC236}">
                <a16:creationId xmlns:a16="http://schemas.microsoft.com/office/drawing/2014/main" id="{BD2F527A-9D7F-3D98-5700-4C18AEC7E124}"/>
              </a:ext>
            </a:extLst>
          </p:cNvPr>
          <p:cNvSpPr/>
          <p:nvPr/>
        </p:nvSpPr>
        <p:spPr>
          <a:xfrm>
            <a:off x="626688" y="1673390"/>
            <a:ext cx="1587024" cy="7021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fontAlgn="base">
              <a:spcAft>
                <a:spcPct val="0"/>
              </a:spcAft>
            </a:pPr>
            <a:r>
              <a:rPr lang="de-CH" sz="2000" b="1" noProof="0" dirty="0">
                <a:solidFill>
                  <a:schemeClr val="accent6"/>
                </a:solidFill>
                <a:latin typeface="Arial" panose="020B0604020202020204"/>
                <a:cs typeface="Arial" panose="020B0604020202020204" pitchFamily="34" charset="0"/>
              </a:rPr>
              <a:t>Altes Heizsystem</a:t>
            </a:r>
          </a:p>
        </p:txBody>
      </p:sp>
      <p:sp>
        <p:nvSpPr>
          <p:cNvPr id="15" name="Rechteck 14">
            <a:extLst>
              <a:ext uri="{FF2B5EF4-FFF2-40B4-BE49-F238E27FC236}">
                <a16:creationId xmlns:a16="http://schemas.microsoft.com/office/drawing/2014/main" id="{6AE4B01F-2972-6F28-0E4D-8678F36AA5A3}"/>
              </a:ext>
            </a:extLst>
          </p:cNvPr>
          <p:cNvSpPr/>
          <p:nvPr/>
        </p:nvSpPr>
        <p:spPr>
          <a:xfrm>
            <a:off x="3048673" y="1824315"/>
            <a:ext cx="3600000" cy="702145"/>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0" tIns="0" rIns="0" bIns="0" rtlCol="0" anchor="t" anchorCtr="0">
            <a:noAutofit/>
          </a:bodyPr>
          <a:lstStyle/>
          <a:p>
            <a:pPr algn="ctr" fontAlgn="base">
              <a:spcAft>
                <a:spcPct val="0"/>
              </a:spcAft>
            </a:pPr>
            <a:r>
              <a:rPr lang="de-CH" noProof="0" dirty="0">
                <a:solidFill>
                  <a:schemeClr val="accent6"/>
                </a:solidFill>
                <a:latin typeface="Arial" panose="020B0604020202020204"/>
                <a:cs typeface="Arial" panose="020B0604020202020204" pitchFamily="34" charset="0"/>
              </a:rPr>
              <a:t>Fossile Heizungen</a:t>
            </a:r>
          </a:p>
          <a:p>
            <a:pPr algn="ctr" fontAlgn="base">
              <a:spcAft>
                <a:spcPct val="0"/>
              </a:spcAft>
            </a:pPr>
            <a:r>
              <a:rPr lang="de-CH" sz="1400" noProof="0" dirty="0">
                <a:solidFill>
                  <a:schemeClr val="accent6"/>
                </a:solidFill>
                <a:latin typeface="Arial" panose="020B0604020202020204"/>
                <a:cs typeface="Arial" panose="020B0604020202020204" pitchFamily="34" charset="0"/>
              </a:rPr>
              <a:t>Öl oder Gas</a:t>
            </a:r>
          </a:p>
        </p:txBody>
      </p:sp>
      <p:sp>
        <p:nvSpPr>
          <p:cNvPr id="16" name="Rechteck 15">
            <a:extLst>
              <a:ext uri="{FF2B5EF4-FFF2-40B4-BE49-F238E27FC236}">
                <a16:creationId xmlns:a16="http://schemas.microsoft.com/office/drawing/2014/main" id="{48342C3E-6938-AB05-D3A9-AD5AC6929B20}"/>
              </a:ext>
            </a:extLst>
          </p:cNvPr>
          <p:cNvSpPr/>
          <p:nvPr/>
        </p:nvSpPr>
        <p:spPr>
          <a:xfrm>
            <a:off x="6706484" y="1825753"/>
            <a:ext cx="3600000" cy="702145"/>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0" tIns="0" rIns="0" bIns="0" rtlCol="0" anchor="t" anchorCtr="0">
            <a:noAutofit/>
          </a:bodyPr>
          <a:lstStyle/>
          <a:p>
            <a:pPr algn="ctr" fontAlgn="base">
              <a:spcAft>
                <a:spcPct val="0"/>
              </a:spcAft>
            </a:pPr>
            <a:r>
              <a:rPr lang="de-CH" noProof="0" dirty="0">
                <a:solidFill>
                  <a:schemeClr val="accent6"/>
                </a:solidFill>
                <a:latin typeface="Arial" panose="020B0604020202020204"/>
                <a:cs typeface="Arial" panose="020B0604020202020204" pitchFamily="34" charset="0"/>
              </a:rPr>
              <a:t>Elektrodirektheizungen</a:t>
            </a:r>
            <a:endParaRPr lang="de-CH" sz="2000" noProof="0" dirty="0">
              <a:solidFill>
                <a:schemeClr val="accent6"/>
              </a:solidFill>
              <a:latin typeface="Arial" panose="020B0604020202020204"/>
              <a:cs typeface="Arial" panose="020B0604020202020204" pitchFamily="34" charset="0"/>
            </a:endParaRPr>
          </a:p>
        </p:txBody>
      </p:sp>
      <p:sp>
        <p:nvSpPr>
          <p:cNvPr id="17" name="Rechteck 16">
            <a:extLst>
              <a:ext uri="{FF2B5EF4-FFF2-40B4-BE49-F238E27FC236}">
                <a16:creationId xmlns:a16="http://schemas.microsoft.com/office/drawing/2014/main" id="{403147A7-F3A9-2976-2D10-1C757C93FFA6}"/>
              </a:ext>
            </a:extLst>
          </p:cNvPr>
          <p:cNvSpPr/>
          <p:nvPr/>
        </p:nvSpPr>
        <p:spPr>
          <a:xfrm>
            <a:off x="626686" y="3950990"/>
            <a:ext cx="1693615" cy="7021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de-CH" sz="2000" b="1" noProof="0" dirty="0">
                <a:solidFill>
                  <a:schemeClr val="accent1"/>
                </a:solidFill>
              </a:rPr>
              <a:t>Erneuerbares</a:t>
            </a:r>
            <a:br>
              <a:rPr lang="de-CH" sz="2000" b="1" noProof="0" dirty="0">
                <a:solidFill>
                  <a:schemeClr val="accent1"/>
                </a:solidFill>
              </a:rPr>
            </a:br>
            <a:r>
              <a:rPr lang="de-CH" sz="2000" b="1" noProof="0" dirty="0">
                <a:solidFill>
                  <a:schemeClr val="accent1"/>
                </a:solidFill>
              </a:rPr>
              <a:t>Heizsystem</a:t>
            </a:r>
          </a:p>
        </p:txBody>
      </p:sp>
      <p:sp>
        <p:nvSpPr>
          <p:cNvPr id="18" name="Rechteck 17">
            <a:extLst>
              <a:ext uri="{FF2B5EF4-FFF2-40B4-BE49-F238E27FC236}">
                <a16:creationId xmlns:a16="http://schemas.microsoft.com/office/drawing/2014/main" id="{BB794933-1DB8-CE39-F536-5BE1864966C9}"/>
              </a:ext>
            </a:extLst>
          </p:cNvPr>
          <p:cNvSpPr/>
          <p:nvPr/>
        </p:nvSpPr>
        <p:spPr>
          <a:xfrm>
            <a:off x="5192823" y="3440155"/>
            <a:ext cx="2874888" cy="7021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2400" noProof="0" dirty="0">
              <a:solidFill>
                <a:schemeClr val="accent1"/>
              </a:solidFill>
            </a:endParaRPr>
          </a:p>
        </p:txBody>
      </p:sp>
      <p:sp>
        <p:nvSpPr>
          <p:cNvPr id="20" name="Textplatzhalter 2">
            <a:extLst>
              <a:ext uri="{FF2B5EF4-FFF2-40B4-BE49-F238E27FC236}">
                <a16:creationId xmlns:a16="http://schemas.microsoft.com/office/drawing/2014/main" id="{FEA88AA7-1197-D1D4-808D-230EF96850EB}"/>
              </a:ext>
            </a:extLst>
          </p:cNvPr>
          <p:cNvSpPr txBox="1">
            <a:spLocks/>
          </p:cNvSpPr>
          <p:nvPr/>
        </p:nvSpPr>
        <p:spPr>
          <a:xfrm>
            <a:off x="3410965" y="4754281"/>
            <a:ext cx="2059573" cy="537088"/>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0" tIns="0" rIns="0" bIns="0" rtlCol="0" anchor="t" anchorCtr="0">
            <a:noAutofit/>
          </a:bodyPr>
          <a:lstStyle>
            <a:defPPr>
              <a:defRPr lang="de-DE"/>
            </a:defPPr>
            <a:lvl1pPr marR="0" lvl="0" indent="0" algn="ctr" fontAlgn="base">
              <a:lnSpc>
                <a:spcPct val="100000"/>
              </a:lnSpc>
              <a:spcBef>
                <a:spcPts val="0"/>
              </a:spcBef>
              <a:spcAft>
                <a:spcPct val="0"/>
              </a:spcAft>
              <a:buClrTx/>
              <a:buSzTx/>
              <a:buFontTx/>
              <a:buNone/>
              <a:tabLst/>
              <a:defRPr kumimoji="0" sz="2000" b="0" i="0" u="none" strike="noStrike" cap="none" spc="0" normalizeH="0" baseline="0">
                <a:ln>
                  <a:noFill/>
                </a:ln>
                <a:solidFill>
                  <a:srgbClr val="15934C"/>
                </a:solidFill>
                <a:effectLst/>
                <a:uLnTx/>
                <a:uFillTx/>
                <a:latin typeface="Arial" panose="020B0604020202020204"/>
                <a:cs typeface="Arial" panose="020B0604020202020204" pitchFamily="34" charset="0"/>
              </a:defRPr>
            </a:lvl1pPr>
          </a:lstStyle>
          <a:p>
            <a:pPr algn="l"/>
            <a:r>
              <a:rPr lang="de-CH" sz="1800" b="1" noProof="0" dirty="0">
                <a:solidFill>
                  <a:schemeClr val="accent1"/>
                </a:solidFill>
              </a:rPr>
              <a:t>Holzfeuerungen</a:t>
            </a:r>
            <a:endParaRPr lang="de-CH" b="1" noProof="0" dirty="0">
              <a:solidFill>
                <a:schemeClr val="accent1"/>
              </a:solidFill>
            </a:endParaRPr>
          </a:p>
          <a:p>
            <a:pPr algn="l">
              <a:spcAft>
                <a:spcPts val="0"/>
              </a:spcAft>
              <a:buClr>
                <a:schemeClr val="accent1"/>
              </a:buClr>
            </a:pPr>
            <a:r>
              <a:rPr lang="de-CH" sz="1400" noProof="0" dirty="0">
                <a:solidFill>
                  <a:schemeClr val="accent3"/>
                </a:solidFill>
              </a:rPr>
              <a:t>– </a:t>
            </a:r>
            <a:r>
              <a:rPr lang="de-CH" sz="1400" noProof="0" dirty="0">
                <a:solidFill>
                  <a:schemeClr val="accent1"/>
                </a:solidFill>
              </a:rPr>
              <a:t>Pellet</a:t>
            </a:r>
          </a:p>
          <a:p>
            <a:pPr algn="l">
              <a:spcAft>
                <a:spcPts val="0"/>
              </a:spcAft>
              <a:buClr>
                <a:schemeClr val="accent1"/>
              </a:buClr>
            </a:pPr>
            <a:r>
              <a:rPr lang="de-CH" sz="1400" noProof="0" dirty="0">
                <a:solidFill>
                  <a:schemeClr val="accent3"/>
                </a:solidFill>
              </a:rPr>
              <a:t>– </a:t>
            </a:r>
            <a:r>
              <a:rPr lang="de-CH" sz="1400" noProof="0" dirty="0">
                <a:solidFill>
                  <a:schemeClr val="accent1"/>
                </a:solidFill>
              </a:rPr>
              <a:t>Stückholz</a:t>
            </a:r>
          </a:p>
          <a:p>
            <a:pPr algn="l">
              <a:spcAft>
                <a:spcPts val="0"/>
              </a:spcAft>
              <a:buClr>
                <a:schemeClr val="accent1"/>
              </a:buClr>
            </a:pPr>
            <a:r>
              <a:rPr lang="de-CH" sz="1400" noProof="0" dirty="0">
                <a:solidFill>
                  <a:schemeClr val="accent3"/>
                </a:solidFill>
              </a:rPr>
              <a:t>– </a:t>
            </a:r>
            <a:r>
              <a:rPr lang="de-CH" sz="1400" noProof="0" dirty="0">
                <a:solidFill>
                  <a:schemeClr val="accent1"/>
                </a:solidFill>
              </a:rPr>
              <a:t>Holzschnitzel</a:t>
            </a:r>
          </a:p>
        </p:txBody>
      </p:sp>
      <p:sp>
        <p:nvSpPr>
          <p:cNvPr id="21" name="Textplatzhalter 2">
            <a:extLst>
              <a:ext uri="{FF2B5EF4-FFF2-40B4-BE49-F238E27FC236}">
                <a16:creationId xmlns:a16="http://schemas.microsoft.com/office/drawing/2014/main" id="{0A06D563-F264-7E6A-875E-F4C96D2501B2}"/>
              </a:ext>
            </a:extLst>
          </p:cNvPr>
          <p:cNvSpPr txBox="1">
            <a:spLocks/>
          </p:cNvSpPr>
          <p:nvPr/>
        </p:nvSpPr>
        <p:spPr>
          <a:xfrm>
            <a:off x="5612784" y="5500049"/>
            <a:ext cx="2059573" cy="537088"/>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0" tIns="0" rIns="0" bIns="0" rtlCol="0" anchor="b" anchorCtr="0">
            <a:noAutofit/>
          </a:bodyPr>
          <a:lstStyle>
            <a:defPPr>
              <a:defRPr lang="de-DE"/>
            </a:defPPr>
            <a:lvl1pPr marR="0" lvl="0" indent="0" algn="ctr" fontAlgn="base">
              <a:lnSpc>
                <a:spcPct val="100000"/>
              </a:lnSpc>
              <a:spcBef>
                <a:spcPts val="0"/>
              </a:spcBef>
              <a:spcAft>
                <a:spcPct val="0"/>
              </a:spcAft>
              <a:buClrTx/>
              <a:buSzTx/>
              <a:buFontTx/>
              <a:buNone/>
              <a:tabLst/>
              <a:defRPr kumimoji="0" sz="2000" b="0" i="0" u="none" strike="noStrike" cap="none" spc="0" normalizeH="0" baseline="0">
                <a:ln>
                  <a:noFill/>
                </a:ln>
                <a:solidFill>
                  <a:srgbClr val="15934C"/>
                </a:solidFill>
                <a:effectLst/>
                <a:uLnTx/>
                <a:uFillTx/>
                <a:latin typeface="Arial" panose="020B0604020202020204"/>
                <a:cs typeface="Arial" panose="020B0604020202020204" pitchFamily="34" charset="0"/>
              </a:defRPr>
            </a:lvl1pPr>
          </a:lstStyle>
          <a:p>
            <a:r>
              <a:rPr lang="de-CH" sz="1400" noProof="0" dirty="0">
                <a:solidFill>
                  <a:schemeClr val="accent1"/>
                </a:solidFill>
              </a:rPr>
              <a:t>Heizungsunterstützung mit</a:t>
            </a:r>
            <a:br>
              <a:rPr lang="de-CH" noProof="0" dirty="0">
                <a:solidFill>
                  <a:schemeClr val="accent1"/>
                </a:solidFill>
              </a:rPr>
            </a:br>
            <a:r>
              <a:rPr lang="de-CH" sz="1800" b="1" noProof="0" dirty="0">
                <a:solidFill>
                  <a:schemeClr val="accent1"/>
                </a:solidFill>
              </a:rPr>
              <a:t>Solarwärme</a:t>
            </a:r>
            <a:endParaRPr lang="de-CH" b="1" noProof="0" dirty="0">
              <a:solidFill>
                <a:schemeClr val="accent1"/>
              </a:solidFill>
            </a:endParaRPr>
          </a:p>
        </p:txBody>
      </p:sp>
      <p:sp>
        <p:nvSpPr>
          <p:cNvPr id="22" name="Textplatzhalter 2">
            <a:extLst>
              <a:ext uri="{FF2B5EF4-FFF2-40B4-BE49-F238E27FC236}">
                <a16:creationId xmlns:a16="http://schemas.microsoft.com/office/drawing/2014/main" id="{86AE0718-7F3A-4AC3-7EBC-C3E454AF8204}"/>
              </a:ext>
            </a:extLst>
          </p:cNvPr>
          <p:cNvSpPr txBox="1">
            <a:spLocks/>
          </p:cNvSpPr>
          <p:nvPr/>
        </p:nvSpPr>
        <p:spPr>
          <a:xfrm>
            <a:off x="8136612" y="5412946"/>
            <a:ext cx="2059573" cy="537088"/>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0" tIns="0" rIns="0" bIns="0" rtlCol="0" anchor="t" anchorCtr="0">
            <a:noAutofit/>
          </a:bodyPr>
          <a:lstStyle>
            <a:defPPr>
              <a:defRPr lang="de-DE"/>
            </a:defPPr>
            <a:lvl1pPr marR="0" lvl="0" indent="0" algn="ctr" fontAlgn="base">
              <a:lnSpc>
                <a:spcPct val="100000"/>
              </a:lnSpc>
              <a:spcBef>
                <a:spcPts val="0"/>
              </a:spcBef>
              <a:spcAft>
                <a:spcPct val="0"/>
              </a:spcAft>
              <a:buClrTx/>
              <a:buSzTx/>
              <a:buFontTx/>
              <a:buNone/>
              <a:tabLst/>
              <a:defRPr kumimoji="0" sz="2000" b="0" i="0" u="none" strike="noStrike" cap="none" spc="0" normalizeH="0" baseline="0">
                <a:ln>
                  <a:noFill/>
                </a:ln>
                <a:solidFill>
                  <a:srgbClr val="15934C"/>
                </a:solidFill>
                <a:effectLst/>
                <a:uLnTx/>
                <a:uFillTx/>
                <a:latin typeface="Arial" panose="020B0604020202020204"/>
                <a:cs typeface="Arial" panose="020B0604020202020204" pitchFamily="34" charset="0"/>
              </a:defRPr>
            </a:lvl1pPr>
          </a:lstStyle>
          <a:p>
            <a:r>
              <a:rPr lang="de-CH" sz="1800" b="1" noProof="0" dirty="0">
                <a:solidFill>
                  <a:schemeClr val="accent1"/>
                </a:solidFill>
              </a:rPr>
              <a:t>Wärmepumpe</a:t>
            </a:r>
            <a:br>
              <a:rPr lang="de-CH" noProof="0" dirty="0">
                <a:solidFill>
                  <a:schemeClr val="accent1"/>
                </a:solidFill>
              </a:rPr>
            </a:br>
            <a:r>
              <a:rPr lang="de-CH" sz="1400" noProof="0" dirty="0">
                <a:solidFill>
                  <a:schemeClr val="accent1"/>
                </a:solidFill>
              </a:rPr>
              <a:t>Luft/Wasser</a:t>
            </a:r>
          </a:p>
        </p:txBody>
      </p:sp>
      <p:sp>
        <p:nvSpPr>
          <p:cNvPr id="23" name="Textplatzhalter 2">
            <a:extLst>
              <a:ext uri="{FF2B5EF4-FFF2-40B4-BE49-F238E27FC236}">
                <a16:creationId xmlns:a16="http://schemas.microsoft.com/office/drawing/2014/main" id="{57290A45-DA82-57F0-D22B-4FBEC00605BD}"/>
              </a:ext>
            </a:extLst>
          </p:cNvPr>
          <p:cNvSpPr txBox="1">
            <a:spLocks/>
          </p:cNvSpPr>
          <p:nvPr/>
        </p:nvSpPr>
        <p:spPr>
          <a:xfrm>
            <a:off x="8252031" y="3546651"/>
            <a:ext cx="2059573" cy="537088"/>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0" tIns="0" rIns="0" bIns="0" rtlCol="0" anchor="t" anchorCtr="0">
            <a:noAutofit/>
          </a:bodyPr>
          <a:lstStyle>
            <a:defPPr>
              <a:defRPr lang="de-DE"/>
            </a:defPPr>
            <a:lvl1pPr marR="0" lvl="0" indent="0" algn="ctr" fontAlgn="base">
              <a:lnSpc>
                <a:spcPct val="100000"/>
              </a:lnSpc>
              <a:spcBef>
                <a:spcPts val="0"/>
              </a:spcBef>
              <a:spcAft>
                <a:spcPct val="0"/>
              </a:spcAft>
              <a:buClrTx/>
              <a:buSzTx/>
              <a:buFontTx/>
              <a:buNone/>
              <a:tabLst/>
              <a:defRPr kumimoji="0" sz="2000" b="0" i="0" u="none" strike="noStrike" cap="none" spc="0" normalizeH="0" baseline="0">
                <a:ln>
                  <a:noFill/>
                </a:ln>
                <a:solidFill>
                  <a:srgbClr val="15934C"/>
                </a:solidFill>
                <a:effectLst/>
                <a:uLnTx/>
                <a:uFillTx/>
                <a:latin typeface="Arial" panose="020B0604020202020204"/>
                <a:cs typeface="Arial" panose="020B0604020202020204" pitchFamily="34" charset="0"/>
              </a:defRPr>
            </a:lvl1pPr>
          </a:lstStyle>
          <a:p>
            <a:r>
              <a:rPr lang="de-CH" sz="1800" b="1" noProof="0" dirty="0">
                <a:solidFill>
                  <a:schemeClr val="accent1"/>
                </a:solidFill>
              </a:rPr>
              <a:t>Wärmepumpe</a:t>
            </a:r>
            <a:br>
              <a:rPr lang="de-CH" noProof="0" dirty="0">
                <a:solidFill>
                  <a:schemeClr val="accent1"/>
                </a:solidFill>
              </a:rPr>
            </a:br>
            <a:r>
              <a:rPr lang="de-CH" sz="1400" noProof="0" dirty="0">
                <a:solidFill>
                  <a:schemeClr val="accent1"/>
                </a:solidFill>
              </a:rPr>
              <a:t>Erdwärmesonde</a:t>
            </a:r>
          </a:p>
          <a:p>
            <a:r>
              <a:rPr lang="de-CH" sz="1400" noProof="0" dirty="0">
                <a:solidFill>
                  <a:schemeClr val="accent1"/>
                </a:solidFill>
              </a:rPr>
              <a:t>Grundwasser</a:t>
            </a:r>
          </a:p>
        </p:txBody>
      </p:sp>
      <p:sp>
        <p:nvSpPr>
          <p:cNvPr id="24" name="Oval 23">
            <a:extLst>
              <a:ext uri="{FF2B5EF4-FFF2-40B4-BE49-F238E27FC236}">
                <a16:creationId xmlns:a16="http://schemas.microsoft.com/office/drawing/2014/main" id="{DB90588D-7EF0-1F17-64AA-A9B1C822B3E0}"/>
              </a:ext>
            </a:extLst>
          </p:cNvPr>
          <p:cNvSpPr/>
          <p:nvPr/>
        </p:nvSpPr>
        <p:spPr>
          <a:xfrm>
            <a:off x="5158804" y="2658863"/>
            <a:ext cx="2942925" cy="294292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de-CH" noProof="0" dirty="0">
                <a:solidFill>
                  <a:schemeClr val="accent1"/>
                </a:solidFill>
              </a:rPr>
              <a:t> </a:t>
            </a:r>
          </a:p>
        </p:txBody>
      </p:sp>
      <p:cxnSp>
        <p:nvCxnSpPr>
          <p:cNvPr id="25" name="Gerade Verbindung mit Pfeil 24">
            <a:extLst>
              <a:ext uri="{FF2B5EF4-FFF2-40B4-BE49-F238E27FC236}">
                <a16:creationId xmlns:a16="http://schemas.microsoft.com/office/drawing/2014/main" id="{9402F2A2-D91C-5D94-0514-3C6F37906833}"/>
              </a:ext>
            </a:extLst>
          </p:cNvPr>
          <p:cNvCxnSpPr>
            <a:cxnSpLocks/>
          </p:cNvCxnSpPr>
          <p:nvPr/>
        </p:nvCxnSpPr>
        <p:spPr>
          <a:xfrm>
            <a:off x="5470538" y="2237451"/>
            <a:ext cx="341117" cy="325569"/>
          </a:xfrm>
          <a:prstGeom prst="straightConnector1">
            <a:avLst/>
          </a:prstGeom>
          <a:ln w="28575">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8" name="Gerade Verbindung mit Pfeil 27">
            <a:extLst>
              <a:ext uri="{FF2B5EF4-FFF2-40B4-BE49-F238E27FC236}">
                <a16:creationId xmlns:a16="http://schemas.microsoft.com/office/drawing/2014/main" id="{AC4FB860-5E38-C115-04D2-5CC5C7682F2C}"/>
              </a:ext>
            </a:extLst>
          </p:cNvPr>
          <p:cNvCxnSpPr>
            <a:cxnSpLocks/>
          </p:cNvCxnSpPr>
          <p:nvPr/>
        </p:nvCxnSpPr>
        <p:spPr>
          <a:xfrm flipH="1">
            <a:off x="7425874" y="2237451"/>
            <a:ext cx="341117" cy="325569"/>
          </a:xfrm>
          <a:prstGeom prst="straightConnector1">
            <a:avLst/>
          </a:prstGeom>
          <a:ln w="28575">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0" name="Textplatzhalter 2">
            <a:extLst>
              <a:ext uri="{FF2B5EF4-FFF2-40B4-BE49-F238E27FC236}">
                <a16:creationId xmlns:a16="http://schemas.microsoft.com/office/drawing/2014/main" id="{C126C6D1-5429-76A9-D18B-6BADD54309E3}"/>
              </a:ext>
            </a:extLst>
          </p:cNvPr>
          <p:cNvSpPr txBox="1">
            <a:spLocks/>
          </p:cNvSpPr>
          <p:nvPr/>
        </p:nvSpPr>
        <p:spPr>
          <a:xfrm>
            <a:off x="8739099" y="4601947"/>
            <a:ext cx="2059573" cy="537088"/>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lIns="0" tIns="0" rIns="0" bIns="0" rtlCol="0" anchor="t" anchorCtr="0">
            <a:noAutofit/>
          </a:bodyPr>
          <a:lstStyle>
            <a:defPPr>
              <a:defRPr lang="de-DE"/>
            </a:defPPr>
            <a:lvl1pPr marR="0" lvl="0" indent="0" algn="ctr" fontAlgn="base">
              <a:lnSpc>
                <a:spcPct val="100000"/>
              </a:lnSpc>
              <a:spcBef>
                <a:spcPts val="0"/>
              </a:spcBef>
              <a:spcAft>
                <a:spcPct val="0"/>
              </a:spcAft>
              <a:buClrTx/>
              <a:buSzTx/>
              <a:buFontTx/>
              <a:buNone/>
              <a:tabLst/>
              <a:defRPr kumimoji="0" sz="2000" b="0" i="0" u="none" strike="noStrike" cap="none" spc="0" normalizeH="0" baseline="0">
                <a:ln>
                  <a:noFill/>
                </a:ln>
                <a:solidFill>
                  <a:srgbClr val="15934C"/>
                </a:solidFill>
                <a:effectLst/>
                <a:uLnTx/>
                <a:uFillTx/>
                <a:latin typeface="Arial" panose="020B0604020202020204"/>
                <a:cs typeface="Arial" panose="020B0604020202020204" pitchFamily="34" charset="0"/>
              </a:defRPr>
            </a:lvl1pPr>
          </a:lstStyle>
          <a:p>
            <a:r>
              <a:rPr lang="de-CH" sz="1400" noProof="0" dirty="0">
                <a:solidFill>
                  <a:schemeClr val="accent1"/>
                </a:solidFill>
              </a:rPr>
              <a:t>Stromversorgung mit</a:t>
            </a:r>
            <a:br>
              <a:rPr lang="de-CH" sz="1400" noProof="0" dirty="0">
                <a:solidFill>
                  <a:schemeClr val="accent1"/>
                </a:solidFill>
              </a:rPr>
            </a:br>
            <a:r>
              <a:rPr lang="de-CH" sz="1400" noProof="0" dirty="0">
                <a:solidFill>
                  <a:schemeClr val="accent1"/>
                </a:solidFill>
              </a:rPr>
              <a:t>Photovoltaik</a:t>
            </a:r>
          </a:p>
        </p:txBody>
      </p:sp>
      <p:pic>
        <p:nvPicPr>
          <p:cNvPr id="39" name="Grafik 38">
            <a:extLst>
              <a:ext uri="{FF2B5EF4-FFF2-40B4-BE49-F238E27FC236}">
                <a16:creationId xmlns:a16="http://schemas.microsoft.com/office/drawing/2014/main" id="{9BDF87AE-2F67-4065-5909-B6D0E56E42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24861" y="4302062"/>
            <a:ext cx="952500" cy="952500"/>
          </a:xfrm>
          <a:prstGeom prst="rect">
            <a:avLst/>
          </a:prstGeom>
        </p:spPr>
      </p:pic>
      <p:pic>
        <p:nvPicPr>
          <p:cNvPr id="43" name="Grafik 42">
            <a:extLst>
              <a:ext uri="{FF2B5EF4-FFF2-40B4-BE49-F238E27FC236}">
                <a16:creationId xmlns:a16="http://schemas.microsoft.com/office/drawing/2014/main" id="{CC51F7D1-FCCE-0D7A-A1F9-2A936889191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96193" y="5267071"/>
            <a:ext cx="952500" cy="952500"/>
          </a:xfrm>
          <a:prstGeom prst="rect">
            <a:avLst/>
          </a:prstGeom>
        </p:spPr>
      </p:pic>
      <p:pic>
        <p:nvPicPr>
          <p:cNvPr id="45" name="Grafik 44">
            <a:extLst>
              <a:ext uri="{FF2B5EF4-FFF2-40B4-BE49-F238E27FC236}">
                <a16:creationId xmlns:a16="http://schemas.microsoft.com/office/drawing/2014/main" id="{88E1E63B-BCC4-5CC5-78B4-FE2CFC2EE27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125424" y="3301823"/>
            <a:ext cx="952500" cy="952500"/>
          </a:xfrm>
          <a:prstGeom prst="rect">
            <a:avLst/>
          </a:prstGeom>
        </p:spPr>
      </p:pic>
      <p:pic>
        <p:nvPicPr>
          <p:cNvPr id="47" name="Grafik 46">
            <a:extLst>
              <a:ext uri="{FF2B5EF4-FFF2-40B4-BE49-F238E27FC236}">
                <a16:creationId xmlns:a16="http://schemas.microsoft.com/office/drawing/2014/main" id="{2053A8F8-7EBB-7219-747C-019C5538BE5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544758" y="4454153"/>
            <a:ext cx="952500" cy="952500"/>
          </a:xfrm>
          <a:prstGeom prst="rect">
            <a:avLst/>
          </a:prstGeom>
        </p:spPr>
      </p:pic>
      <p:pic>
        <p:nvPicPr>
          <p:cNvPr id="49" name="Grafik 48">
            <a:extLst>
              <a:ext uri="{FF2B5EF4-FFF2-40B4-BE49-F238E27FC236}">
                <a16:creationId xmlns:a16="http://schemas.microsoft.com/office/drawing/2014/main" id="{3A2C6C4B-EC6B-442B-E92B-830983CADC1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481421" y="3243028"/>
            <a:ext cx="952500" cy="952500"/>
          </a:xfrm>
          <a:prstGeom prst="rect">
            <a:avLst/>
          </a:prstGeom>
        </p:spPr>
      </p:pic>
      <p:pic>
        <p:nvPicPr>
          <p:cNvPr id="52" name="Grafik 51">
            <a:extLst>
              <a:ext uri="{FF2B5EF4-FFF2-40B4-BE49-F238E27FC236}">
                <a16:creationId xmlns:a16="http://schemas.microsoft.com/office/drawing/2014/main" id="{B136F396-71D7-D3E9-0BDC-77E57B8957E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789917" y="5435384"/>
            <a:ext cx="952500" cy="952500"/>
          </a:xfrm>
          <a:prstGeom prst="rect">
            <a:avLst/>
          </a:prstGeom>
        </p:spPr>
      </p:pic>
      <p:pic>
        <p:nvPicPr>
          <p:cNvPr id="3" name="Grafik 2">
            <a:extLst>
              <a:ext uri="{FF2B5EF4-FFF2-40B4-BE49-F238E27FC236}">
                <a16:creationId xmlns:a16="http://schemas.microsoft.com/office/drawing/2014/main" id="{A87BA1A9-AB31-2226-C297-A0221A7E57A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013778" y="4305900"/>
            <a:ext cx="1171711" cy="1171711"/>
          </a:xfrm>
          <a:prstGeom prst="rect">
            <a:avLst/>
          </a:prstGeom>
        </p:spPr>
      </p:pic>
      <p:cxnSp>
        <p:nvCxnSpPr>
          <p:cNvPr id="7" name="Gerade Verbindung mit Pfeil 6">
            <a:extLst>
              <a:ext uri="{FF2B5EF4-FFF2-40B4-BE49-F238E27FC236}">
                <a16:creationId xmlns:a16="http://schemas.microsoft.com/office/drawing/2014/main" id="{2EAA3733-2630-3004-14C5-1520AD86023F}"/>
              </a:ext>
            </a:extLst>
          </p:cNvPr>
          <p:cNvCxnSpPr>
            <a:cxnSpLocks/>
          </p:cNvCxnSpPr>
          <p:nvPr/>
        </p:nvCxnSpPr>
        <p:spPr>
          <a:xfrm flipH="1" flipV="1">
            <a:off x="9549862" y="4268825"/>
            <a:ext cx="103116" cy="266571"/>
          </a:xfrm>
          <a:prstGeom prst="straightConnector1">
            <a:avLst/>
          </a:prstGeom>
          <a:ln w="28575">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 name="Gerade Verbindung mit Pfeil 7">
            <a:extLst>
              <a:ext uri="{FF2B5EF4-FFF2-40B4-BE49-F238E27FC236}">
                <a16:creationId xmlns:a16="http://schemas.microsoft.com/office/drawing/2014/main" id="{4E0EABF7-6709-4E71-BEEB-5CACFD297C21}"/>
              </a:ext>
            </a:extLst>
          </p:cNvPr>
          <p:cNvCxnSpPr>
            <a:cxnSpLocks/>
          </p:cNvCxnSpPr>
          <p:nvPr/>
        </p:nvCxnSpPr>
        <p:spPr>
          <a:xfrm flipH="1">
            <a:off x="9408751" y="5168934"/>
            <a:ext cx="187783" cy="213207"/>
          </a:xfrm>
          <a:prstGeom prst="straightConnector1">
            <a:avLst/>
          </a:prstGeom>
          <a:ln w="28575">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9" name="Grafik 8">
            <a:extLst>
              <a:ext uri="{FF2B5EF4-FFF2-40B4-BE49-F238E27FC236}">
                <a16:creationId xmlns:a16="http://schemas.microsoft.com/office/drawing/2014/main" id="{F78550DF-444F-D7A4-A386-CF038B2EA40E}"/>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78184" y="4631018"/>
            <a:ext cx="952500" cy="952500"/>
          </a:xfrm>
          <a:prstGeom prst="rect">
            <a:avLst/>
          </a:prstGeom>
        </p:spPr>
      </p:pic>
    </p:spTree>
    <p:extLst>
      <p:ext uri="{BB962C8B-B14F-4D97-AF65-F5344CB8AC3E}">
        <p14:creationId xmlns:p14="http://schemas.microsoft.com/office/powerpoint/2010/main" val="15052750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a:lstStyle/>
          <a:p>
            <a:r>
              <a:rPr lang="de-CH" noProof="0" dirty="0"/>
              <a:t>Wärmepumpe</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9C7027F4-932A-3943-B1F7-D1E920FD51E0}"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de-CH" noProof="0" smtClean="0"/>
              <a:pPr/>
              <a:t>23</a:t>
            </a:fld>
            <a:endParaRPr lang="de-CH" noProof="0" dirty="0"/>
          </a:p>
        </p:txBody>
      </p:sp>
      <p:sp>
        <p:nvSpPr>
          <p:cNvPr id="3" name="Textfeld 2">
            <a:extLst>
              <a:ext uri="{FF2B5EF4-FFF2-40B4-BE49-F238E27FC236}">
                <a16:creationId xmlns:a16="http://schemas.microsoft.com/office/drawing/2014/main" id="{064F30AD-AFB0-A1EC-B6AA-3EC7A6A3B732}"/>
              </a:ext>
            </a:extLst>
          </p:cNvPr>
          <p:cNvSpPr txBox="1"/>
          <p:nvPr/>
        </p:nvSpPr>
        <p:spPr>
          <a:xfrm>
            <a:off x="6816080" y="1850444"/>
            <a:ext cx="4768889" cy="332398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schemeClr val="accent1"/>
                </a:solidFill>
                <a:effectLst/>
                <a:uLnTx/>
                <a:uFillTx/>
                <a:latin typeface="Arial" panose="020B0604020202020204"/>
                <a:ea typeface="+mn-ea"/>
                <a:cs typeface="+mn-cs"/>
              </a:rPr>
              <a:t>Wärmepumpen funktionieren im Prinzip wie ein Kühlschrank, nur umgekehrt: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schemeClr val="accent1"/>
                </a:solidFill>
                <a:effectLst/>
                <a:uLnTx/>
                <a:uFillTx/>
                <a:latin typeface="Arial" panose="020B0604020202020204"/>
                <a:ea typeface="+mn-ea"/>
                <a:cs typeface="+mn-cs"/>
              </a:rPr>
              <a:t>Während der Kühlschrank seinem Innenraum die Wärme entzieht und nach draussen abgibt, bezieht die Wärmepumpe ihre Energie aus der Luft, dem Boden oder dem Wasser und gibt sie dem Haus ab.</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noProof="0" dirty="0">
              <a:solidFill>
                <a:schemeClr val="accent1"/>
              </a:solidFill>
              <a:latin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800" b="0" i="0" u="none" strike="noStrike" kern="1200" cap="none" spc="0" normalizeH="0" baseline="0" noProof="0" dirty="0">
                <a:ln>
                  <a:noFill/>
                </a:ln>
                <a:solidFill>
                  <a:schemeClr val="accent1"/>
                </a:solidFill>
                <a:effectLst/>
                <a:uLnTx/>
                <a:uFillTx/>
                <a:latin typeface="Arial" panose="020B0604020202020204"/>
                <a:ea typeface="+mn-ea"/>
                <a:cs typeface="+mn-cs"/>
              </a:rPr>
              <a:t>Funktionsweisen:</a:t>
            </a:r>
          </a:p>
          <a:p>
            <a:pPr marL="285750" marR="0" lvl="0" indent="-285750" algn="l" defTabSz="914400" rtl="0" eaLnBrk="1" fontAlgn="auto" latinLnBrk="0" hangingPunct="1">
              <a:lnSpc>
                <a:spcPct val="100000"/>
              </a:lnSpc>
              <a:spcBef>
                <a:spcPts val="0"/>
              </a:spcBef>
              <a:spcAft>
                <a:spcPts val="0"/>
              </a:spcAft>
              <a:buClr>
                <a:schemeClr val="accent3"/>
              </a:buClr>
              <a:buSzTx/>
              <a:buFont typeface="Symbol" pitchFamily="2" charset="2"/>
              <a:buChar char="-"/>
              <a:tabLst/>
              <a:defRPr/>
            </a:pPr>
            <a:r>
              <a:rPr kumimoji="0" lang="de-CH" sz="1800" b="0" i="0" u="none" strike="noStrike" kern="1200" cap="none" spc="0" normalizeH="0" baseline="0" noProof="0" dirty="0">
                <a:ln>
                  <a:noFill/>
                </a:ln>
                <a:solidFill>
                  <a:schemeClr val="accent1"/>
                </a:solidFill>
                <a:effectLst/>
                <a:uLnTx/>
                <a:uFillTx/>
                <a:latin typeface="Arial" panose="020B0604020202020204"/>
                <a:ea typeface="+mn-ea"/>
                <a:cs typeface="+mn-cs"/>
              </a:rPr>
              <a:t>Luft-Wärmepumpe</a:t>
            </a:r>
          </a:p>
          <a:p>
            <a:pPr marL="285750" marR="0" lvl="0" indent="-285750" algn="l" defTabSz="914400" rtl="0" eaLnBrk="1" fontAlgn="auto" latinLnBrk="0" hangingPunct="1">
              <a:lnSpc>
                <a:spcPct val="100000"/>
              </a:lnSpc>
              <a:spcBef>
                <a:spcPts val="0"/>
              </a:spcBef>
              <a:spcAft>
                <a:spcPts val="0"/>
              </a:spcAft>
              <a:buClr>
                <a:schemeClr val="accent3"/>
              </a:buClr>
              <a:buSzTx/>
              <a:buFont typeface="Symbol" pitchFamily="2" charset="2"/>
              <a:buChar char="-"/>
              <a:tabLst/>
              <a:defRPr/>
            </a:pPr>
            <a:r>
              <a:rPr kumimoji="0" lang="de-CH" sz="1800" b="0" i="0" u="none" strike="noStrike" kern="1200" cap="none" spc="0" normalizeH="0" baseline="0" noProof="0" dirty="0">
                <a:ln>
                  <a:noFill/>
                </a:ln>
                <a:solidFill>
                  <a:schemeClr val="accent1"/>
                </a:solidFill>
                <a:effectLst/>
                <a:uLnTx/>
                <a:uFillTx/>
                <a:latin typeface="Arial" panose="020B0604020202020204"/>
                <a:ea typeface="+mn-ea"/>
                <a:cs typeface="+mn-cs"/>
              </a:rPr>
              <a:t>Erdwärmesonden-Wärmepumpe</a:t>
            </a:r>
          </a:p>
          <a:p>
            <a:pPr marL="285750" marR="0" lvl="0" indent="-285750" algn="l" defTabSz="914400" rtl="0" eaLnBrk="1" fontAlgn="auto" latinLnBrk="0" hangingPunct="1">
              <a:lnSpc>
                <a:spcPct val="100000"/>
              </a:lnSpc>
              <a:spcBef>
                <a:spcPts val="0"/>
              </a:spcBef>
              <a:spcAft>
                <a:spcPts val="0"/>
              </a:spcAft>
              <a:buClr>
                <a:schemeClr val="accent3"/>
              </a:buClr>
              <a:buSzTx/>
              <a:buFont typeface="Symbol" pitchFamily="2" charset="2"/>
              <a:buChar char="-"/>
              <a:tabLst/>
              <a:defRPr/>
            </a:pPr>
            <a:r>
              <a:rPr lang="de-CH" noProof="0" dirty="0">
                <a:solidFill>
                  <a:schemeClr val="accent1"/>
                </a:solidFill>
                <a:latin typeface="Arial" panose="020B0604020202020204"/>
              </a:rPr>
              <a:t>Grundwasser-Wärmepumpe</a:t>
            </a:r>
            <a:endParaRPr kumimoji="0" lang="de-CH" sz="1800" b="0" i="0" u="none" strike="noStrike" kern="1200" cap="none" spc="0" normalizeH="0" baseline="0" noProof="0" dirty="0">
              <a:ln>
                <a:noFill/>
              </a:ln>
              <a:solidFill>
                <a:schemeClr val="accent1"/>
              </a:solidFill>
              <a:effectLst/>
              <a:uLnTx/>
              <a:uFillTx/>
              <a:latin typeface="Arial" panose="020B0604020202020204"/>
              <a:ea typeface="+mn-ea"/>
              <a:cs typeface="+mn-cs"/>
            </a:endParaRPr>
          </a:p>
        </p:txBody>
      </p:sp>
      <p:sp>
        <p:nvSpPr>
          <p:cNvPr id="8" name="Textfeld 7">
            <a:extLst>
              <a:ext uri="{FF2B5EF4-FFF2-40B4-BE49-F238E27FC236}">
                <a16:creationId xmlns:a16="http://schemas.microsoft.com/office/drawing/2014/main" id="{106CF4DB-8A1E-43B3-6D12-2D0A811B9367}"/>
              </a:ext>
            </a:extLst>
          </p:cNvPr>
          <p:cNvSpPr txBox="1"/>
          <p:nvPr/>
        </p:nvSpPr>
        <p:spPr>
          <a:xfrm>
            <a:off x="1162811" y="5792119"/>
            <a:ext cx="7403083" cy="307777"/>
          </a:xfrm>
          <a:prstGeom prst="rect">
            <a:avLst/>
          </a:prstGeom>
          <a:noFill/>
        </p:spPr>
        <p:txBody>
          <a:bodyPr wrap="square">
            <a:spAutoFit/>
          </a:bodyPr>
          <a:lstStyle/>
          <a:p>
            <a:r>
              <a:rPr lang="de-CH" sz="1400" noProof="0" dirty="0">
                <a:solidFill>
                  <a:schemeClr val="accent1"/>
                </a:solidFill>
              </a:rPr>
              <a:t>Mehr Informationen auf </a:t>
            </a:r>
            <a:r>
              <a:rPr lang="de-CH" sz="1400" u="sng" noProof="0" dirty="0" err="1">
                <a:solidFill>
                  <a:schemeClr val="accent1"/>
                </a:solidFill>
              </a:rPr>
              <a:t>www.energieschweiz.ch</a:t>
            </a:r>
            <a:r>
              <a:rPr lang="de-CH" sz="1400" u="sng" noProof="0" dirty="0">
                <a:solidFill>
                  <a:schemeClr val="accent1"/>
                </a:solidFill>
              </a:rPr>
              <a:t>/modernisieren/</a:t>
            </a:r>
            <a:r>
              <a:rPr lang="de-CH" sz="1400" u="sng" noProof="0" dirty="0" err="1">
                <a:solidFill>
                  <a:schemeClr val="accent1"/>
                </a:solidFill>
              </a:rPr>
              <a:t>heizungsersatz</a:t>
            </a:r>
            <a:r>
              <a:rPr lang="de-CH" sz="1400" u="sng" noProof="0" dirty="0">
                <a:solidFill>
                  <a:schemeClr val="accent1"/>
                </a:solidFill>
              </a:rPr>
              <a:t>/</a:t>
            </a:r>
          </a:p>
        </p:txBody>
      </p:sp>
      <p:pic>
        <p:nvPicPr>
          <p:cNvPr id="9" name="Grafik 8">
            <a:extLst>
              <a:ext uri="{FF2B5EF4-FFF2-40B4-BE49-F238E27FC236}">
                <a16:creationId xmlns:a16="http://schemas.microsoft.com/office/drawing/2014/main" id="{E8413ED0-D527-59BA-318D-4F1730B0F6B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0943" y="5551913"/>
            <a:ext cx="788187" cy="788187"/>
          </a:xfrm>
          <a:prstGeom prst="rect">
            <a:avLst/>
          </a:prstGeom>
        </p:spPr>
      </p:pic>
      <p:pic>
        <p:nvPicPr>
          <p:cNvPr id="2050" name="Picture 2" descr="Ein Bild, das Text, Screenshot, Diagramm, Design enthält.&#10;&#10;KI-generierte Inhalte können fehlerhaft sein.">
            <a:extLst>
              <a:ext uri="{FF2B5EF4-FFF2-40B4-BE49-F238E27FC236}">
                <a16:creationId xmlns:a16="http://schemas.microsoft.com/office/drawing/2014/main" id="{D430B971-DC09-BE23-C7F6-2B8F5762F5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604779"/>
            <a:ext cx="6708085" cy="37732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564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52689-896C-B451-F484-46BD3E7647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BD8458-250D-A29A-5CB5-618F0BCEC576}"/>
              </a:ext>
            </a:extLst>
          </p:cNvPr>
          <p:cNvSpPr>
            <a:spLocks noGrp="1"/>
          </p:cNvSpPr>
          <p:nvPr>
            <p:ph type="title"/>
          </p:nvPr>
        </p:nvSpPr>
        <p:spPr/>
        <p:txBody>
          <a:bodyPr vert="horz" lIns="0" tIns="0" rIns="0" bIns="0" rtlCol="0" anchor="t">
            <a:noAutofit/>
          </a:bodyPr>
          <a:lstStyle/>
          <a:p>
            <a:r>
              <a:rPr lang="de-CH" noProof="0" dirty="0"/>
              <a:t>Wärmepumpe</a:t>
            </a:r>
          </a:p>
        </p:txBody>
      </p:sp>
      <p:sp>
        <p:nvSpPr>
          <p:cNvPr id="4" name="Datumsplatzhalter 3">
            <a:extLst>
              <a:ext uri="{FF2B5EF4-FFF2-40B4-BE49-F238E27FC236}">
                <a16:creationId xmlns:a16="http://schemas.microsoft.com/office/drawing/2014/main" id="{2C0D0410-2649-61D8-933C-E815DEE04862}"/>
              </a:ext>
            </a:extLst>
          </p:cNvPr>
          <p:cNvSpPr>
            <a:spLocks noGrp="1"/>
          </p:cNvSpPr>
          <p:nvPr>
            <p:ph type="dt" sz="half" idx="10"/>
          </p:nvPr>
        </p:nvSpPr>
        <p:spPr/>
        <p:txBody>
          <a:bodyPr/>
          <a:lstStyle/>
          <a:p>
            <a:fld id="{B97ED418-9BBB-864E-AB36-7397F561550A}"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FD61F05A-3D22-325C-D0A8-F0D05875054D}"/>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9F0B141A-2D9E-6000-A710-139B8A23A190}"/>
              </a:ext>
            </a:extLst>
          </p:cNvPr>
          <p:cNvSpPr>
            <a:spLocks noGrp="1"/>
          </p:cNvSpPr>
          <p:nvPr>
            <p:ph type="sldNum" sz="quarter" idx="12"/>
          </p:nvPr>
        </p:nvSpPr>
        <p:spPr/>
        <p:txBody>
          <a:bodyPr/>
          <a:lstStyle/>
          <a:p>
            <a:fld id="{442AD375-037F-43D0-B059-5172DA06796A}" type="slidenum">
              <a:rPr lang="de-CH" noProof="0" smtClean="0"/>
              <a:pPr/>
              <a:t>24</a:t>
            </a:fld>
            <a:endParaRPr lang="de-CH" noProof="0" dirty="0"/>
          </a:p>
        </p:txBody>
      </p:sp>
      <p:sp>
        <p:nvSpPr>
          <p:cNvPr id="18" name="Textfeld 17">
            <a:extLst>
              <a:ext uri="{FF2B5EF4-FFF2-40B4-BE49-F238E27FC236}">
                <a16:creationId xmlns:a16="http://schemas.microsoft.com/office/drawing/2014/main" id="{C60E839E-E139-A9E7-124B-2BF716C446BF}"/>
              </a:ext>
            </a:extLst>
          </p:cNvPr>
          <p:cNvSpPr txBox="1"/>
          <p:nvPr/>
        </p:nvSpPr>
        <p:spPr>
          <a:xfrm>
            <a:off x="1595478" y="2712979"/>
            <a:ext cx="2374478" cy="964367"/>
          </a:xfrm>
          <a:prstGeom prst="rect">
            <a:avLst/>
          </a:prstGeom>
          <a:noFill/>
        </p:spPr>
        <p:txBody>
          <a:bodyPr wrap="square" lIns="0" tIns="0" rIns="0" bIns="0" rtlCol="0">
            <a:spAutoFit/>
          </a:bodyPr>
          <a:lstStyle>
            <a:defPPr>
              <a:defRPr lang="de-DE"/>
            </a:defPPr>
            <a:lvl1pPr marL="230188" indent="-230188">
              <a:spcAft>
                <a:spcPts val="0"/>
              </a:spcAft>
              <a:buClr>
                <a:schemeClr val="accent3"/>
              </a:buClr>
              <a:buFont typeface="Symbol" pitchFamily="2" charset="2"/>
              <a:buChar char="-"/>
              <a:defRPr sz="1400">
                <a:solidFill>
                  <a:schemeClr val="accent1"/>
                </a:solidFill>
              </a:defRPr>
            </a:lvl1pPr>
          </a:lstStyle>
          <a:p>
            <a:pPr marL="182563" indent="-182563"/>
            <a:r>
              <a:rPr lang="de-CH" noProof="0" dirty="0"/>
              <a:t>Luft-Wasser-Wärmepumpe</a:t>
            </a:r>
          </a:p>
          <a:p>
            <a:pPr marL="182563" indent="-182563"/>
            <a:r>
              <a:rPr lang="de-CH" noProof="0" dirty="0"/>
              <a:t>Erdsonden-Wärmepumpe</a:t>
            </a:r>
          </a:p>
          <a:p>
            <a:pPr marL="182563" indent="-182563"/>
            <a:r>
              <a:rPr lang="de-CH" noProof="0" dirty="0"/>
              <a:t>Grundwasser-Wärmepumpe</a:t>
            </a:r>
          </a:p>
        </p:txBody>
      </p:sp>
      <p:sp>
        <p:nvSpPr>
          <p:cNvPr id="19" name="Textfeld 18">
            <a:extLst>
              <a:ext uri="{FF2B5EF4-FFF2-40B4-BE49-F238E27FC236}">
                <a16:creationId xmlns:a16="http://schemas.microsoft.com/office/drawing/2014/main" id="{3119EA41-EBEA-43E5-DEC7-35E377ECB121}"/>
              </a:ext>
            </a:extLst>
          </p:cNvPr>
          <p:cNvSpPr txBox="1"/>
          <p:nvPr/>
        </p:nvSpPr>
        <p:spPr>
          <a:xfrm>
            <a:off x="4164943" y="2712979"/>
            <a:ext cx="2374478" cy="2585323"/>
          </a:xfrm>
          <a:prstGeom prst="rect">
            <a:avLst/>
          </a:prstGeom>
          <a:noFill/>
        </p:spPr>
        <p:txBody>
          <a:bodyPr wrap="square" lIns="0" tIns="0" rIns="0" bIns="0" rtlCol="0">
            <a:spAutoFit/>
          </a:bodyPr>
          <a:lstStyle>
            <a:defPPr>
              <a:defRPr lang="de-DE"/>
            </a:defPPr>
            <a:lvl1pPr marL="230188" indent="-230188">
              <a:spcAft>
                <a:spcPts val="400"/>
              </a:spcAft>
              <a:buClr>
                <a:schemeClr val="accent3"/>
              </a:buClr>
              <a:buFont typeface="Symbol" pitchFamily="2" charset="2"/>
              <a:buChar char="-"/>
              <a:defRPr sz="1400">
                <a:solidFill>
                  <a:schemeClr val="accent1"/>
                </a:solidFill>
              </a:defRPr>
            </a:lvl1pPr>
          </a:lstStyle>
          <a:p>
            <a:pPr marL="182563" indent="-182563">
              <a:spcAft>
                <a:spcPts val="0"/>
              </a:spcAft>
            </a:pPr>
            <a:r>
              <a:rPr lang="de-CH" noProof="0" dirty="0"/>
              <a:t>tiefe Energiekosten im Vergleich zu Heizöl und Erdgas</a:t>
            </a:r>
          </a:p>
          <a:p>
            <a:pPr marL="182563" indent="-182563">
              <a:spcAft>
                <a:spcPts val="0"/>
              </a:spcAft>
            </a:pPr>
            <a:r>
              <a:rPr lang="de-CH" noProof="0" dirty="0"/>
              <a:t>CO</a:t>
            </a:r>
            <a:r>
              <a:rPr lang="de-CH" baseline="-25000" noProof="0" dirty="0"/>
              <a:t>2</a:t>
            </a:r>
            <a:r>
              <a:rPr lang="de-CH" noProof="0" dirty="0"/>
              <a:t>-neutral (abhängig vom Strommix)</a:t>
            </a:r>
          </a:p>
          <a:p>
            <a:pPr marL="182563" indent="-182563">
              <a:spcAft>
                <a:spcPts val="0"/>
              </a:spcAft>
            </a:pPr>
            <a:r>
              <a:rPr lang="de-CH" noProof="0" dirty="0"/>
              <a:t>einfacher und günstiger Betrieb</a:t>
            </a:r>
          </a:p>
          <a:p>
            <a:pPr marL="182563" indent="-182563">
              <a:spcAft>
                <a:spcPts val="0"/>
              </a:spcAft>
            </a:pPr>
            <a:r>
              <a:rPr lang="de-CH" noProof="0" dirty="0"/>
              <a:t>geringer Platzbedarf</a:t>
            </a:r>
          </a:p>
          <a:p>
            <a:pPr marL="182563" indent="-182563">
              <a:spcAft>
                <a:spcPts val="0"/>
              </a:spcAft>
            </a:pPr>
            <a:r>
              <a:rPr lang="de-CH" noProof="0" dirty="0"/>
              <a:t>Erdwärmesonden: </a:t>
            </a:r>
            <a:r>
              <a:rPr lang="de-CH" noProof="0" dirty="0" err="1"/>
              <a:t>GeoCooling</a:t>
            </a:r>
            <a:r>
              <a:rPr lang="de-CH" noProof="0" dirty="0"/>
              <a:t> (sanfte Kühlung) möglich</a:t>
            </a:r>
          </a:p>
          <a:p>
            <a:pPr marL="182563" indent="-182563">
              <a:spcAft>
                <a:spcPts val="0"/>
              </a:spcAft>
            </a:pPr>
            <a:r>
              <a:rPr lang="de-CH" noProof="0" dirty="0"/>
              <a:t>keine CO</a:t>
            </a:r>
            <a:r>
              <a:rPr lang="de-CH" baseline="-25000" noProof="0" dirty="0"/>
              <a:t>2</a:t>
            </a:r>
            <a:r>
              <a:rPr lang="de-CH" noProof="0" dirty="0"/>
              <a:t>-Abgabe</a:t>
            </a:r>
          </a:p>
        </p:txBody>
      </p:sp>
      <p:sp>
        <p:nvSpPr>
          <p:cNvPr id="20" name="Textfeld 19">
            <a:extLst>
              <a:ext uri="{FF2B5EF4-FFF2-40B4-BE49-F238E27FC236}">
                <a16:creationId xmlns:a16="http://schemas.microsoft.com/office/drawing/2014/main" id="{2A1D2850-1348-D4C6-9770-3BC0AC30CFCC}"/>
              </a:ext>
            </a:extLst>
          </p:cNvPr>
          <p:cNvSpPr txBox="1"/>
          <p:nvPr/>
        </p:nvSpPr>
        <p:spPr>
          <a:xfrm>
            <a:off x="6734407" y="2712979"/>
            <a:ext cx="2374478" cy="2585323"/>
          </a:xfrm>
          <a:prstGeom prst="rect">
            <a:avLst/>
          </a:prstGeom>
          <a:noFill/>
        </p:spPr>
        <p:txBody>
          <a:bodyPr wrap="square" lIns="0" tIns="0" rIns="0" bIns="0" rtlCol="0">
            <a:spAutoFit/>
          </a:bodyPr>
          <a:lstStyle>
            <a:defPPr>
              <a:defRPr lang="de-DE"/>
            </a:defPPr>
            <a:lvl1pPr marL="230188" indent="-230188">
              <a:spcAft>
                <a:spcPts val="0"/>
              </a:spcAft>
              <a:buClr>
                <a:schemeClr val="accent3"/>
              </a:buClr>
              <a:buFont typeface="Symbol" pitchFamily="2" charset="2"/>
              <a:buChar char="-"/>
              <a:defRPr sz="1400">
                <a:solidFill>
                  <a:schemeClr val="accent1"/>
                </a:solidFill>
              </a:defRPr>
            </a:lvl1pPr>
          </a:lstStyle>
          <a:p>
            <a:pPr marL="182563" indent="-182563"/>
            <a:r>
              <a:rPr lang="de-CH" noProof="0" dirty="0"/>
              <a:t>Investitionskosten*</a:t>
            </a:r>
          </a:p>
          <a:p>
            <a:pPr marL="182563" indent="-182563"/>
            <a:r>
              <a:rPr lang="de-CH" noProof="0" dirty="0"/>
              <a:t>Bewilligung nötig</a:t>
            </a:r>
          </a:p>
          <a:p>
            <a:pPr marL="182563" indent="-182563"/>
            <a:endParaRPr lang="de-CH" noProof="0" dirty="0"/>
          </a:p>
          <a:p>
            <a:pPr marL="182563" indent="-182563"/>
            <a:endParaRPr lang="de-CH" noProof="0" dirty="0"/>
          </a:p>
          <a:p>
            <a:pPr marL="182563" indent="-182563"/>
            <a:endParaRPr lang="de-CH" noProof="0" dirty="0"/>
          </a:p>
          <a:p>
            <a:pPr marL="182563" indent="-182563"/>
            <a:endParaRPr lang="de-CH" noProof="0" dirty="0"/>
          </a:p>
          <a:p>
            <a:pPr marL="182563" indent="-182563"/>
            <a:endParaRPr lang="de-CH" noProof="0" dirty="0"/>
          </a:p>
          <a:p>
            <a:pPr marL="182563" indent="-182563"/>
            <a:endParaRPr lang="de-CH" noProof="0" dirty="0"/>
          </a:p>
          <a:p>
            <a:pPr marL="182563" indent="-182563"/>
            <a:endParaRPr lang="de-CH" noProof="0" dirty="0"/>
          </a:p>
          <a:p>
            <a:pPr marL="182563" indent="-182563">
              <a:buNone/>
            </a:pPr>
            <a:r>
              <a:rPr lang="de-CH" b="1" noProof="0" dirty="0"/>
              <a:t>*	Wichtig! </a:t>
            </a:r>
            <a:r>
              <a:rPr lang="de-CH" noProof="0" dirty="0"/>
              <a:t>Verschiedene Förder- und Finanzierungs-möglichkeiten nutzen</a:t>
            </a:r>
          </a:p>
        </p:txBody>
      </p:sp>
      <p:sp>
        <p:nvSpPr>
          <p:cNvPr id="21" name="Textfeld 20">
            <a:extLst>
              <a:ext uri="{FF2B5EF4-FFF2-40B4-BE49-F238E27FC236}">
                <a16:creationId xmlns:a16="http://schemas.microsoft.com/office/drawing/2014/main" id="{DFFD70BE-0912-62E8-545F-3F6402E2363F}"/>
              </a:ext>
            </a:extLst>
          </p:cNvPr>
          <p:cNvSpPr txBox="1"/>
          <p:nvPr/>
        </p:nvSpPr>
        <p:spPr>
          <a:xfrm>
            <a:off x="9303871" y="2712979"/>
            <a:ext cx="2372192" cy="2586414"/>
          </a:xfrm>
          <a:prstGeom prst="rect">
            <a:avLst/>
          </a:prstGeom>
          <a:noFill/>
        </p:spPr>
        <p:txBody>
          <a:bodyPr wrap="square" lIns="0" tIns="0" rIns="0" bIns="0" rtlCol="0">
            <a:spAutoFit/>
          </a:bodyPr>
          <a:lstStyle>
            <a:defPPr>
              <a:defRPr lang="de-DE"/>
            </a:defPPr>
            <a:lvl1pPr marL="230188" indent="-230188">
              <a:spcAft>
                <a:spcPts val="0"/>
              </a:spcAft>
              <a:buClr>
                <a:schemeClr val="accent3"/>
              </a:buClr>
              <a:buFont typeface="Symbol" pitchFamily="2" charset="2"/>
              <a:buChar char="-"/>
              <a:defRPr sz="1400">
                <a:solidFill>
                  <a:schemeClr val="accent1"/>
                </a:solidFill>
              </a:defRPr>
            </a:lvl1pPr>
          </a:lstStyle>
          <a:p>
            <a:pPr marL="182563" indent="-182563"/>
            <a:r>
              <a:rPr lang="de-CH" noProof="0" dirty="0"/>
              <a:t>Solarstrom/Photovoltaik (Wärmepumpe verbessert Eigenverbrauch)</a:t>
            </a:r>
          </a:p>
          <a:p>
            <a:pPr marL="182563" indent="-182563"/>
            <a:r>
              <a:rPr lang="de-CH" noProof="0" dirty="0"/>
              <a:t>thermische Sonnen-kollektoren zur Wasser-erwärmung (falls vorhanden auch für die Regeneration der Erdwärmesonde)</a:t>
            </a:r>
          </a:p>
        </p:txBody>
      </p:sp>
      <p:pic>
        <p:nvPicPr>
          <p:cNvPr id="9" name="Grafik 8">
            <a:extLst>
              <a:ext uri="{FF2B5EF4-FFF2-40B4-BE49-F238E27FC236}">
                <a16:creationId xmlns:a16="http://schemas.microsoft.com/office/drawing/2014/main" id="{32203A71-6D5D-4352-46A1-41182491B0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3649" y="1694561"/>
            <a:ext cx="952500" cy="952500"/>
          </a:xfrm>
          <a:prstGeom prst="rect">
            <a:avLst/>
          </a:prstGeom>
        </p:spPr>
      </p:pic>
      <p:pic>
        <p:nvPicPr>
          <p:cNvPr id="12" name="Grafik 11">
            <a:extLst>
              <a:ext uri="{FF2B5EF4-FFF2-40B4-BE49-F238E27FC236}">
                <a16:creationId xmlns:a16="http://schemas.microsoft.com/office/drawing/2014/main" id="{923C481B-53EC-8114-DDE7-F2BC16168E2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3649" y="2603234"/>
            <a:ext cx="952500" cy="952500"/>
          </a:xfrm>
          <a:prstGeom prst="rect">
            <a:avLst/>
          </a:prstGeom>
        </p:spPr>
      </p:pic>
      <p:sp>
        <p:nvSpPr>
          <p:cNvPr id="14" name="Rechteck 13">
            <a:extLst>
              <a:ext uri="{FF2B5EF4-FFF2-40B4-BE49-F238E27FC236}">
                <a16:creationId xmlns:a16="http://schemas.microsoft.com/office/drawing/2014/main" id="{839FE0D1-A98D-980C-8413-7B26D56A52EF}"/>
              </a:ext>
            </a:extLst>
          </p:cNvPr>
          <p:cNvSpPr/>
          <p:nvPr/>
        </p:nvSpPr>
        <p:spPr>
          <a:xfrm>
            <a:off x="1595479"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b="1" noProof="0" dirty="0">
                <a:solidFill>
                  <a:schemeClr val="accent1"/>
                </a:solidFill>
              </a:rPr>
              <a:t>Heiztechnik</a:t>
            </a:r>
          </a:p>
        </p:txBody>
      </p:sp>
      <p:sp>
        <p:nvSpPr>
          <p:cNvPr id="22" name="Rechteck 21">
            <a:extLst>
              <a:ext uri="{FF2B5EF4-FFF2-40B4-BE49-F238E27FC236}">
                <a16:creationId xmlns:a16="http://schemas.microsoft.com/office/drawing/2014/main" id="{804686B3-93AA-51F5-3969-6CBA93CF0A7D}"/>
              </a:ext>
            </a:extLst>
          </p:cNvPr>
          <p:cNvSpPr/>
          <p:nvPr/>
        </p:nvSpPr>
        <p:spPr>
          <a:xfrm>
            <a:off x="4164943"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b="1" noProof="0" dirty="0">
                <a:solidFill>
                  <a:schemeClr val="accent1"/>
                </a:solidFill>
              </a:rPr>
              <a:t>Vorteile</a:t>
            </a:r>
          </a:p>
        </p:txBody>
      </p:sp>
      <p:sp>
        <p:nvSpPr>
          <p:cNvPr id="25" name="Rechteck 24">
            <a:extLst>
              <a:ext uri="{FF2B5EF4-FFF2-40B4-BE49-F238E27FC236}">
                <a16:creationId xmlns:a16="http://schemas.microsoft.com/office/drawing/2014/main" id="{72FA6117-9B36-4BB9-453F-D5FF11C79B81}"/>
              </a:ext>
            </a:extLst>
          </p:cNvPr>
          <p:cNvSpPr/>
          <p:nvPr/>
        </p:nvSpPr>
        <p:spPr>
          <a:xfrm>
            <a:off x="6734407"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b="1" noProof="0" dirty="0">
                <a:solidFill>
                  <a:schemeClr val="accent1"/>
                </a:solidFill>
              </a:rPr>
              <a:t>Nachteile</a:t>
            </a:r>
          </a:p>
        </p:txBody>
      </p:sp>
      <p:sp>
        <p:nvSpPr>
          <p:cNvPr id="26" name="Rechteck 25">
            <a:extLst>
              <a:ext uri="{FF2B5EF4-FFF2-40B4-BE49-F238E27FC236}">
                <a16:creationId xmlns:a16="http://schemas.microsoft.com/office/drawing/2014/main" id="{CE04EDFB-3209-CAC9-B104-342C274B38E0}"/>
              </a:ext>
            </a:extLst>
          </p:cNvPr>
          <p:cNvSpPr/>
          <p:nvPr/>
        </p:nvSpPr>
        <p:spPr>
          <a:xfrm>
            <a:off x="9303871"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b="1" noProof="0" dirty="0">
                <a:solidFill>
                  <a:schemeClr val="accent1"/>
                </a:solidFill>
              </a:rPr>
              <a:t>Kombinationen</a:t>
            </a:r>
          </a:p>
        </p:txBody>
      </p:sp>
    </p:spTree>
    <p:extLst>
      <p:ext uri="{BB962C8B-B14F-4D97-AF65-F5344CB8AC3E}">
        <p14:creationId xmlns:p14="http://schemas.microsoft.com/office/powerpoint/2010/main" val="308168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52689-896C-B451-F484-46BD3E7647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BD8458-250D-A29A-5CB5-618F0BCEC576}"/>
              </a:ext>
            </a:extLst>
          </p:cNvPr>
          <p:cNvSpPr>
            <a:spLocks noGrp="1"/>
          </p:cNvSpPr>
          <p:nvPr>
            <p:ph type="title"/>
          </p:nvPr>
        </p:nvSpPr>
        <p:spPr/>
        <p:txBody>
          <a:bodyPr vert="horz" lIns="0" tIns="0" rIns="0" bIns="0" rtlCol="0" anchor="t">
            <a:noAutofit/>
          </a:bodyPr>
          <a:lstStyle/>
          <a:p>
            <a:r>
              <a:rPr lang="de-CH" noProof="0" dirty="0"/>
              <a:t>Aussen aufgestellte Luft-Wärmepumpe</a:t>
            </a:r>
          </a:p>
        </p:txBody>
      </p:sp>
      <p:sp>
        <p:nvSpPr>
          <p:cNvPr id="4" name="Datumsplatzhalter 3">
            <a:extLst>
              <a:ext uri="{FF2B5EF4-FFF2-40B4-BE49-F238E27FC236}">
                <a16:creationId xmlns:a16="http://schemas.microsoft.com/office/drawing/2014/main" id="{2C0D0410-2649-61D8-933C-E815DEE04862}"/>
              </a:ext>
            </a:extLst>
          </p:cNvPr>
          <p:cNvSpPr>
            <a:spLocks noGrp="1"/>
          </p:cNvSpPr>
          <p:nvPr>
            <p:ph type="dt" sz="half" idx="10"/>
          </p:nvPr>
        </p:nvSpPr>
        <p:spPr/>
        <p:txBody>
          <a:bodyPr/>
          <a:lstStyle/>
          <a:p>
            <a:fld id="{7D0D1D11-6A8E-8848-8E57-1D77748C1D0F}"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FD61F05A-3D22-325C-D0A8-F0D05875054D}"/>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9F0B141A-2D9E-6000-A710-139B8A23A190}"/>
              </a:ext>
            </a:extLst>
          </p:cNvPr>
          <p:cNvSpPr>
            <a:spLocks noGrp="1"/>
          </p:cNvSpPr>
          <p:nvPr>
            <p:ph type="sldNum" sz="quarter" idx="12"/>
          </p:nvPr>
        </p:nvSpPr>
        <p:spPr/>
        <p:txBody>
          <a:bodyPr/>
          <a:lstStyle/>
          <a:p>
            <a:fld id="{442AD375-037F-43D0-B059-5172DA06796A}" type="slidenum">
              <a:rPr lang="de-CH" noProof="0" smtClean="0"/>
              <a:pPr/>
              <a:t>25</a:t>
            </a:fld>
            <a:endParaRPr lang="de-CH" noProof="0" dirty="0"/>
          </a:p>
        </p:txBody>
      </p:sp>
      <p:sp>
        <p:nvSpPr>
          <p:cNvPr id="3" name="Textfeld 2">
            <a:extLst>
              <a:ext uri="{FF2B5EF4-FFF2-40B4-BE49-F238E27FC236}">
                <a16:creationId xmlns:a16="http://schemas.microsoft.com/office/drawing/2014/main" id="{AD9DBCE9-9346-4BDD-A3C8-4F308FE0946D}"/>
              </a:ext>
            </a:extLst>
          </p:cNvPr>
          <p:cNvSpPr txBox="1"/>
          <p:nvPr/>
        </p:nvSpPr>
        <p:spPr>
          <a:xfrm>
            <a:off x="9011768" y="1099149"/>
            <a:ext cx="2664295" cy="1508105"/>
          </a:xfrm>
          <a:prstGeom prst="rect">
            <a:avLst/>
          </a:prstGeom>
          <a:noFill/>
        </p:spPr>
        <p:txBody>
          <a:bodyPr wrap="square" lIns="0" tIns="0" rIns="0" bIns="0" rtlCol="0">
            <a:spAutoFit/>
          </a:bodyPr>
          <a:lstStyle/>
          <a:p>
            <a:pPr marL="182563" lvl="0" indent="-182563">
              <a:buClr>
                <a:schemeClr val="accent3"/>
              </a:buClr>
              <a:buFont typeface="Symbol" pitchFamily="2" charset="2"/>
              <a:buChar char="-"/>
              <a:defRPr/>
            </a:pPr>
            <a:r>
              <a:rPr lang="de-CH" sz="1400" noProof="0" dirty="0">
                <a:solidFill>
                  <a:schemeClr val="accent1"/>
                </a:solidFill>
              </a:rPr>
              <a:t>verbreitetste erneuerbare Heizlösung</a:t>
            </a:r>
          </a:p>
          <a:p>
            <a:pPr marL="182563" lvl="0" indent="-182563">
              <a:buClr>
                <a:schemeClr val="accent3"/>
              </a:buClr>
              <a:buFont typeface="Symbol" pitchFamily="2" charset="2"/>
              <a:buChar char="-"/>
              <a:defRPr/>
            </a:pPr>
            <a:r>
              <a:rPr lang="de-CH" sz="1400" noProof="0" dirty="0">
                <a:solidFill>
                  <a:schemeClr val="accent1"/>
                </a:solidFill>
              </a:rPr>
              <a:t>keine Auflagen bezüglich Gewässerschutz</a:t>
            </a:r>
          </a:p>
          <a:p>
            <a:pPr marL="182563" lvl="0" indent="-182563">
              <a:buClr>
                <a:schemeClr val="accent3"/>
              </a:buClr>
              <a:buFont typeface="Symbol" pitchFamily="2" charset="2"/>
              <a:buChar char="-"/>
              <a:defRPr/>
            </a:pPr>
            <a:r>
              <a:rPr lang="de-CH" sz="1400" noProof="0" dirty="0">
                <a:solidFill>
                  <a:schemeClr val="accent1"/>
                </a:solidFill>
              </a:rPr>
              <a:t>Baubewilligung für WP Aussenbereich und Split-Gerät</a:t>
            </a:r>
          </a:p>
          <a:p>
            <a:pPr marL="182563" lvl="0" indent="-182563">
              <a:buClr>
                <a:schemeClr val="accent3"/>
              </a:buClr>
              <a:buFont typeface="Symbol" pitchFamily="2" charset="2"/>
              <a:buChar char="-"/>
              <a:defRPr/>
            </a:pPr>
            <a:r>
              <a:rPr lang="de-CH" sz="1400" noProof="0" dirty="0">
                <a:solidFill>
                  <a:schemeClr val="accent1"/>
                </a:solidFill>
              </a:rPr>
              <a:t>Lärmschutznachweis nötig</a:t>
            </a:r>
          </a:p>
        </p:txBody>
      </p:sp>
      <p:pic>
        <p:nvPicPr>
          <p:cNvPr id="7" name="Inhaltsplatzhalter 3">
            <a:extLst>
              <a:ext uri="{FF2B5EF4-FFF2-40B4-BE49-F238E27FC236}">
                <a16:creationId xmlns:a16="http://schemas.microsoft.com/office/drawing/2014/main" id="{621C726B-05BD-D89E-25F3-F72838386171}"/>
              </a:ext>
            </a:extLst>
          </p:cNvPr>
          <p:cNvPicPr>
            <a:picLocks noGrp="1" noChangeAspect="1"/>
          </p:cNvPicPr>
          <p:nvPr>
            <p:ph idx="1"/>
          </p:nvPr>
        </p:nvPicPr>
        <p:blipFill rotWithShape="1">
          <a:blip r:embed="rId3" cstate="screen">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r="784"/>
          <a:stretch/>
        </p:blipFill>
        <p:spPr>
          <a:xfrm>
            <a:off x="515379" y="1099149"/>
            <a:ext cx="8345927" cy="5101010"/>
          </a:xfrm>
          <a:prstGeom prst="rect">
            <a:avLst/>
          </a:prstGeom>
        </p:spPr>
      </p:pic>
    </p:spTree>
    <p:extLst>
      <p:ext uri="{BB962C8B-B14F-4D97-AF65-F5344CB8AC3E}">
        <p14:creationId xmlns:p14="http://schemas.microsoft.com/office/powerpoint/2010/main" val="11456660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52689-896C-B451-F484-46BD3E7647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BD8458-250D-A29A-5CB5-618F0BCEC576}"/>
              </a:ext>
            </a:extLst>
          </p:cNvPr>
          <p:cNvSpPr>
            <a:spLocks noGrp="1"/>
          </p:cNvSpPr>
          <p:nvPr>
            <p:ph type="title"/>
          </p:nvPr>
        </p:nvSpPr>
        <p:spPr/>
        <p:txBody>
          <a:bodyPr vert="horz" lIns="0" tIns="0" rIns="0" bIns="0" rtlCol="0" anchor="t">
            <a:noAutofit/>
          </a:bodyPr>
          <a:lstStyle/>
          <a:p>
            <a:r>
              <a:rPr lang="de-CH" noProof="0" dirty="0"/>
              <a:t>Innen aufgestellte Luft-Wärmepumpe</a:t>
            </a:r>
          </a:p>
        </p:txBody>
      </p:sp>
      <p:sp>
        <p:nvSpPr>
          <p:cNvPr id="4" name="Datumsplatzhalter 3">
            <a:extLst>
              <a:ext uri="{FF2B5EF4-FFF2-40B4-BE49-F238E27FC236}">
                <a16:creationId xmlns:a16="http://schemas.microsoft.com/office/drawing/2014/main" id="{2C0D0410-2649-61D8-933C-E815DEE04862}"/>
              </a:ext>
            </a:extLst>
          </p:cNvPr>
          <p:cNvSpPr>
            <a:spLocks noGrp="1"/>
          </p:cNvSpPr>
          <p:nvPr>
            <p:ph type="dt" sz="half" idx="10"/>
          </p:nvPr>
        </p:nvSpPr>
        <p:spPr/>
        <p:txBody>
          <a:bodyPr/>
          <a:lstStyle/>
          <a:p>
            <a:fld id="{79F538BF-1253-BE4E-87B7-829F58736D1B}"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FD61F05A-3D22-325C-D0A8-F0D05875054D}"/>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9F0B141A-2D9E-6000-A710-139B8A23A190}"/>
              </a:ext>
            </a:extLst>
          </p:cNvPr>
          <p:cNvSpPr>
            <a:spLocks noGrp="1"/>
          </p:cNvSpPr>
          <p:nvPr>
            <p:ph type="sldNum" sz="quarter" idx="12"/>
          </p:nvPr>
        </p:nvSpPr>
        <p:spPr/>
        <p:txBody>
          <a:bodyPr/>
          <a:lstStyle/>
          <a:p>
            <a:fld id="{442AD375-037F-43D0-B059-5172DA06796A}" type="slidenum">
              <a:rPr lang="de-CH" noProof="0" smtClean="0"/>
              <a:pPr/>
              <a:t>26</a:t>
            </a:fld>
            <a:endParaRPr lang="de-CH" noProof="0" dirty="0"/>
          </a:p>
        </p:txBody>
      </p:sp>
      <p:sp>
        <p:nvSpPr>
          <p:cNvPr id="3" name="Textfeld 2">
            <a:extLst>
              <a:ext uri="{FF2B5EF4-FFF2-40B4-BE49-F238E27FC236}">
                <a16:creationId xmlns:a16="http://schemas.microsoft.com/office/drawing/2014/main" id="{AD9DBCE9-9346-4BDD-A3C8-4F308FE0946D}"/>
              </a:ext>
            </a:extLst>
          </p:cNvPr>
          <p:cNvSpPr txBox="1"/>
          <p:nvPr/>
        </p:nvSpPr>
        <p:spPr>
          <a:xfrm>
            <a:off x="9011768" y="1099149"/>
            <a:ext cx="2664295" cy="861774"/>
          </a:xfrm>
          <a:prstGeom prst="rect">
            <a:avLst/>
          </a:prstGeom>
          <a:noFill/>
        </p:spPr>
        <p:txBody>
          <a:bodyPr wrap="square" lIns="0" tIns="0" rIns="0" bIns="0" rtlCol="0">
            <a:spAutoFit/>
          </a:bodyPr>
          <a:lstStyle/>
          <a:p>
            <a:pPr marL="182563" indent="-182563">
              <a:buClr>
                <a:schemeClr val="accent3"/>
              </a:buClr>
              <a:buFont typeface="Symbol" pitchFamily="2" charset="2"/>
              <a:buChar char="-"/>
              <a:defRPr/>
            </a:pPr>
            <a:r>
              <a:rPr lang="de-CH" sz="1400" noProof="0" dirty="0">
                <a:solidFill>
                  <a:schemeClr val="accent1"/>
                </a:solidFill>
              </a:rPr>
              <a:t>keine Auflagen bezüglich Gewässerschutz</a:t>
            </a:r>
          </a:p>
          <a:p>
            <a:pPr marL="182563" indent="-182563">
              <a:buClr>
                <a:schemeClr val="accent3"/>
              </a:buClr>
              <a:buFont typeface="Symbol" pitchFamily="2" charset="2"/>
              <a:buChar char="-"/>
              <a:defRPr/>
            </a:pPr>
            <a:r>
              <a:rPr lang="de-CH" sz="1400" noProof="0" dirty="0">
                <a:solidFill>
                  <a:schemeClr val="accent1"/>
                </a:solidFill>
              </a:rPr>
              <a:t>keine Baubewilligung für WP Innenaufstellung</a:t>
            </a:r>
          </a:p>
        </p:txBody>
      </p:sp>
      <p:pic>
        <p:nvPicPr>
          <p:cNvPr id="11" name="Inhaltsplatzhalter 3">
            <a:extLst>
              <a:ext uri="{FF2B5EF4-FFF2-40B4-BE49-F238E27FC236}">
                <a16:creationId xmlns:a16="http://schemas.microsoft.com/office/drawing/2014/main" id="{BF2F365D-49EF-9354-3CAB-2D8E0989DE3E}"/>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t="741" r="3563" b="652"/>
          <a:stretch/>
        </p:blipFill>
        <p:spPr>
          <a:xfrm>
            <a:off x="515379" y="1099149"/>
            <a:ext cx="8345927" cy="5101010"/>
          </a:xfrm>
          <a:prstGeom prst="rect">
            <a:avLst/>
          </a:prstGeom>
        </p:spPr>
      </p:pic>
    </p:spTree>
    <p:extLst>
      <p:ext uri="{BB962C8B-B14F-4D97-AF65-F5344CB8AC3E}">
        <p14:creationId xmlns:p14="http://schemas.microsoft.com/office/powerpoint/2010/main" val="16072048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52689-896C-B451-F484-46BD3E7647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BD8458-250D-A29A-5CB5-618F0BCEC576}"/>
              </a:ext>
            </a:extLst>
          </p:cNvPr>
          <p:cNvSpPr>
            <a:spLocks noGrp="1"/>
          </p:cNvSpPr>
          <p:nvPr>
            <p:ph type="title"/>
          </p:nvPr>
        </p:nvSpPr>
        <p:spPr/>
        <p:txBody>
          <a:bodyPr vert="horz" lIns="0" tIns="0" rIns="0" bIns="0" rtlCol="0" anchor="t">
            <a:noAutofit/>
          </a:bodyPr>
          <a:lstStyle/>
          <a:p>
            <a:r>
              <a:rPr lang="de-CH" noProof="0" dirty="0"/>
              <a:t>Split Luft-Wärmepumpe</a:t>
            </a:r>
          </a:p>
        </p:txBody>
      </p:sp>
      <p:sp>
        <p:nvSpPr>
          <p:cNvPr id="4" name="Datumsplatzhalter 3">
            <a:extLst>
              <a:ext uri="{FF2B5EF4-FFF2-40B4-BE49-F238E27FC236}">
                <a16:creationId xmlns:a16="http://schemas.microsoft.com/office/drawing/2014/main" id="{2C0D0410-2649-61D8-933C-E815DEE04862}"/>
              </a:ext>
            </a:extLst>
          </p:cNvPr>
          <p:cNvSpPr>
            <a:spLocks noGrp="1"/>
          </p:cNvSpPr>
          <p:nvPr>
            <p:ph type="dt" sz="half" idx="10"/>
          </p:nvPr>
        </p:nvSpPr>
        <p:spPr/>
        <p:txBody>
          <a:bodyPr/>
          <a:lstStyle/>
          <a:p>
            <a:fld id="{157F110E-CD5F-984F-B1C3-5B7FCA3A9A19}"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FD61F05A-3D22-325C-D0A8-F0D05875054D}"/>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9F0B141A-2D9E-6000-A710-139B8A23A190}"/>
              </a:ext>
            </a:extLst>
          </p:cNvPr>
          <p:cNvSpPr>
            <a:spLocks noGrp="1"/>
          </p:cNvSpPr>
          <p:nvPr>
            <p:ph type="sldNum" sz="quarter" idx="12"/>
          </p:nvPr>
        </p:nvSpPr>
        <p:spPr/>
        <p:txBody>
          <a:bodyPr/>
          <a:lstStyle/>
          <a:p>
            <a:fld id="{442AD375-037F-43D0-B059-5172DA06796A}" type="slidenum">
              <a:rPr lang="de-CH" noProof="0" smtClean="0"/>
              <a:pPr/>
              <a:t>27</a:t>
            </a:fld>
            <a:endParaRPr lang="de-CH" noProof="0" dirty="0"/>
          </a:p>
        </p:txBody>
      </p:sp>
      <p:sp>
        <p:nvSpPr>
          <p:cNvPr id="3" name="Textfeld 2">
            <a:extLst>
              <a:ext uri="{FF2B5EF4-FFF2-40B4-BE49-F238E27FC236}">
                <a16:creationId xmlns:a16="http://schemas.microsoft.com/office/drawing/2014/main" id="{AD9DBCE9-9346-4BDD-A3C8-4F308FE0946D}"/>
              </a:ext>
            </a:extLst>
          </p:cNvPr>
          <p:cNvSpPr txBox="1"/>
          <p:nvPr/>
        </p:nvSpPr>
        <p:spPr>
          <a:xfrm>
            <a:off x="9011768" y="1099149"/>
            <a:ext cx="2664295" cy="2215991"/>
          </a:xfrm>
          <a:prstGeom prst="rect">
            <a:avLst/>
          </a:prstGeom>
          <a:noFill/>
        </p:spPr>
        <p:txBody>
          <a:bodyPr wrap="square" lIns="0" tIns="0" rIns="0" bIns="0" rtlCol="0">
            <a:spAutoFit/>
          </a:bodyPr>
          <a:lstStyle>
            <a:defPPr>
              <a:defRPr lang="de-DE"/>
            </a:defPPr>
            <a:lvl1pPr marL="182563" lvl="0" indent="-182563">
              <a:buClr>
                <a:schemeClr val="accent3"/>
              </a:buClr>
              <a:buFont typeface="Symbol" pitchFamily="2" charset="2"/>
              <a:buChar char="-"/>
              <a:defRPr sz="1400">
                <a:solidFill>
                  <a:schemeClr val="accent1"/>
                </a:solidFill>
              </a:defRPr>
            </a:lvl1pPr>
          </a:lstStyle>
          <a:p>
            <a:r>
              <a:rPr lang="de-CH" noProof="0" dirty="0"/>
              <a:t>im breiten Einsatz bewährt</a:t>
            </a:r>
          </a:p>
          <a:p>
            <a:r>
              <a:rPr lang="de-CH" noProof="0" dirty="0"/>
              <a:t>meist eine Baubewilligung für WP Aussenbereich und Split-Gerät nötig</a:t>
            </a:r>
          </a:p>
          <a:p>
            <a:r>
              <a:rPr lang="de-CH" noProof="0" dirty="0"/>
              <a:t>Cercle </a:t>
            </a:r>
            <a:r>
              <a:rPr lang="de-CH" noProof="0" dirty="0" err="1"/>
              <a:t>Bruit</a:t>
            </a:r>
            <a:r>
              <a:rPr lang="de-CH" noProof="0" dirty="0"/>
              <a:t> Formular (Lärmschutznachweis)</a:t>
            </a:r>
          </a:p>
        </p:txBody>
      </p:sp>
      <p:pic>
        <p:nvPicPr>
          <p:cNvPr id="10" name="Inhaltsplatzhalter 3">
            <a:extLst>
              <a:ext uri="{FF2B5EF4-FFF2-40B4-BE49-F238E27FC236}">
                <a16:creationId xmlns:a16="http://schemas.microsoft.com/office/drawing/2014/main" id="{CC938D20-E7DA-9229-85D9-E001510BD68D}"/>
              </a:ext>
            </a:extLst>
          </p:cNvPr>
          <p:cNvPicPr>
            <a:picLocks noGrp="1" noChangeAspect="1"/>
          </p:cNvPicPr>
          <p:nvPr>
            <p:ph idx="1"/>
          </p:nvPr>
        </p:nvPicPr>
        <p:blipFill rotWithShape="1">
          <a:blip r:embed="rId3" cstate="screen">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r="1524" b="1318"/>
          <a:stretch/>
        </p:blipFill>
        <p:spPr>
          <a:xfrm>
            <a:off x="515379" y="1099149"/>
            <a:ext cx="8345332" cy="5091668"/>
          </a:xfrm>
          <a:prstGeom prst="rect">
            <a:avLst/>
          </a:prstGeom>
        </p:spPr>
      </p:pic>
    </p:spTree>
    <p:extLst>
      <p:ext uri="{BB962C8B-B14F-4D97-AF65-F5344CB8AC3E}">
        <p14:creationId xmlns:p14="http://schemas.microsoft.com/office/powerpoint/2010/main" val="19101141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52689-896C-B451-F484-46BD3E7647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BD8458-250D-A29A-5CB5-618F0BCEC576}"/>
              </a:ext>
            </a:extLst>
          </p:cNvPr>
          <p:cNvSpPr>
            <a:spLocks noGrp="1"/>
          </p:cNvSpPr>
          <p:nvPr>
            <p:ph type="title"/>
          </p:nvPr>
        </p:nvSpPr>
        <p:spPr/>
        <p:txBody>
          <a:bodyPr vert="horz" lIns="0" tIns="0" rIns="0" bIns="0" rtlCol="0" anchor="t">
            <a:noAutofit/>
          </a:bodyPr>
          <a:lstStyle/>
          <a:p>
            <a:r>
              <a:rPr lang="de-CH" noProof="0" dirty="0"/>
              <a:t>Erdsonden-Wärmepumpe</a:t>
            </a:r>
          </a:p>
        </p:txBody>
      </p:sp>
      <p:sp>
        <p:nvSpPr>
          <p:cNvPr id="4" name="Datumsplatzhalter 3">
            <a:extLst>
              <a:ext uri="{FF2B5EF4-FFF2-40B4-BE49-F238E27FC236}">
                <a16:creationId xmlns:a16="http://schemas.microsoft.com/office/drawing/2014/main" id="{2C0D0410-2649-61D8-933C-E815DEE04862}"/>
              </a:ext>
            </a:extLst>
          </p:cNvPr>
          <p:cNvSpPr>
            <a:spLocks noGrp="1"/>
          </p:cNvSpPr>
          <p:nvPr>
            <p:ph type="dt" sz="half" idx="10"/>
          </p:nvPr>
        </p:nvSpPr>
        <p:spPr/>
        <p:txBody>
          <a:bodyPr/>
          <a:lstStyle/>
          <a:p>
            <a:fld id="{157D6A42-EA10-494B-8521-1900146A8603}"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FD61F05A-3D22-325C-D0A8-F0D05875054D}"/>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9F0B141A-2D9E-6000-A710-139B8A23A190}"/>
              </a:ext>
            </a:extLst>
          </p:cNvPr>
          <p:cNvSpPr>
            <a:spLocks noGrp="1"/>
          </p:cNvSpPr>
          <p:nvPr>
            <p:ph type="sldNum" sz="quarter" idx="12"/>
          </p:nvPr>
        </p:nvSpPr>
        <p:spPr/>
        <p:txBody>
          <a:bodyPr/>
          <a:lstStyle/>
          <a:p>
            <a:fld id="{442AD375-037F-43D0-B059-5172DA06796A}" type="slidenum">
              <a:rPr lang="de-CH" noProof="0" smtClean="0"/>
              <a:pPr/>
              <a:t>28</a:t>
            </a:fld>
            <a:endParaRPr lang="de-CH" noProof="0" dirty="0"/>
          </a:p>
        </p:txBody>
      </p:sp>
      <p:sp>
        <p:nvSpPr>
          <p:cNvPr id="3" name="Textfeld 2">
            <a:extLst>
              <a:ext uri="{FF2B5EF4-FFF2-40B4-BE49-F238E27FC236}">
                <a16:creationId xmlns:a16="http://schemas.microsoft.com/office/drawing/2014/main" id="{AD9DBCE9-9346-4BDD-A3C8-4F308FE0946D}"/>
              </a:ext>
            </a:extLst>
          </p:cNvPr>
          <p:cNvSpPr txBox="1"/>
          <p:nvPr/>
        </p:nvSpPr>
        <p:spPr>
          <a:xfrm>
            <a:off x="9011768" y="1099149"/>
            <a:ext cx="2664295" cy="1508105"/>
          </a:xfrm>
          <a:prstGeom prst="rect">
            <a:avLst/>
          </a:prstGeom>
          <a:noFill/>
        </p:spPr>
        <p:txBody>
          <a:bodyPr wrap="square" lIns="0" tIns="0" rIns="0" bIns="0" rtlCol="0">
            <a:spAutoFit/>
          </a:bodyPr>
          <a:lstStyle>
            <a:defPPr>
              <a:defRPr lang="de-DE"/>
            </a:defPPr>
            <a:lvl1pPr marL="182563" indent="-182563">
              <a:buClr>
                <a:schemeClr val="accent3"/>
              </a:buClr>
              <a:buFont typeface="Symbol" pitchFamily="2" charset="2"/>
              <a:buChar char="-"/>
              <a:defRPr sz="1400">
                <a:solidFill>
                  <a:schemeClr val="accent1"/>
                </a:solidFill>
              </a:defRPr>
            </a:lvl1pPr>
          </a:lstStyle>
          <a:p>
            <a:r>
              <a:rPr lang="de-CH" noProof="0" dirty="0"/>
              <a:t>hoher Wirkungsgrad</a:t>
            </a:r>
          </a:p>
          <a:p>
            <a:r>
              <a:rPr lang="de-CH" noProof="0" dirty="0"/>
              <a:t>tiefe Betriebskosten</a:t>
            </a:r>
          </a:p>
          <a:p>
            <a:r>
              <a:rPr lang="de-CH" noProof="0" dirty="0" err="1"/>
              <a:t>GeoCooling</a:t>
            </a:r>
            <a:r>
              <a:rPr lang="de-CH" noProof="0" dirty="0"/>
              <a:t> (passives Kühlen ohne Maschine) möglich</a:t>
            </a:r>
          </a:p>
          <a:p>
            <a:r>
              <a:rPr lang="de-CH" noProof="0" dirty="0"/>
              <a:t>Bewilligungspflicht von Erdwärmesonden</a:t>
            </a:r>
          </a:p>
          <a:p>
            <a:r>
              <a:rPr lang="de-CH" noProof="0" dirty="0"/>
              <a:t>nicht überall möglich</a:t>
            </a:r>
          </a:p>
        </p:txBody>
      </p:sp>
      <p:pic>
        <p:nvPicPr>
          <p:cNvPr id="15" name="Grafik 14">
            <a:extLst>
              <a:ext uri="{FF2B5EF4-FFF2-40B4-BE49-F238E27FC236}">
                <a16:creationId xmlns:a16="http://schemas.microsoft.com/office/drawing/2014/main" id="{84D3CC29-F7A1-ECDE-761E-1DB301ECD9F4}"/>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r="4974" b="1189"/>
          <a:stretch/>
        </p:blipFill>
        <p:spPr>
          <a:xfrm>
            <a:off x="515379" y="1099149"/>
            <a:ext cx="8345331" cy="5091607"/>
          </a:xfrm>
          <a:prstGeom prst="rect">
            <a:avLst/>
          </a:prstGeom>
        </p:spPr>
      </p:pic>
    </p:spTree>
    <p:extLst>
      <p:ext uri="{BB962C8B-B14F-4D97-AF65-F5344CB8AC3E}">
        <p14:creationId xmlns:p14="http://schemas.microsoft.com/office/powerpoint/2010/main" val="9013047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52689-896C-B451-F484-46BD3E7647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BD8458-250D-A29A-5CB5-618F0BCEC576}"/>
              </a:ext>
            </a:extLst>
          </p:cNvPr>
          <p:cNvSpPr>
            <a:spLocks noGrp="1"/>
          </p:cNvSpPr>
          <p:nvPr>
            <p:ph type="title"/>
          </p:nvPr>
        </p:nvSpPr>
        <p:spPr/>
        <p:txBody>
          <a:bodyPr vert="horz" lIns="0" tIns="0" rIns="0" bIns="0" rtlCol="0" anchor="t">
            <a:noAutofit/>
          </a:bodyPr>
          <a:lstStyle/>
          <a:p>
            <a:r>
              <a:rPr lang="de-CH" noProof="0" dirty="0"/>
              <a:t>Grundwasser-Wärmepumpe</a:t>
            </a:r>
          </a:p>
        </p:txBody>
      </p:sp>
      <p:sp>
        <p:nvSpPr>
          <p:cNvPr id="4" name="Datumsplatzhalter 3">
            <a:extLst>
              <a:ext uri="{FF2B5EF4-FFF2-40B4-BE49-F238E27FC236}">
                <a16:creationId xmlns:a16="http://schemas.microsoft.com/office/drawing/2014/main" id="{2C0D0410-2649-61D8-933C-E815DEE04862}"/>
              </a:ext>
            </a:extLst>
          </p:cNvPr>
          <p:cNvSpPr>
            <a:spLocks noGrp="1"/>
          </p:cNvSpPr>
          <p:nvPr>
            <p:ph type="dt" sz="half" idx="10"/>
          </p:nvPr>
        </p:nvSpPr>
        <p:spPr/>
        <p:txBody>
          <a:bodyPr/>
          <a:lstStyle/>
          <a:p>
            <a:fld id="{E7567719-DD8E-8745-8444-9DDD6726FA51}"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FD61F05A-3D22-325C-D0A8-F0D05875054D}"/>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9F0B141A-2D9E-6000-A710-139B8A23A190}"/>
              </a:ext>
            </a:extLst>
          </p:cNvPr>
          <p:cNvSpPr>
            <a:spLocks noGrp="1"/>
          </p:cNvSpPr>
          <p:nvPr>
            <p:ph type="sldNum" sz="quarter" idx="12"/>
          </p:nvPr>
        </p:nvSpPr>
        <p:spPr/>
        <p:txBody>
          <a:bodyPr/>
          <a:lstStyle/>
          <a:p>
            <a:fld id="{442AD375-037F-43D0-B059-5172DA06796A}" type="slidenum">
              <a:rPr lang="de-CH" noProof="0" smtClean="0"/>
              <a:pPr/>
              <a:t>29</a:t>
            </a:fld>
            <a:endParaRPr lang="de-CH" noProof="0" dirty="0"/>
          </a:p>
        </p:txBody>
      </p:sp>
      <p:sp>
        <p:nvSpPr>
          <p:cNvPr id="3" name="Textfeld 2">
            <a:extLst>
              <a:ext uri="{FF2B5EF4-FFF2-40B4-BE49-F238E27FC236}">
                <a16:creationId xmlns:a16="http://schemas.microsoft.com/office/drawing/2014/main" id="{AD9DBCE9-9346-4BDD-A3C8-4F308FE0946D}"/>
              </a:ext>
            </a:extLst>
          </p:cNvPr>
          <p:cNvSpPr txBox="1"/>
          <p:nvPr/>
        </p:nvSpPr>
        <p:spPr>
          <a:xfrm>
            <a:off x="8366760" y="1099149"/>
            <a:ext cx="3309303" cy="1723549"/>
          </a:xfrm>
          <a:prstGeom prst="rect">
            <a:avLst/>
          </a:prstGeom>
          <a:noFill/>
        </p:spPr>
        <p:txBody>
          <a:bodyPr wrap="square" lIns="0" tIns="0" rIns="0" bIns="0" rtlCol="0">
            <a:spAutoFit/>
          </a:bodyPr>
          <a:lstStyle>
            <a:defPPr>
              <a:defRPr lang="de-DE"/>
            </a:defPPr>
            <a:lvl1pPr marL="182563" indent="-182563">
              <a:buClr>
                <a:schemeClr val="accent3"/>
              </a:buClr>
              <a:buFont typeface="Symbol" pitchFamily="2" charset="2"/>
              <a:buChar char="-"/>
              <a:defRPr sz="1400">
                <a:solidFill>
                  <a:schemeClr val="accent1"/>
                </a:solidFill>
              </a:defRPr>
            </a:lvl1pPr>
          </a:lstStyle>
          <a:p>
            <a:r>
              <a:rPr lang="de-CH" noProof="0" dirty="0"/>
              <a:t>Nutzbarer Grundwasserleiter muss vorhanden sein.</a:t>
            </a:r>
          </a:p>
          <a:p>
            <a:r>
              <a:rPr lang="de-CH" noProof="0" dirty="0"/>
              <a:t>besonders geeignet für grosse Mehrfamilienhäuser und Areale</a:t>
            </a:r>
          </a:p>
          <a:p>
            <a:r>
              <a:rPr lang="de-CH" noProof="0" dirty="0"/>
              <a:t>hoher Wirkungsgrad</a:t>
            </a:r>
          </a:p>
          <a:p>
            <a:r>
              <a:rPr lang="de-CH" noProof="0" dirty="0"/>
              <a:t>tiefe Betriebskosten</a:t>
            </a:r>
          </a:p>
          <a:p>
            <a:r>
              <a:rPr lang="de-CH" noProof="0" dirty="0"/>
              <a:t>Bewilligungspflicht</a:t>
            </a:r>
          </a:p>
          <a:p>
            <a:r>
              <a:rPr lang="de-CH" noProof="0" dirty="0"/>
              <a:t>Pumpversuch nötig</a:t>
            </a:r>
          </a:p>
        </p:txBody>
      </p:sp>
      <p:pic>
        <p:nvPicPr>
          <p:cNvPr id="8" name="Grafik 7">
            <a:extLst>
              <a:ext uri="{FF2B5EF4-FFF2-40B4-BE49-F238E27FC236}">
                <a16:creationId xmlns:a16="http://schemas.microsoft.com/office/drawing/2014/main" id="{5DEA1FB6-514A-8486-896F-C5AA35955C5D}"/>
              </a:ext>
            </a:extLst>
          </p:cNvPr>
          <p:cNvPicPr>
            <a:picLocks noChangeAspect="1"/>
          </p:cNvPicPr>
          <p:nvPr/>
        </p:nvPicPr>
        <p:blipFill>
          <a:blip r:embed="rId3"/>
          <a:stretch>
            <a:fillRect/>
          </a:stretch>
        </p:blipFill>
        <p:spPr>
          <a:xfrm>
            <a:off x="515379" y="1065663"/>
            <a:ext cx="7667977" cy="5125093"/>
          </a:xfrm>
          <a:prstGeom prst="rect">
            <a:avLst/>
          </a:prstGeom>
        </p:spPr>
      </p:pic>
    </p:spTree>
    <p:extLst>
      <p:ext uri="{BB962C8B-B14F-4D97-AF65-F5344CB8AC3E}">
        <p14:creationId xmlns:p14="http://schemas.microsoft.com/office/powerpoint/2010/main" val="3160415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2629C1-BB18-7817-08F1-57C33C4EED49}"/>
              </a:ext>
            </a:extLst>
          </p:cNvPr>
          <p:cNvSpPr>
            <a:spLocks noGrp="1"/>
          </p:cNvSpPr>
          <p:nvPr>
            <p:ph type="ctrTitle"/>
          </p:nvPr>
        </p:nvSpPr>
        <p:spPr>
          <a:xfrm>
            <a:off x="515937" y="952500"/>
            <a:ext cx="10437813" cy="3448607"/>
          </a:xfrm>
        </p:spPr>
        <p:txBody>
          <a:bodyPr/>
          <a:lstStyle/>
          <a:p>
            <a:r>
              <a:rPr lang="de-CH" sz="6600" noProof="0" dirty="0"/>
              <a:t>EnergieSchweiz und «erneuerbar heizen»</a:t>
            </a:r>
          </a:p>
        </p:txBody>
      </p:sp>
      <p:sp>
        <p:nvSpPr>
          <p:cNvPr id="4" name="Datumsplatzhalter 3">
            <a:extLst>
              <a:ext uri="{FF2B5EF4-FFF2-40B4-BE49-F238E27FC236}">
                <a16:creationId xmlns:a16="http://schemas.microsoft.com/office/drawing/2014/main" id="{818E4061-8E58-A51C-500F-751812F16DD8}"/>
              </a:ext>
            </a:extLst>
          </p:cNvPr>
          <p:cNvSpPr>
            <a:spLocks noGrp="1"/>
          </p:cNvSpPr>
          <p:nvPr>
            <p:ph type="dt" sz="half" idx="10"/>
          </p:nvPr>
        </p:nvSpPr>
        <p:spPr/>
        <p:txBody>
          <a:bodyPr/>
          <a:lstStyle/>
          <a:p>
            <a:fld id="{F6EA8B7B-E591-AC47-84DF-3C91D334A06C}"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7524B53A-85FE-819A-56A0-ADCE9E2EA1C5}"/>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084C8016-66B1-4F8F-5203-7C229763B72E}"/>
              </a:ext>
            </a:extLst>
          </p:cNvPr>
          <p:cNvSpPr>
            <a:spLocks noGrp="1"/>
          </p:cNvSpPr>
          <p:nvPr>
            <p:ph type="sldNum" sz="quarter" idx="12"/>
          </p:nvPr>
        </p:nvSpPr>
        <p:spPr/>
        <p:txBody>
          <a:bodyPr/>
          <a:lstStyle/>
          <a:p>
            <a:fld id="{442AD375-037F-43D0-B059-5172DA06796A}" type="slidenum">
              <a:rPr lang="de-CH" noProof="0" smtClean="0"/>
              <a:pPr/>
              <a:t>3</a:t>
            </a:fld>
            <a:endParaRPr lang="de-CH" noProof="0" dirty="0"/>
          </a:p>
        </p:txBody>
      </p:sp>
    </p:spTree>
    <p:extLst>
      <p:ext uri="{BB962C8B-B14F-4D97-AF65-F5344CB8AC3E}">
        <p14:creationId xmlns:p14="http://schemas.microsoft.com/office/powerpoint/2010/main" val="34631008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4820C-11B5-4A91-87C9-FEFFB0E63E9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89761B3-4290-484C-3BF2-97CEA385EB88}"/>
              </a:ext>
            </a:extLst>
          </p:cNvPr>
          <p:cNvSpPr>
            <a:spLocks noGrp="1"/>
          </p:cNvSpPr>
          <p:nvPr>
            <p:ph type="title"/>
          </p:nvPr>
        </p:nvSpPr>
        <p:spPr/>
        <p:txBody>
          <a:bodyPr vert="horz" lIns="0" tIns="0" rIns="0" bIns="0" rtlCol="0" anchor="t">
            <a:noAutofit/>
          </a:bodyPr>
          <a:lstStyle/>
          <a:p>
            <a:r>
              <a:rPr lang="de-CH" noProof="0" dirty="0"/>
              <a:t>Holzfeuerungen</a:t>
            </a:r>
          </a:p>
        </p:txBody>
      </p:sp>
      <p:sp>
        <p:nvSpPr>
          <p:cNvPr id="4" name="Datumsplatzhalter 3">
            <a:extLst>
              <a:ext uri="{FF2B5EF4-FFF2-40B4-BE49-F238E27FC236}">
                <a16:creationId xmlns:a16="http://schemas.microsoft.com/office/drawing/2014/main" id="{28A773CA-953A-B5A9-E2C2-BD3591F1D2BB}"/>
              </a:ext>
            </a:extLst>
          </p:cNvPr>
          <p:cNvSpPr>
            <a:spLocks noGrp="1"/>
          </p:cNvSpPr>
          <p:nvPr>
            <p:ph type="dt" sz="half" idx="10"/>
          </p:nvPr>
        </p:nvSpPr>
        <p:spPr/>
        <p:txBody>
          <a:bodyPr/>
          <a:lstStyle/>
          <a:p>
            <a:fld id="{DCAE8E02-782B-EA4C-83C0-C450BCB1E4FF}"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0CD008E7-41F0-B85A-B53A-3CFD9E7F165E}"/>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C4F8593A-D421-DE6A-0EF9-F921BE6919E6}"/>
              </a:ext>
            </a:extLst>
          </p:cNvPr>
          <p:cNvSpPr>
            <a:spLocks noGrp="1"/>
          </p:cNvSpPr>
          <p:nvPr>
            <p:ph type="sldNum" sz="quarter" idx="12"/>
          </p:nvPr>
        </p:nvSpPr>
        <p:spPr/>
        <p:txBody>
          <a:bodyPr/>
          <a:lstStyle/>
          <a:p>
            <a:fld id="{442AD375-037F-43D0-B059-5172DA06796A}" type="slidenum">
              <a:rPr lang="de-CH" noProof="0" smtClean="0"/>
              <a:pPr/>
              <a:t>30</a:t>
            </a:fld>
            <a:endParaRPr lang="de-CH" noProof="0" dirty="0"/>
          </a:p>
        </p:txBody>
      </p:sp>
      <p:sp>
        <p:nvSpPr>
          <p:cNvPr id="18" name="Textfeld 17">
            <a:extLst>
              <a:ext uri="{FF2B5EF4-FFF2-40B4-BE49-F238E27FC236}">
                <a16:creationId xmlns:a16="http://schemas.microsoft.com/office/drawing/2014/main" id="{0C026322-9301-F8BE-9806-698682D21DD0}"/>
              </a:ext>
            </a:extLst>
          </p:cNvPr>
          <p:cNvSpPr txBox="1"/>
          <p:nvPr/>
        </p:nvSpPr>
        <p:spPr>
          <a:xfrm>
            <a:off x="1595478" y="2712979"/>
            <a:ext cx="2374478" cy="970587"/>
          </a:xfrm>
          <a:prstGeom prst="rect">
            <a:avLst/>
          </a:prstGeom>
          <a:noFill/>
        </p:spPr>
        <p:txBody>
          <a:bodyPr wrap="square" lIns="0" tIns="0" rIns="0" bIns="0" rtlCol="0">
            <a:spAutoFit/>
          </a:bodyPr>
          <a:lstStyle>
            <a:defPPr>
              <a:defRPr lang="de-DE"/>
            </a:defPPr>
            <a:lvl1pPr marL="182563" indent="-182563">
              <a:spcAft>
                <a:spcPts val="0"/>
              </a:spcAft>
              <a:buClr>
                <a:schemeClr val="accent3"/>
              </a:buClr>
              <a:buFont typeface="Symbol" pitchFamily="2" charset="2"/>
              <a:buChar char="-"/>
              <a:defRPr sz="1400">
                <a:solidFill>
                  <a:schemeClr val="accent1"/>
                </a:solidFill>
              </a:defRPr>
            </a:lvl1pPr>
          </a:lstStyle>
          <a:p>
            <a:r>
              <a:rPr lang="de-CH" noProof="0" dirty="0" err="1"/>
              <a:t>Pelletfeuerung</a:t>
            </a:r>
            <a:endParaRPr lang="de-CH" noProof="0" dirty="0"/>
          </a:p>
          <a:p>
            <a:r>
              <a:rPr lang="de-CH" noProof="0" dirty="0"/>
              <a:t>Stückholzfeuerung</a:t>
            </a:r>
          </a:p>
          <a:p>
            <a:r>
              <a:rPr lang="de-CH" noProof="0" dirty="0"/>
              <a:t>Holzschnitzelfeuerung</a:t>
            </a:r>
          </a:p>
        </p:txBody>
      </p:sp>
      <p:sp>
        <p:nvSpPr>
          <p:cNvPr id="19" name="Textfeld 18">
            <a:extLst>
              <a:ext uri="{FF2B5EF4-FFF2-40B4-BE49-F238E27FC236}">
                <a16:creationId xmlns:a16="http://schemas.microsoft.com/office/drawing/2014/main" id="{1516C921-B4D1-CAA3-95C8-DEA0B1AF2029}"/>
              </a:ext>
            </a:extLst>
          </p:cNvPr>
          <p:cNvSpPr txBox="1"/>
          <p:nvPr/>
        </p:nvSpPr>
        <p:spPr>
          <a:xfrm>
            <a:off x="4164943" y="2712979"/>
            <a:ext cx="2374478" cy="2585323"/>
          </a:xfrm>
          <a:prstGeom prst="rect">
            <a:avLst/>
          </a:prstGeom>
          <a:noFill/>
        </p:spPr>
        <p:txBody>
          <a:bodyPr wrap="square" lIns="0" tIns="0" rIns="0" bIns="0" rtlCol="0">
            <a:spAutoFit/>
          </a:bodyPr>
          <a:lstStyle>
            <a:defPPr>
              <a:defRPr lang="de-DE"/>
            </a:defPPr>
            <a:lvl1pPr marL="230188" indent="-230188">
              <a:spcAft>
                <a:spcPts val="400"/>
              </a:spcAft>
              <a:buClr>
                <a:schemeClr val="accent3"/>
              </a:buClr>
              <a:buFont typeface="Symbol" pitchFamily="2" charset="2"/>
              <a:buChar char="-"/>
              <a:defRPr sz="1400">
                <a:solidFill>
                  <a:schemeClr val="accent1"/>
                </a:solidFill>
              </a:defRPr>
            </a:lvl1pPr>
          </a:lstStyle>
          <a:p>
            <a:pPr marL="182563" indent="-182563">
              <a:spcAft>
                <a:spcPts val="0"/>
              </a:spcAft>
            </a:pPr>
            <a:r>
              <a:rPr lang="de-CH" noProof="0" dirty="0"/>
              <a:t>tiefe Energiekosten im Vergleich zu Heizöl und Erdgas</a:t>
            </a:r>
          </a:p>
          <a:p>
            <a:pPr marL="182563" indent="-182563">
              <a:spcAft>
                <a:spcPts val="0"/>
              </a:spcAft>
            </a:pPr>
            <a:r>
              <a:rPr lang="de-CH" noProof="0" dirty="0"/>
              <a:t>CO</a:t>
            </a:r>
            <a:r>
              <a:rPr lang="de-CH" baseline="-25000" noProof="0" dirty="0"/>
              <a:t>2</a:t>
            </a:r>
            <a:r>
              <a:rPr lang="de-CH" noProof="0" dirty="0"/>
              <a:t>-neutral, erneuerbar und einheimisch (lokal)</a:t>
            </a:r>
          </a:p>
          <a:p>
            <a:pPr marL="182563" indent="-182563">
              <a:spcAft>
                <a:spcPts val="0"/>
              </a:spcAft>
            </a:pPr>
            <a:r>
              <a:rPr lang="de-CH" noProof="0" dirty="0"/>
              <a:t>Pelletheizungen arbeiten vollautomatisch. Der Betriebsaufwand ist klein. </a:t>
            </a:r>
          </a:p>
          <a:p>
            <a:pPr marL="182563" indent="-182563">
              <a:spcAft>
                <a:spcPts val="0"/>
              </a:spcAft>
            </a:pPr>
            <a:r>
              <a:rPr lang="de-CH" noProof="0" dirty="0"/>
              <a:t>Ein bestehender Tankraum ist i. d. R. genügend gross für ein </a:t>
            </a:r>
            <a:r>
              <a:rPr lang="de-CH" noProof="0" dirty="0" err="1"/>
              <a:t>Pelletsilo</a:t>
            </a:r>
            <a:r>
              <a:rPr lang="de-CH" noProof="0" dirty="0"/>
              <a:t>. </a:t>
            </a:r>
          </a:p>
          <a:p>
            <a:pPr marL="182563" indent="-182563">
              <a:spcAft>
                <a:spcPts val="0"/>
              </a:spcAft>
            </a:pPr>
            <a:endParaRPr lang="de-CH" noProof="0" dirty="0"/>
          </a:p>
        </p:txBody>
      </p:sp>
      <p:sp>
        <p:nvSpPr>
          <p:cNvPr id="20" name="Textfeld 19">
            <a:extLst>
              <a:ext uri="{FF2B5EF4-FFF2-40B4-BE49-F238E27FC236}">
                <a16:creationId xmlns:a16="http://schemas.microsoft.com/office/drawing/2014/main" id="{1637D4D5-EEE5-1BAF-213A-561ED8075961}"/>
              </a:ext>
            </a:extLst>
          </p:cNvPr>
          <p:cNvSpPr txBox="1"/>
          <p:nvPr/>
        </p:nvSpPr>
        <p:spPr>
          <a:xfrm>
            <a:off x="6734407" y="2712979"/>
            <a:ext cx="2374478" cy="2369880"/>
          </a:xfrm>
          <a:prstGeom prst="rect">
            <a:avLst/>
          </a:prstGeom>
          <a:noFill/>
        </p:spPr>
        <p:txBody>
          <a:bodyPr wrap="square" lIns="0" tIns="0" rIns="0" bIns="0" rtlCol="0">
            <a:spAutoFit/>
          </a:bodyPr>
          <a:lstStyle>
            <a:defPPr>
              <a:defRPr lang="de-DE"/>
            </a:defPPr>
            <a:lvl1pPr marL="230188" indent="-230188">
              <a:spcAft>
                <a:spcPts val="0"/>
              </a:spcAft>
              <a:buClr>
                <a:schemeClr val="accent3"/>
              </a:buClr>
              <a:buFont typeface="Symbol" pitchFamily="2" charset="2"/>
              <a:buChar char="-"/>
              <a:defRPr sz="1400">
                <a:solidFill>
                  <a:schemeClr val="accent1"/>
                </a:solidFill>
              </a:defRPr>
            </a:lvl1pPr>
          </a:lstStyle>
          <a:p>
            <a:pPr marL="182563" indent="-182563"/>
            <a:r>
              <a:rPr lang="de-CH" noProof="0" dirty="0"/>
              <a:t>Platzbedarf für Brennstoff</a:t>
            </a:r>
          </a:p>
          <a:p>
            <a:pPr marL="182563" indent="-182563"/>
            <a:r>
              <a:rPr lang="de-CH" noProof="0" dirty="0"/>
              <a:t>Investitionskosten*</a:t>
            </a:r>
          </a:p>
          <a:p>
            <a:pPr marL="182563" indent="-182563"/>
            <a:endParaRPr lang="de-CH" noProof="0" dirty="0"/>
          </a:p>
          <a:p>
            <a:pPr marL="182563" indent="-182563"/>
            <a:endParaRPr lang="de-CH" noProof="0" dirty="0"/>
          </a:p>
          <a:p>
            <a:pPr marL="182563" indent="-182563"/>
            <a:endParaRPr lang="de-CH" noProof="0" dirty="0"/>
          </a:p>
          <a:p>
            <a:pPr marL="182563" indent="-182563"/>
            <a:endParaRPr lang="de-CH" noProof="0" dirty="0"/>
          </a:p>
          <a:p>
            <a:pPr marL="182563" indent="-182563"/>
            <a:endParaRPr lang="de-CH" noProof="0" dirty="0"/>
          </a:p>
          <a:p>
            <a:pPr marL="182563" indent="-182563"/>
            <a:endParaRPr lang="de-CH" noProof="0" dirty="0"/>
          </a:p>
          <a:p>
            <a:pPr marL="182563" indent="-182563">
              <a:buNone/>
            </a:pPr>
            <a:r>
              <a:rPr lang="de-CH" b="1" noProof="0" dirty="0"/>
              <a:t>*	Wichtig! </a:t>
            </a:r>
            <a:r>
              <a:rPr lang="de-CH" noProof="0" dirty="0"/>
              <a:t>Verschiedene Förder- und Finanzierungs-möglichkeiten nutzen</a:t>
            </a:r>
          </a:p>
        </p:txBody>
      </p:sp>
      <p:sp>
        <p:nvSpPr>
          <p:cNvPr id="21" name="Textfeld 20">
            <a:extLst>
              <a:ext uri="{FF2B5EF4-FFF2-40B4-BE49-F238E27FC236}">
                <a16:creationId xmlns:a16="http://schemas.microsoft.com/office/drawing/2014/main" id="{D5B5B310-D036-1C3E-4EBF-5F35D79B579E}"/>
              </a:ext>
            </a:extLst>
          </p:cNvPr>
          <p:cNvSpPr txBox="1"/>
          <p:nvPr/>
        </p:nvSpPr>
        <p:spPr>
          <a:xfrm>
            <a:off x="9303871" y="2712979"/>
            <a:ext cx="2372192" cy="646331"/>
          </a:xfrm>
          <a:prstGeom prst="rect">
            <a:avLst/>
          </a:prstGeom>
          <a:noFill/>
        </p:spPr>
        <p:txBody>
          <a:bodyPr wrap="square" lIns="0" tIns="0" rIns="0" bIns="0" rtlCol="0">
            <a:spAutoFit/>
          </a:bodyPr>
          <a:lstStyle>
            <a:defPPr>
              <a:defRPr lang="de-DE"/>
            </a:defPPr>
            <a:lvl1pPr marL="230188" indent="-230188">
              <a:spcAft>
                <a:spcPts val="0"/>
              </a:spcAft>
              <a:buClr>
                <a:schemeClr val="accent3"/>
              </a:buClr>
              <a:buFont typeface="Symbol" pitchFamily="2" charset="2"/>
              <a:buChar char="-"/>
              <a:defRPr sz="1400">
                <a:solidFill>
                  <a:schemeClr val="accent1"/>
                </a:solidFill>
              </a:defRPr>
            </a:lvl1pPr>
          </a:lstStyle>
          <a:p>
            <a:pPr marL="182563" indent="-182563"/>
            <a:r>
              <a:rPr lang="de-CH" noProof="0" dirty="0"/>
              <a:t>thermische Sonnen-kollektoren zur Wassererwärmung </a:t>
            </a:r>
          </a:p>
        </p:txBody>
      </p:sp>
      <p:sp>
        <p:nvSpPr>
          <p:cNvPr id="14" name="Rechteck 13">
            <a:extLst>
              <a:ext uri="{FF2B5EF4-FFF2-40B4-BE49-F238E27FC236}">
                <a16:creationId xmlns:a16="http://schemas.microsoft.com/office/drawing/2014/main" id="{EF9D51D1-3F44-E1CE-EA93-4DB9AF96B415}"/>
              </a:ext>
            </a:extLst>
          </p:cNvPr>
          <p:cNvSpPr/>
          <p:nvPr/>
        </p:nvSpPr>
        <p:spPr>
          <a:xfrm>
            <a:off x="1595479"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b="1" noProof="0" dirty="0">
                <a:solidFill>
                  <a:schemeClr val="accent1"/>
                </a:solidFill>
              </a:rPr>
              <a:t>Heiztechnik</a:t>
            </a:r>
          </a:p>
        </p:txBody>
      </p:sp>
      <p:sp>
        <p:nvSpPr>
          <p:cNvPr id="22" name="Rechteck 21">
            <a:extLst>
              <a:ext uri="{FF2B5EF4-FFF2-40B4-BE49-F238E27FC236}">
                <a16:creationId xmlns:a16="http://schemas.microsoft.com/office/drawing/2014/main" id="{CB4C575C-CE2C-75A9-2E32-2A98A5B74901}"/>
              </a:ext>
            </a:extLst>
          </p:cNvPr>
          <p:cNvSpPr/>
          <p:nvPr/>
        </p:nvSpPr>
        <p:spPr>
          <a:xfrm>
            <a:off x="4164943"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b="1" noProof="0" dirty="0">
                <a:solidFill>
                  <a:schemeClr val="accent1"/>
                </a:solidFill>
              </a:rPr>
              <a:t>Vorteile</a:t>
            </a:r>
          </a:p>
        </p:txBody>
      </p:sp>
      <p:sp>
        <p:nvSpPr>
          <p:cNvPr id="25" name="Rechteck 24">
            <a:extLst>
              <a:ext uri="{FF2B5EF4-FFF2-40B4-BE49-F238E27FC236}">
                <a16:creationId xmlns:a16="http://schemas.microsoft.com/office/drawing/2014/main" id="{3690DBB9-CD57-5727-1479-70BF085AB92B}"/>
              </a:ext>
            </a:extLst>
          </p:cNvPr>
          <p:cNvSpPr/>
          <p:nvPr/>
        </p:nvSpPr>
        <p:spPr>
          <a:xfrm>
            <a:off x="6734407"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b="1" noProof="0" dirty="0">
                <a:solidFill>
                  <a:schemeClr val="accent1"/>
                </a:solidFill>
              </a:rPr>
              <a:t>Nachteile</a:t>
            </a:r>
          </a:p>
        </p:txBody>
      </p:sp>
      <p:sp>
        <p:nvSpPr>
          <p:cNvPr id="26" name="Rechteck 25">
            <a:extLst>
              <a:ext uri="{FF2B5EF4-FFF2-40B4-BE49-F238E27FC236}">
                <a16:creationId xmlns:a16="http://schemas.microsoft.com/office/drawing/2014/main" id="{D2FFC1FC-F34A-E7C7-1523-24116711709B}"/>
              </a:ext>
            </a:extLst>
          </p:cNvPr>
          <p:cNvSpPr/>
          <p:nvPr/>
        </p:nvSpPr>
        <p:spPr>
          <a:xfrm>
            <a:off x="9303871"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b="1" noProof="0" dirty="0">
                <a:solidFill>
                  <a:schemeClr val="accent1"/>
                </a:solidFill>
              </a:rPr>
              <a:t>Kombinationen</a:t>
            </a:r>
          </a:p>
        </p:txBody>
      </p:sp>
      <p:pic>
        <p:nvPicPr>
          <p:cNvPr id="7" name="Grafik 6">
            <a:extLst>
              <a:ext uri="{FF2B5EF4-FFF2-40B4-BE49-F238E27FC236}">
                <a16:creationId xmlns:a16="http://schemas.microsoft.com/office/drawing/2014/main" id="{70005BD3-FE29-21FA-C997-BAF87B1861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2979" y="1760479"/>
            <a:ext cx="952500" cy="952500"/>
          </a:xfrm>
          <a:prstGeom prst="rect">
            <a:avLst/>
          </a:prstGeom>
        </p:spPr>
      </p:pic>
    </p:spTree>
    <p:extLst>
      <p:ext uri="{BB962C8B-B14F-4D97-AF65-F5344CB8AC3E}">
        <p14:creationId xmlns:p14="http://schemas.microsoft.com/office/powerpoint/2010/main" val="23820589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52689-896C-B451-F484-46BD3E7647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BD8458-250D-A29A-5CB5-618F0BCEC576}"/>
              </a:ext>
            </a:extLst>
          </p:cNvPr>
          <p:cNvSpPr>
            <a:spLocks noGrp="1"/>
          </p:cNvSpPr>
          <p:nvPr>
            <p:ph type="title"/>
          </p:nvPr>
        </p:nvSpPr>
        <p:spPr/>
        <p:txBody>
          <a:bodyPr vert="horz" lIns="0" tIns="0" rIns="0" bIns="0" rtlCol="0" anchor="t">
            <a:noAutofit/>
          </a:bodyPr>
          <a:lstStyle/>
          <a:p>
            <a:r>
              <a:rPr lang="de-CH" noProof="0" dirty="0" err="1"/>
              <a:t>Pelletfeuerung</a:t>
            </a:r>
            <a:endParaRPr lang="de-CH" noProof="0" dirty="0"/>
          </a:p>
        </p:txBody>
      </p:sp>
      <p:sp>
        <p:nvSpPr>
          <p:cNvPr id="4" name="Datumsplatzhalter 3">
            <a:extLst>
              <a:ext uri="{FF2B5EF4-FFF2-40B4-BE49-F238E27FC236}">
                <a16:creationId xmlns:a16="http://schemas.microsoft.com/office/drawing/2014/main" id="{2C0D0410-2649-61D8-933C-E815DEE04862}"/>
              </a:ext>
            </a:extLst>
          </p:cNvPr>
          <p:cNvSpPr>
            <a:spLocks noGrp="1"/>
          </p:cNvSpPr>
          <p:nvPr>
            <p:ph type="dt" sz="half" idx="10"/>
          </p:nvPr>
        </p:nvSpPr>
        <p:spPr/>
        <p:txBody>
          <a:bodyPr/>
          <a:lstStyle/>
          <a:p>
            <a:fld id="{7887C74F-0D4F-F24E-A9EA-99009662FB5B}"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FD61F05A-3D22-325C-D0A8-F0D05875054D}"/>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9F0B141A-2D9E-6000-A710-139B8A23A190}"/>
              </a:ext>
            </a:extLst>
          </p:cNvPr>
          <p:cNvSpPr>
            <a:spLocks noGrp="1"/>
          </p:cNvSpPr>
          <p:nvPr>
            <p:ph type="sldNum" sz="quarter" idx="12"/>
          </p:nvPr>
        </p:nvSpPr>
        <p:spPr/>
        <p:txBody>
          <a:bodyPr/>
          <a:lstStyle/>
          <a:p>
            <a:fld id="{442AD375-037F-43D0-B059-5172DA06796A}" type="slidenum">
              <a:rPr lang="de-CH" noProof="0" smtClean="0"/>
              <a:pPr/>
              <a:t>31</a:t>
            </a:fld>
            <a:endParaRPr lang="de-CH" noProof="0" dirty="0"/>
          </a:p>
        </p:txBody>
      </p:sp>
      <p:pic>
        <p:nvPicPr>
          <p:cNvPr id="9" name="Grafik 8">
            <a:hlinkClick r:id="rId3"/>
            <a:extLst>
              <a:ext uri="{FF2B5EF4-FFF2-40B4-BE49-F238E27FC236}">
                <a16:creationId xmlns:a16="http://schemas.microsoft.com/office/drawing/2014/main" id="{23BE476F-9850-1E0C-D2B9-7C3A80E6C1CA}"/>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a:ext>
            </a:extLst>
          </a:blip>
          <a:srcRect r="3857" b="2149"/>
          <a:stretch/>
        </p:blipFill>
        <p:spPr>
          <a:xfrm>
            <a:off x="515379" y="1082375"/>
            <a:ext cx="8345333" cy="5091668"/>
          </a:xfrm>
          <a:prstGeom prst="rect">
            <a:avLst/>
          </a:prstGeom>
        </p:spPr>
      </p:pic>
      <p:sp>
        <p:nvSpPr>
          <p:cNvPr id="10" name="Textfeld 9">
            <a:extLst>
              <a:ext uri="{FF2B5EF4-FFF2-40B4-BE49-F238E27FC236}">
                <a16:creationId xmlns:a16="http://schemas.microsoft.com/office/drawing/2014/main" id="{B5FCC485-8E5E-CDBD-F168-88ED8F27145D}"/>
              </a:ext>
            </a:extLst>
          </p:cNvPr>
          <p:cNvSpPr txBox="1"/>
          <p:nvPr/>
        </p:nvSpPr>
        <p:spPr>
          <a:xfrm>
            <a:off x="9011768" y="1099149"/>
            <a:ext cx="2664295" cy="2176045"/>
          </a:xfrm>
          <a:prstGeom prst="rect">
            <a:avLst/>
          </a:prstGeom>
          <a:noFill/>
        </p:spPr>
        <p:txBody>
          <a:bodyPr wrap="square" lIns="0" tIns="0" rIns="0" bIns="0" rtlCol="0">
            <a:spAutoFit/>
          </a:bodyPr>
          <a:lstStyle>
            <a:defPPr>
              <a:defRPr lang="de-DE"/>
            </a:defPPr>
            <a:lvl1pPr marL="182563" indent="-182563">
              <a:buClr>
                <a:schemeClr val="accent3"/>
              </a:buClr>
              <a:buFont typeface="Symbol" pitchFamily="2" charset="2"/>
              <a:buChar char="-"/>
              <a:defRPr sz="1400">
                <a:solidFill>
                  <a:schemeClr val="accent1"/>
                </a:solidFill>
              </a:defRPr>
            </a:lvl1pPr>
          </a:lstStyle>
          <a:p>
            <a:r>
              <a:rPr lang="de-CH" noProof="0" dirty="0"/>
              <a:t>CO</a:t>
            </a:r>
            <a:r>
              <a:rPr lang="de-CH" baseline="-25000" noProof="0" dirty="0"/>
              <a:t>2</a:t>
            </a:r>
            <a:r>
              <a:rPr lang="de-CH" noProof="0" dirty="0"/>
              <a:t>-neutral</a:t>
            </a:r>
          </a:p>
          <a:p>
            <a:r>
              <a:rPr lang="de-CH" noProof="0" dirty="0"/>
              <a:t>einfache Umstellung von Öl auf Pellet </a:t>
            </a:r>
          </a:p>
          <a:p>
            <a:r>
              <a:rPr lang="de-CH" noProof="0" dirty="0"/>
              <a:t>Feinstaubbelastung/Luftrein-</a:t>
            </a:r>
            <a:r>
              <a:rPr lang="de-CH" noProof="0" dirty="0" err="1"/>
              <a:t>halteverordnung</a:t>
            </a:r>
            <a:endParaRPr lang="de-CH" noProof="0" dirty="0"/>
          </a:p>
          <a:p>
            <a:r>
              <a:rPr lang="de-CH" noProof="0" dirty="0"/>
              <a:t>Asche muss regelmässig entsorgt werden.</a:t>
            </a:r>
          </a:p>
        </p:txBody>
      </p:sp>
    </p:spTree>
    <p:extLst>
      <p:ext uri="{BB962C8B-B14F-4D97-AF65-F5344CB8AC3E}">
        <p14:creationId xmlns:p14="http://schemas.microsoft.com/office/powerpoint/2010/main" val="1840732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4820C-11B5-4A91-87C9-FEFFB0E63E9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89761B3-4290-484C-3BF2-97CEA385EB88}"/>
              </a:ext>
            </a:extLst>
          </p:cNvPr>
          <p:cNvSpPr>
            <a:spLocks noGrp="1"/>
          </p:cNvSpPr>
          <p:nvPr>
            <p:ph type="title"/>
          </p:nvPr>
        </p:nvSpPr>
        <p:spPr/>
        <p:txBody>
          <a:bodyPr vert="horz" lIns="0" tIns="0" rIns="0" bIns="0" rtlCol="0" anchor="t">
            <a:noAutofit/>
          </a:bodyPr>
          <a:lstStyle/>
          <a:p>
            <a:r>
              <a:rPr lang="de-CH" noProof="0" dirty="0"/>
              <a:t>Fernwärme/Wärmeverbund</a:t>
            </a:r>
          </a:p>
        </p:txBody>
      </p:sp>
      <p:sp>
        <p:nvSpPr>
          <p:cNvPr id="4" name="Datumsplatzhalter 3">
            <a:extLst>
              <a:ext uri="{FF2B5EF4-FFF2-40B4-BE49-F238E27FC236}">
                <a16:creationId xmlns:a16="http://schemas.microsoft.com/office/drawing/2014/main" id="{28A773CA-953A-B5A9-E2C2-BD3591F1D2BB}"/>
              </a:ext>
            </a:extLst>
          </p:cNvPr>
          <p:cNvSpPr>
            <a:spLocks noGrp="1"/>
          </p:cNvSpPr>
          <p:nvPr>
            <p:ph type="dt" sz="half" idx="10"/>
          </p:nvPr>
        </p:nvSpPr>
        <p:spPr/>
        <p:txBody>
          <a:bodyPr/>
          <a:lstStyle/>
          <a:p>
            <a:fld id="{86874CDF-51B9-F544-9AA7-BF7956FFFD00}"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0CD008E7-41F0-B85A-B53A-3CFD9E7F165E}"/>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C4F8593A-D421-DE6A-0EF9-F921BE6919E6}"/>
              </a:ext>
            </a:extLst>
          </p:cNvPr>
          <p:cNvSpPr>
            <a:spLocks noGrp="1"/>
          </p:cNvSpPr>
          <p:nvPr>
            <p:ph type="sldNum" sz="quarter" idx="12"/>
          </p:nvPr>
        </p:nvSpPr>
        <p:spPr/>
        <p:txBody>
          <a:bodyPr/>
          <a:lstStyle/>
          <a:p>
            <a:fld id="{442AD375-037F-43D0-B059-5172DA06796A}" type="slidenum">
              <a:rPr lang="de-CH" noProof="0" smtClean="0"/>
              <a:pPr/>
              <a:t>32</a:t>
            </a:fld>
            <a:endParaRPr lang="de-CH" noProof="0" dirty="0"/>
          </a:p>
        </p:txBody>
      </p:sp>
      <p:sp>
        <p:nvSpPr>
          <p:cNvPr id="18" name="Textfeld 17">
            <a:extLst>
              <a:ext uri="{FF2B5EF4-FFF2-40B4-BE49-F238E27FC236}">
                <a16:creationId xmlns:a16="http://schemas.microsoft.com/office/drawing/2014/main" id="{0C026322-9301-F8BE-9806-698682D21DD0}"/>
              </a:ext>
            </a:extLst>
          </p:cNvPr>
          <p:cNvSpPr txBox="1"/>
          <p:nvPr/>
        </p:nvSpPr>
        <p:spPr>
          <a:xfrm>
            <a:off x="1595478" y="2712979"/>
            <a:ext cx="2374478" cy="1945213"/>
          </a:xfrm>
          <a:prstGeom prst="rect">
            <a:avLst/>
          </a:prstGeom>
          <a:noFill/>
        </p:spPr>
        <p:txBody>
          <a:bodyPr wrap="square" lIns="0" tIns="0" rIns="0" bIns="0" rtlCol="0">
            <a:spAutoFit/>
          </a:bodyPr>
          <a:lstStyle>
            <a:defPPr>
              <a:defRPr lang="de-DE"/>
            </a:defPPr>
            <a:lvl1pPr marL="182563" indent="-182563">
              <a:spcAft>
                <a:spcPts val="0"/>
              </a:spcAft>
              <a:buClr>
                <a:schemeClr val="accent3"/>
              </a:buClr>
              <a:buFont typeface="Symbol" pitchFamily="2" charset="2"/>
              <a:buChar char="-"/>
              <a:defRPr sz="1400">
                <a:solidFill>
                  <a:schemeClr val="accent1"/>
                </a:solidFill>
              </a:defRPr>
            </a:lvl1pPr>
          </a:lstStyle>
          <a:p>
            <a:r>
              <a:rPr lang="de-CH" noProof="0" dirty="0"/>
              <a:t>Bereitstellung von Wärme aus See-, Grund-, Abwasser sowie Holz, Geo- und Solarthermie oder Abwärme aus Kehricht-</a:t>
            </a:r>
            <a:r>
              <a:rPr lang="de-CH" noProof="0" dirty="0" err="1"/>
              <a:t>verbrennungsanlage</a:t>
            </a:r>
            <a:r>
              <a:rPr lang="de-CH" noProof="0" dirty="0"/>
              <a:t> (KVA) und Industrie</a:t>
            </a:r>
          </a:p>
        </p:txBody>
      </p:sp>
      <p:sp>
        <p:nvSpPr>
          <p:cNvPr id="19" name="Textfeld 18">
            <a:extLst>
              <a:ext uri="{FF2B5EF4-FFF2-40B4-BE49-F238E27FC236}">
                <a16:creationId xmlns:a16="http://schemas.microsoft.com/office/drawing/2014/main" id="{1516C921-B4D1-CAA3-95C8-DEA0B1AF2029}"/>
              </a:ext>
            </a:extLst>
          </p:cNvPr>
          <p:cNvSpPr txBox="1"/>
          <p:nvPr/>
        </p:nvSpPr>
        <p:spPr>
          <a:xfrm>
            <a:off x="4164943" y="2712979"/>
            <a:ext cx="2374478" cy="1933863"/>
          </a:xfrm>
          <a:prstGeom prst="rect">
            <a:avLst/>
          </a:prstGeom>
          <a:noFill/>
        </p:spPr>
        <p:txBody>
          <a:bodyPr wrap="square" lIns="0" tIns="0" rIns="0" bIns="0" rtlCol="0">
            <a:spAutoFit/>
          </a:bodyPr>
          <a:lstStyle>
            <a:defPPr>
              <a:defRPr lang="de-DE"/>
            </a:defPPr>
            <a:lvl1pPr marL="182563" indent="-182563">
              <a:spcAft>
                <a:spcPts val="0"/>
              </a:spcAft>
              <a:buClr>
                <a:schemeClr val="accent3"/>
              </a:buClr>
              <a:buFont typeface="Symbol" pitchFamily="2" charset="2"/>
              <a:buChar char="-"/>
              <a:defRPr sz="1400">
                <a:solidFill>
                  <a:schemeClr val="accent1"/>
                </a:solidFill>
              </a:defRPr>
            </a:lvl1pPr>
          </a:lstStyle>
          <a:p>
            <a:r>
              <a:rPr lang="de-CH" noProof="0" dirty="0"/>
              <a:t>CO</a:t>
            </a:r>
            <a:r>
              <a:rPr lang="de-CH" baseline="-25000" noProof="0" dirty="0"/>
              <a:t>2</a:t>
            </a:r>
            <a:r>
              <a:rPr lang="de-CH" noProof="0" dirty="0"/>
              <a:t>-neutral, einheimisch</a:t>
            </a:r>
          </a:p>
          <a:p>
            <a:r>
              <a:rPr lang="de-CH" noProof="0" dirty="0"/>
              <a:t>einfacher und günstiger Betrieb</a:t>
            </a:r>
          </a:p>
          <a:p>
            <a:r>
              <a:rPr lang="de-CH" noProof="0" dirty="0"/>
              <a:t>fixe Energietarife</a:t>
            </a:r>
          </a:p>
          <a:p>
            <a:r>
              <a:rPr lang="de-CH" noProof="0" dirty="0"/>
              <a:t>geringer Platzbedarf</a:t>
            </a:r>
          </a:p>
          <a:p>
            <a:endParaRPr lang="de-CH" noProof="0" dirty="0"/>
          </a:p>
        </p:txBody>
      </p:sp>
      <p:sp>
        <p:nvSpPr>
          <p:cNvPr id="20" name="Textfeld 19">
            <a:extLst>
              <a:ext uri="{FF2B5EF4-FFF2-40B4-BE49-F238E27FC236}">
                <a16:creationId xmlns:a16="http://schemas.microsoft.com/office/drawing/2014/main" id="{1637D4D5-EEE5-1BAF-213A-561ED8075961}"/>
              </a:ext>
            </a:extLst>
          </p:cNvPr>
          <p:cNvSpPr txBox="1"/>
          <p:nvPr/>
        </p:nvSpPr>
        <p:spPr>
          <a:xfrm>
            <a:off x="6734407" y="2712979"/>
            <a:ext cx="2374478" cy="534570"/>
          </a:xfrm>
          <a:prstGeom prst="rect">
            <a:avLst/>
          </a:prstGeom>
          <a:noFill/>
        </p:spPr>
        <p:txBody>
          <a:bodyPr wrap="square" lIns="0" tIns="0" rIns="0" bIns="0" rtlCol="0">
            <a:spAutoFit/>
          </a:bodyPr>
          <a:lstStyle>
            <a:defPPr>
              <a:defRPr lang="de-DE"/>
            </a:defPPr>
            <a:lvl1pPr marL="182563" indent="-182563">
              <a:spcAft>
                <a:spcPts val="0"/>
              </a:spcAft>
              <a:buClr>
                <a:schemeClr val="accent3"/>
              </a:buClr>
              <a:buFont typeface="Symbol" pitchFamily="2" charset="2"/>
              <a:buChar char="-"/>
              <a:defRPr sz="1400">
                <a:solidFill>
                  <a:schemeClr val="accent1"/>
                </a:solidFill>
              </a:defRPr>
            </a:lvl1pPr>
          </a:lstStyle>
          <a:p>
            <a:r>
              <a:rPr lang="de-CH" noProof="0" dirty="0"/>
              <a:t>Wärmeverbund muss vorhanden sein.</a:t>
            </a:r>
          </a:p>
        </p:txBody>
      </p:sp>
      <p:sp>
        <p:nvSpPr>
          <p:cNvPr id="21" name="Textfeld 20">
            <a:extLst>
              <a:ext uri="{FF2B5EF4-FFF2-40B4-BE49-F238E27FC236}">
                <a16:creationId xmlns:a16="http://schemas.microsoft.com/office/drawing/2014/main" id="{D5B5B310-D036-1C3E-4EBF-5F35D79B579E}"/>
              </a:ext>
            </a:extLst>
          </p:cNvPr>
          <p:cNvSpPr txBox="1"/>
          <p:nvPr/>
        </p:nvSpPr>
        <p:spPr>
          <a:xfrm>
            <a:off x="9303871" y="2712979"/>
            <a:ext cx="2372192" cy="1098827"/>
          </a:xfrm>
          <a:prstGeom prst="rect">
            <a:avLst/>
          </a:prstGeom>
          <a:noFill/>
        </p:spPr>
        <p:txBody>
          <a:bodyPr wrap="square" lIns="0" tIns="0" rIns="0" bIns="0" rtlCol="0">
            <a:spAutoFit/>
          </a:bodyPr>
          <a:lstStyle>
            <a:defPPr>
              <a:defRPr lang="de-DE"/>
            </a:defPPr>
            <a:lvl1pPr marL="182563" indent="-182563">
              <a:spcAft>
                <a:spcPts val="0"/>
              </a:spcAft>
              <a:buClr>
                <a:schemeClr val="accent3"/>
              </a:buClr>
              <a:buFont typeface="Symbol" pitchFamily="2" charset="2"/>
              <a:buChar char="-"/>
              <a:defRPr sz="1400">
                <a:solidFill>
                  <a:schemeClr val="accent1"/>
                </a:solidFill>
              </a:defRPr>
            </a:lvl1pPr>
          </a:lstStyle>
          <a:p>
            <a:r>
              <a:rPr lang="de-CH" noProof="0" dirty="0"/>
              <a:t>Solarstrom/Photovoltaik (Zusammenschluss zum Eigenverbrauch ist zusätzlich möglich.)</a:t>
            </a:r>
          </a:p>
        </p:txBody>
      </p:sp>
      <p:sp>
        <p:nvSpPr>
          <p:cNvPr id="14" name="Rechteck 13">
            <a:extLst>
              <a:ext uri="{FF2B5EF4-FFF2-40B4-BE49-F238E27FC236}">
                <a16:creationId xmlns:a16="http://schemas.microsoft.com/office/drawing/2014/main" id="{EF9D51D1-3F44-E1CE-EA93-4DB9AF96B415}"/>
              </a:ext>
            </a:extLst>
          </p:cNvPr>
          <p:cNvSpPr/>
          <p:nvPr/>
        </p:nvSpPr>
        <p:spPr>
          <a:xfrm>
            <a:off x="1595479"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b="1" noProof="0" dirty="0">
                <a:solidFill>
                  <a:schemeClr val="accent1"/>
                </a:solidFill>
              </a:rPr>
              <a:t>Heiztechnik</a:t>
            </a:r>
          </a:p>
        </p:txBody>
      </p:sp>
      <p:sp>
        <p:nvSpPr>
          <p:cNvPr id="22" name="Rechteck 21">
            <a:extLst>
              <a:ext uri="{FF2B5EF4-FFF2-40B4-BE49-F238E27FC236}">
                <a16:creationId xmlns:a16="http://schemas.microsoft.com/office/drawing/2014/main" id="{CB4C575C-CE2C-75A9-2E32-2A98A5B74901}"/>
              </a:ext>
            </a:extLst>
          </p:cNvPr>
          <p:cNvSpPr/>
          <p:nvPr/>
        </p:nvSpPr>
        <p:spPr>
          <a:xfrm>
            <a:off x="4164943"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b="1" noProof="0" dirty="0">
                <a:solidFill>
                  <a:schemeClr val="accent1"/>
                </a:solidFill>
              </a:rPr>
              <a:t>Vorteile</a:t>
            </a:r>
          </a:p>
        </p:txBody>
      </p:sp>
      <p:sp>
        <p:nvSpPr>
          <p:cNvPr id="25" name="Rechteck 24">
            <a:extLst>
              <a:ext uri="{FF2B5EF4-FFF2-40B4-BE49-F238E27FC236}">
                <a16:creationId xmlns:a16="http://schemas.microsoft.com/office/drawing/2014/main" id="{3690DBB9-CD57-5727-1479-70BF085AB92B}"/>
              </a:ext>
            </a:extLst>
          </p:cNvPr>
          <p:cNvSpPr/>
          <p:nvPr/>
        </p:nvSpPr>
        <p:spPr>
          <a:xfrm>
            <a:off x="6734407"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b="1" noProof="0" dirty="0">
                <a:solidFill>
                  <a:schemeClr val="accent1"/>
                </a:solidFill>
              </a:rPr>
              <a:t>Nachteile</a:t>
            </a:r>
          </a:p>
        </p:txBody>
      </p:sp>
      <p:sp>
        <p:nvSpPr>
          <p:cNvPr id="26" name="Rechteck 25">
            <a:extLst>
              <a:ext uri="{FF2B5EF4-FFF2-40B4-BE49-F238E27FC236}">
                <a16:creationId xmlns:a16="http://schemas.microsoft.com/office/drawing/2014/main" id="{D2FFC1FC-F34A-E7C7-1523-24116711709B}"/>
              </a:ext>
            </a:extLst>
          </p:cNvPr>
          <p:cNvSpPr/>
          <p:nvPr/>
        </p:nvSpPr>
        <p:spPr>
          <a:xfrm>
            <a:off x="9303871" y="1910540"/>
            <a:ext cx="2374480" cy="52054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b="1" noProof="0" dirty="0">
                <a:solidFill>
                  <a:schemeClr val="accent1"/>
                </a:solidFill>
              </a:rPr>
              <a:t>Kombinationen</a:t>
            </a:r>
          </a:p>
        </p:txBody>
      </p:sp>
      <p:pic>
        <p:nvPicPr>
          <p:cNvPr id="8" name="Grafik 7">
            <a:extLst>
              <a:ext uri="{FF2B5EF4-FFF2-40B4-BE49-F238E27FC236}">
                <a16:creationId xmlns:a16="http://schemas.microsoft.com/office/drawing/2014/main" id="{21753505-CDFE-E30E-13E0-0710376CE7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2979" y="1760479"/>
            <a:ext cx="952500" cy="952500"/>
          </a:xfrm>
          <a:prstGeom prst="rect">
            <a:avLst/>
          </a:prstGeom>
        </p:spPr>
      </p:pic>
    </p:spTree>
    <p:extLst>
      <p:ext uri="{BB962C8B-B14F-4D97-AF65-F5344CB8AC3E}">
        <p14:creationId xmlns:p14="http://schemas.microsoft.com/office/powerpoint/2010/main" val="23277367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52689-896C-B451-F484-46BD3E7647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BD8458-250D-A29A-5CB5-618F0BCEC576}"/>
              </a:ext>
            </a:extLst>
          </p:cNvPr>
          <p:cNvSpPr>
            <a:spLocks noGrp="1"/>
          </p:cNvSpPr>
          <p:nvPr>
            <p:ph type="title"/>
          </p:nvPr>
        </p:nvSpPr>
        <p:spPr/>
        <p:txBody>
          <a:bodyPr vert="horz" lIns="0" tIns="0" rIns="0" bIns="0" rtlCol="0" anchor="t">
            <a:noAutofit/>
          </a:bodyPr>
          <a:lstStyle/>
          <a:p>
            <a:r>
              <a:rPr lang="de-CH" noProof="0" dirty="0"/>
              <a:t>Fernwärme/Wärmeverbund</a:t>
            </a:r>
          </a:p>
        </p:txBody>
      </p:sp>
      <p:sp>
        <p:nvSpPr>
          <p:cNvPr id="4" name="Datumsplatzhalter 3">
            <a:extLst>
              <a:ext uri="{FF2B5EF4-FFF2-40B4-BE49-F238E27FC236}">
                <a16:creationId xmlns:a16="http://schemas.microsoft.com/office/drawing/2014/main" id="{2C0D0410-2649-61D8-933C-E815DEE04862}"/>
              </a:ext>
            </a:extLst>
          </p:cNvPr>
          <p:cNvSpPr>
            <a:spLocks noGrp="1"/>
          </p:cNvSpPr>
          <p:nvPr>
            <p:ph type="dt" sz="half" idx="10"/>
          </p:nvPr>
        </p:nvSpPr>
        <p:spPr/>
        <p:txBody>
          <a:bodyPr/>
          <a:lstStyle/>
          <a:p>
            <a:fld id="{C3A80E2F-C9E7-8849-9E48-6A154239B9FE}"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FD61F05A-3D22-325C-D0A8-F0D05875054D}"/>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9F0B141A-2D9E-6000-A710-139B8A23A190}"/>
              </a:ext>
            </a:extLst>
          </p:cNvPr>
          <p:cNvSpPr>
            <a:spLocks noGrp="1"/>
          </p:cNvSpPr>
          <p:nvPr>
            <p:ph type="sldNum" sz="quarter" idx="12"/>
          </p:nvPr>
        </p:nvSpPr>
        <p:spPr/>
        <p:txBody>
          <a:bodyPr/>
          <a:lstStyle/>
          <a:p>
            <a:fld id="{442AD375-037F-43D0-B059-5172DA06796A}" type="slidenum">
              <a:rPr lang="de-CH" noProof="0" smtClean="0"/>
              <a:pPr/>
              <a:t>33</a:t>
            </a:fld>
            <a:endParaRPr lang="de-CH" noProof="0" dirty="0"/>
          </a:p>
        </p:txBody>
      </p:sp>
      <p:pic>
        <p:nvPicPr>
          <p:cNvPr id="3" name="Grafik 2">
            <a:extLst>
              <a:ext uri="{FF2B5EF4-FFF2-40B4-BE49-F238E27FC236}">
                <a16:creationId xmlns:a16="http://schemas.microsoft.com/office/drawing/2014/main" id="{7B058A41-A071-7BFD-0C23-BE8D39C325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5379" y="1082375"/>
            <a:ext cx="7123971" cy="5123527"/>
          </a:xfrm>
          <a:prstGeom prst="rect">
            <a:avLst/>
          </a:prstGeom>
        </p:spPr>
      </p:pic>
      <p:sp>
        <p:nvSpPr>
          <p:cNvPr id="7" name="Textfeld 6">
            <a:extLst>
              <a:ext uri="{FF2B5EF4-FFF2-40B4-BE49-F238E27FC236}">
                <a16:creationId xmlns:a16="http://schemas.microsoft.com/office/drawing/2014/main" id="{7586CA18-9C04-A70B-29DB-FCD572077B9F}"/>
              </a:ext>
            </a:extLst>
          </p:cNvPr>
          <p:cNvSpPr txBox="1"/>
          <p:nvPr/>
        </p:nvSpPr>
        <p:spPr>
          <a:xfrm>
            <a:off x="7735824" y="1099149"/>
            <a:ext cx="3940239" cy="3612336"/>
          </a:xfrm>
          <a:prstGeom prst="rect">
            <a:avLst/>
          </a:prstGeom>
          <a:noFill/>
        </p:spPr>
        <p:txBody>
          <a:bodyPr wrap="square" lIns="0" tIns="0" rIns="0" bIns="0" rtlCol="0">
            <a:spAutoFit/>
          </a:bodyPr>
          <a:lstStyle>
            <a:defPPr>
              <a:defRPr lang="de-DE"/>
            </a:defPPr>
            <a:lvl1pPr marL="182563" indent="-182563">
              <a:buClr>
                <a:schemeClr val="accent3"/>
              </a:buClr>
              <a:buFont typeface="Symbol" pitchFamily="2" charset="2"/>
              <a:buChar char="-"/>
              <a:defRPr sz="1400">
                <a:solidFill>
                  <a:schemeClr val="accent1"/>
                </a:solidFill>
              </a:defRPr>
            </a:lvl1pPr>
          </a:lstStyle>
          <a:p>
            <a:r>
              <a:rPr lang="de-CH" noProof="0" dirty="0"/>
              <a:t>Heizenergie aus erneuerbaren Quellen und Abwärme</a:t>
            </a:r>
          </a:p>
          <a:p>
            <a:r>
              <a:rPr lang="de-CH" noProof="0" dirty="0"/>
              <a:t>weitgehend fixe Energietarife</a:t>
            </a:r>
          </a:p>
          <a:p>
            <a:r>
              <a:rPr lang="de-CH" noProof="0" dirty="0"/>
              <a:t>hohe Versorgungssicherheit</a:t>
            </a:r>
          </a:p>
          <a:p>
            <a:r>
              <a:rPr lang="de-CH" noProof="0" dirty="0"/>
              <a:t>geringerer Platzbedarf, da kein Öltank benötigt wird</a:t>
            </a:r>
          </a:p>
          <a:p>
            <a:r>
              <a:rPr lang="de-CH" noProof="0" dirty="0"/>
              <a:t>Anschluss weitgehend wartungsfrei</a:t>
            </a:r>
          </a:p>
          <a:p>
            <a:r>
              <a:rPr lang="de-CH" noProof="0" dirty="0"/>
              <a:t>einfache Umstellung: Weiternutzung von Radiatoren und Bodenheizung</a:t>
            </a:r>
          </a:p>
          <a:p>
            <a:r>
              <a:rPr lang="de-CH" noProof="0" dirty="0"/>
              <a:t>lärm- und geruchsfrei</a:t>
            </a:r>
          </a:p>
          <a:p>
            <a:r>
              <a:rPr lang="de-CH" noProof="0" dirty="0"/>
              <a:t>Lebensdauer der Netze 60–100 Jahre</a:t>
            </a:r>
          </a:p>
        </p:txBody>
      </p:sp>
    </p:spTree>
    <p:extLst>
      <p:ext uri="{BB962C8B-B14F-4D97-AF65-F5344CB8AC3E}">
        <p14:creationId xmlns:p14="http://schemas.microsoft.com/office/powerpoint/2010/main" val="32514485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52689-896C-B451-F484-46BD3E7647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BD8458-250D-A29A-5CB5-618F0BCEC576}"/>
              </a:ext>
            </a:extLst>
          </p:cNvPr>
          <p:cNvSpPr>
            <a:spLocks noGrp="1"/>
          </p:cNvSpPr>
          <p:nvPr>
            <p:ph type="title"/>
          </p:nvPr>
        </p:nvSpPr>
        <p:spPr/>
        <p:txBody>
          <a:bodyPr vert="horz" lIns="0" tIns="0" rIns="0" bIns="0" rtlCol="0" anchor="t">
            <a:noAutofit/>
          </a:bodyPr>
          <a:lstStyle/>
          <a:p>
            <a:r>
              <a:rPr lang="de-CH" noProof="0" dirty="0"/>
              <a:t>Wärmeverbund mit dezentralen Wärmepumpen</a:t>
            </a:r>
          </a:p>
        </p:txBody>
      </p:sp>
      <p:sp>
        <p:nvSpPr>
          <p:cNvPr id="4" name="Datumsplatzhalter 3">
            <a:extLst>
              <a:ext uri="{FF2B5EF4-FFF2-40B4-BE49-F238E27FC236}">
                <a16:creationId xmlns:a16="http://schemas.microsoft.com/office/drawing/2014/main" id="{2C0D0410-2649-61D8-933C-E815DEE04862}"/>
              </a:ext>
            </a:extLst>
          </p:cNvPr>
          <p:cNvSpPr>
            <a:spLocks noGrp="1"/>
          </p:cNvSpPr>
          <p:nvPr>
            <p:ph type="dt" sz="half" idx="10"/>
          </p:nvPr>
        </p:nvSpPr>
        <p:spPr/>
        <p:txBody>
          <a:bodyPr/>
          <a:lstStyle/>
          <a:p>
            <a:fld id="{0FEB458E-273E-104C-BAFA-2A585871B7AF}"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FD61F05A-3D22-325C-D0A8-F0D05875054D}"/>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9F0B141A-2D9E-6000-A710-139B8A23A190}"/>
              </a:ext>
            </a:extLst>
          </p:cNvPr>
          <p:cNvSpPr>
            <a:spLocks noGrp="1"/>
          </p:cNvSpPr>
          <p:nvPr>
            <p:ph type="sldNum" sz="quarter" idx="12"/>
          </p:nvPr>
        </p:nvSpPr>
        <p:spPr/>
        <p:txBody>
          <a:bodyPr/>
          <a:lstStyle/>
          <a:p>
            <a:fld id="{442AD375-037F-43D0-B059-5172DA06796A}" type="slidenum">
              <a:rPr lang="de-CH" noProof="0" smtClean="0"/>
              <a:pPr/>
              <a:t>34</a:t>
            </a:fld>
            <a:endParaRPr lang="de-CH" noProof="0" dirty="0"/>
          </a:p>
        </p:txBody>
      </p:sp>
      <p:sp>
        <p:nvSpPr>
          <p:cNvPr id="10" name="Textfeld 9">
            <a:extLst>
              <a:ext uri="{FF2B5EF4-FFF2-40B4-BE49-F238E27FC236}">
                <a16:creationId xmlns:a16="http://schemas.microsoft.com/office/drawing/2014/main" id="{B5FCC485-8E5E-CDBD-F168-88ED8F27145D}"/>
              </a:ext>
            </a:extLst>
          </p:cNvPr>
          <p:cNvSpPr txBox="1"/>
          <p:nvPr/>
        </p:nvSpPr>
        <p:spPr>
          <a:xfrm>
            <a:off x="7781544" y="1099149"/>
            <a:ext cx="3894519" cy="1723549"/>
          </a:xfrm>
          <a:prstGeom prst="rect">
            <a:avLst/>
          </a:prstGeom>
          <a:noFill/>
        </p:spPr>
        <p:txBody>
          <a:bodyPr wrap="square" lIns="0" tIns="0" rIns="0" bIns="0" rtlCol="0">
            <a:spAutoFit/>
          </a:bodyPr>
          <a:lstStyle>
            <a:defPPr>
              <a:defRPr lang="de-DE"/>
            </a:defPPr>
            <a:lvl1pPr marL="182563" indent="-182563">
              <a:buClr>
                <a:schemeClr val="accent3"/>
              </a:buClr>
              <a:buFont typeface="Symbol" pitchFamily="2" charset="2"/>
              <a:buChar char="-"/>
              <a:defRPr sz="1400">
                <a:solidFill>
                  <a:schemeClr val="accent1"/>
                </a:solidFill>
              </a:defRPr>
            </a:lvl1pPr>
          </a:lstStyle>
          <a:p>
            <a:r>
              <a:rPr lang="de-CH" noProof="0" dirty="0"/>
              <a:t>Heizenergie aus erneuerbaren Quellen und Abwärme</a:t>
            </a:r>
          </a:p>
          <a:p>
            <a:r>
              <a:rPr lang="de-CH" noProof="0" dirty="0"/>
              <a:t>weitgehend fixe Energietarife</a:t>
            </a:r>
          </a:p>
          <a:p>
            <a:r>
              <a:rPr lang="de-CH" noProof="0" dirty="0"/>
              <a:t>hohe Versorgungssicherheit</a:t>
            </a:r>
          </a:p>
          <a:p>
            <a:r>
              <a:rPr lang="de-CH" noProof="0" dirty="0"/>
              <a:t>gemeinsam genutzte Wärmequelle ermöglich Synergien</a:t>
            </a:r>
          </a:p>
          <a:p>
            <a:r>
              <a:rPr lang="de-CH" noProof="0" dirty="0"/>
              <a:t>Heizen und Kühlen möglich </a:t>
            </a:r>
          </a:p>
          <a:p>
            <a:r>
              <a:rPr lang="de-CH" noProof="0" dirty="0"/>
              <a:t>Lebensdauer der Netze 60–100 Jahre</a:t>
            </a:r>
          </a:p>
        </p:txBody>
      </p:sp>
      <p:pic>
        <p:nvPicPr>
          <p:cNvPr id="3" name="Grafik 2">
            <a:extLst>
              <a:ext uri="{FF2B5EF4-FFF2-40B4-BE49-F238E27FC236}">
                <a16:creationId xmlns:a16="http://schemas.microsoft.com/office/drawing/2014/main" id="{F7CDA726-7CC3-5608-D417-308FE77B27A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303"/>
          <a:stretch/>
        </p:blipFill>
        <p:spPr>
          <a:xfrm>
            <a:off x="515379" y="1099149"/>
            <a:ext cx="7106896" cy="5129361"/>
          </a:xfrm>
          <a:prstGeom prst="rect">
            <a:avLst/>
          </a:prstGeom>
        </p:spPr>
      </p:pic>
    </p:spTree>
    <p:extLst>
      <p:ext uri="{BB962C8B-B14F-4D97-AF65-F5344CB8AC3E}">
        <p14:creationId xmlns:p14="http://schemas.microsoft.com/office/powerpoint/2010/main" val="16814378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52689-896C-B451-F484-46BD3E76477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BD8458-250D-A29A-5CB5-618F0BCEC576}"/>
              </a:ext>
            </a:extLst>
          </p:cNvPr>
          <p:cNvSpPr>
            <a:spLocks noGrp="1"/>
          </p:cNvSpPr>
          <p:nvPr>
            <p:ph type="title"/>
          </p:nvPr>
        </p:nvSpPr>
        <p:spPr/>
        <p:txBody>
          <a:bodyPr vert="horz" lIns="0" tIns="0" rIns="0" bIns="0" rtlCol="0" anchor="t">
            <a:noAutofit/>
          </a:bodyPr>
          <a:lstStyle/>
          <a:p>
            <a:r>
              <a:rPr lang="de-CH" noProof="0" dirty="0"/>
              <a:t>Kombinieren mit Sonnenenergie</a:t>
            </a:r>
          </a:p>
        </p:txBody>
      </p:sp>
      <p:sp>
        <p:nvSpPr>
          <p:cNvPr id="4" name="Datumsplatzhalter 3">
            <a:extLst>
              <a:ext uri="{FF2B5EF4-FFF2-40B4-BE49-F238E27FC236}">
                <a16:creationId xmlns:a16="http://schemas.microsoft.com/office/drawing/2014/main" id="{2C0D0410-2649-61D8-933C-E815DEE04862}"/>
              </a:ext>
            </a:extLst>
          </p:cNvPr>
          <p:cNvSpPr>
            <a:spLocks noGrp="1"/>
          </p:cNvSpPr>
          <p:nvPr>
            <p:ph type="dt" sz="half" idx="10"/>
          </p:nvPr>
        </p:nvSpPr>
        <p:spPr/>
        <p:txBody>
          <a:bodyPr/>
          <a:lstStyle/>
          <a:p>
            <a:fld id="{59E80E47-7B1E-0241-99CA-31DB3F646A90}"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FD61F05A-3D22-325C-D0A8-F0D05875054D}"/>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9F0B141A-2D9E-6000-A710-139B8A23A190}"/>
              </a:ext>
            </a:extLst>
          </p:cNvPr>
          <p:cNvSpPr>
            <a:spLocks noGrp="1"/>
          </p:cNvSpPr>
          <p:nvPr>
            <p:ph type="sldNum" sz="quarter" idx="12"/>
          </p:nvPr>
        </p:nvSpPr>
        <p:spPr/>
        <p:txBody>
          <a:bodyPr/>
          <a:lstStyle/>
          <a:p>
            <a:fld id="{442AD375-037F-43D0-B059-5172DA06796A}" type="slidenum">
              <a:rPr lang="de-CH" noProof="0" smtClean="0"/>
              <a:pPr/>
              <a:t>35</a:t>
            </a:fld>
            <a:endParaRPr lang="de-CH" noProof="0" dirty="0"/>
          </a:p>
        </p:txBody>
      </p:sp>
      <p:sp>
        <p:nvSpPr>
          <p:cNvPr id="10" name="Textfeld 9">
            <a:extLst>
              <a:ext uri="{FF2B5EF4-FFF2-40B4-BE49-F238E27FC236}">
                <a16:creationId xmlns:a16="http://schemas.microsoft.com/office/drawing/2014/main" id="{B5FCC485-8E5E-CDBD-F168-88ED8F27145D}"/>
              </a:ext>
            </a:extLst>
          </p:cNvPr>
          <p:cNvSpPr txBox="1"/>
          <p:nvPr/>
        </p:nvSpPr>
        <p:spPr>
          <a:xfrm>
            <a:off x="9011768" y="1099149"/>
            <a:ext cx="2664295" cy="3231654"/>
          </a:xfrm>
          <a:prstGeom prst="rect">
            <a:avLst/>
          </a:prstGeom>
          <a:noFill/>
        </p:spPr>
        <p:txBody>
          <a:bodyPr wrap="square" lIns="0" tIns="0" rIns="0" bIns="0" rtlCol="0">
            <a:spAutoFit/>
          </a:bodyPr>
          <a:lstStyle>
            <a:defPPr>
              <a:defRPr lang="de-DE"/>
            </a:defPPr>
            <a:lvl1pPr marL="182563" indent="-182563">
              <a:buClr>
                <a:schemeClr val="accent3"/>
              </a:buClr>
              <a:buFont typeface="Symbol" pitchFamily="2" charset="2"/>
              <a:buChar char="-"/>
              <a:defRPr sz="1400">
                <a:solidFill>
                  <a:schemeClr val="accent1"/>
                </a:solidFill>
              </a:defRPr>
            </a:lvl1pPr>
          </a:lstStyle>
          <a:p>
            <a:pPr marL="0" indent="0">
              <a:buNone/>
            </a:pPr>
            <a:r>
              <a:rPr lang="de-CH" noProof="0" dirty="0"/>
              <a:t>Photovoltaik (PV)</a:t>
            </a:r>
          </a:p>
          <a:p>
            <a:r>
              <a:rPr lang="de-CH" noProof="0" dirty="0"/>
              <a:t>Stromproduktion zum Eigenverbrauch</a:t>
            </a:r>
          </a:p>
          <a:p>
            <a:r>
              <a:rPr lang="de-CH" noProof="0" dirty="0"/>
              <a:t>Kombination mit einer Wärmepumpe</a:t>
            </a:r>
          </a:p>
          <a:p>
            <a:endParaRPr lang="de-CH" noProof="0" dirty="0"/>
          </a:p>
          <a:p>
            <a:pPr marL="0" indent="0">
              <a:buNone/>
            </a:pPr>
            <a:r>
              <a:rPr lang="de-CH" noProof="0" dirty="0"/>
              <a:t>Solarwärme (Sonnenkollektoren)</a:t>
            </a:r>
          </a:p>
          <a:p>
            <a:r>
              <a:rPr lang="de-CH" noProof="0" dirty="0"/>
              <a:t>Kombination mit Holzfeuerungen</a:t>
            </a:r>
          </a:p>
          <a:p>
            <a:r>
              <a:rPr lang="de-CH" noProof="0" dirty="0"/>
              <a:t>Heizungsunterstützung (Wassererwärmung)</a:t>
            </a:r>
          </a:p>
          <a:p>
            <a:r>
              <a:rPr lang="de-CH" noProof="0" dirty="0"/>
              <a:t>Warmwasserbedarf kann im Sommer gedeckt werden.</a:t>
            </a:r>
          </a:p>
          <a:p>
            <a:r>
              <a:rPr lang="de-CH" noProof="0" dirty="0"/>
              <a:t>Feuerung kann über Sommermonate stillstehen.</a:t>
            </a:r>
          </a:p>
        </p:txBody>
      </p:sp>
      <p:pic>
        <p:nvPicPr>
          <p:cNvPr id="11" name="Inhaltsplatzhalter 6">
            <a:hlinkClick r:id="rId3"/>
            <a:extLst>
              <a:ext uri="{FF2B5EF4-FFF2-40B4-BE49-F238E27FC236}">
                <a16:creationId xmlns:a16="http://schemas.microsoft.com/office/drawing/2014/main" id="{9010EF28-4BDD-416F-E2EE-088140DA94FD}"/>
              </a:ext>
            </a:extLst>
          </p:cNvPr>
          <p:cNvPicPr>
            <a:picLocks noGrp="1" noChangeAspect="1"/>
          </p:cNvPicPr>
          <p:nvPr>
            <p:ph idx="1"/>
          </p:nvPr>
        </p:nvPicPr>
        <p:blipFill rotWithShape="1">
          <a:blip r:embed="rId4" cstate="screen">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a:ext>
            </a:extLst>
          </a:blip>
          <a:srcRect r="6143" b="2149"/>
          <a:stretch/>
        </p:blipFill>
        <p:spPr>
          <a:xfrm>
            <a:off x="515378" y="1099149"/>
            <a:ext cx="8345333" cy="5091668"/>
          </a:xfrm>
          <a:prstGeom prst="rect">
            <a:avLst/>
          </a:prstGeom>
        </p:spPr>
      </p:pic>
      <p:sp>
        <p:nvSpPr>
          <p:cNvPr id="12" name="Textfeld 11">
            <a:extLst>
              <a:ext uri="{FF2B5EF4-FFF2-40B4-BE49-F238E27FC236}">
                <a16:creationId xmlns:a16="http://schemas.microsoft.com/office/drawing/2014/main" id="{E8797FF8-8A12-4CEB-BA95-B2347649FE00}"/>
              </a:ext>
            </a:extLst>
          </p:cNvPr>
          <p:cNvSpPr txBox="1"/>
          <p:nvPr/>
        </p:nvSpPr>
        <p:spPr>
          <a:xfrm>
            <a:off x="4424978" y="1285850"/>
            <a:ext cx="1555576" cy="21544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400" b="0" i="0" u="none" strike="noStrike" kern="1200" cap="none" spc="0" normalizeH="0" baseline="0" noProof="0" dirty="0">
                <a:ln>
                  <a:noFill/>
                </a:ln>
                <a:solidFill>
                  <a:schemeClr val="accent1"/>
                </a:solidFill>
                <a:effectLst/>
                <a:uLnTx/>
                <a:uFillTx/>
                <a:latin typeface="Arial" panose="020B0604020202020204"/>
                <a:ea typeface="+mn-ea"/>
                <a:cs typeface="+mn-cs"/>
              </a:rPr>
              <a:t>PV-Module (Strom)</a:t>
            </a:r>
          </a:p>
        </p:txBody>
      </p:sp>
      <p:sp>
        <p:nvSpPr>
          <p:cNvPr id="13" name="Textfeld 12">
            <a:extLst>
              <a:ext uri="{FF2B5EF4-FFF2-40B4-BE49-F238E27FC236}">
                <a16:creationId xmlns:a16="http://schemas.microsoft.com/office/drawing/2014/main" id="{7F5227A0-765F-2EE2-26EB-1D1098F69890}"/>
              </a:ext>
            </a:extLst>
          </p:cNvPr>
          <p:cNvSpPr txBox="1"/>
          <p:nvPr/>
        </p:nvSpPr>
        <p:spPr>
          <a:xfrm>
            <a:off x="6712664" y="2021748"/>
            <a:ext cx="1608376" cy="430887"/>
          </a:xfrm>
          <a:prstGeom prst="rect">
            <a:avLst/>
          </a:prstGeom>
          <a:noFill/>
        </p:spPr>
        <p:txBody>
          <a:bodyPr wrap="square" lIns="0" tIns="0" rIns="0" bIns="0"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de-CH" sz="1400" b="0" i="0" u="none" strike="noStrike" kern="1200" cap="none" spc="0" normalizeH="0" baseline="0" noProof="0" dirty="0">
                <a:ln>
                  <a:noFill/>
                </a:ln>
                <a:solidFill>
                  <a:schemeClr val="accent1"/>
                </a:solidFill>
                <a:effectLst/>
                <a:uLnTx/>
                <a:uFillTx/>
                <a:latin typeface="Arial" panose="020B0604020202020204"/>
                <a:ea typeface="+mn-ea"/>
                <a:cs typeface="+mn-cs"/>
              </a:rPr>
              <a:t>Sonnenkollektoren</a:t>
            </a:r>
            <a:br>
              <a:rPr kumimoji="0" lang="de-CH" sz="1400" b="0" i="0" u="none" strike="noStrike" kern="1200" cap="none" spc="0" normalizeH="0" baseline="0" noProof="0" dirty="0">
                <a:ln>
                  <a:noFill/>
                </a:ln>
                <a:solidFill>
                  <a:schemeClr val="accent1"/>
                </a:solidFill>
                <a:effectLst/>
                <a:uLnTx/>
                <a:uFillTx/>
                <a:latin typeface="Arial" panose="020B0604020202020204"/>
                <a:ea typeface="+mn-ea"/>
                <a:cs typeface="+mn-cs"/>
              </a:rPr>
            </a:br>
            <a:r>
              <a:rPr kumimoji="0" lang="de-CH" sz="1400" b="0" i="0" u="none" strike="noStrike" kern="1200" cap="none" spc="0" normalizeH="0" baseline="0" noProof="0" dirty="0">
                <a:ln>
                  <a:noFill/>
                </a:ln>
                <a:solidFill>
                  <a:schemeClr val="accent1"/>
                </a:solidFill>
                <a:effectLst/>
                <a:uLnTx/>
                <a:uFillTx/>
                <a:latin typeface="Arial" panose="020B0604020202020204"/>
                <a:ea typeface="+mn-ea"/>
                <a:cs typeface="+mn-cs"/>
              </a:rPr>
              <a:t>           (Wärme)</a:t>
            </a:r>
          </a:p>
        </p:txBody>
      </p:sp>
    </p:spTree>
    <p:extLst>
      <p:ext uri="{BB962C8B-B14F-4D97-AF65-F5344CB8AC3E}">
        <p14:creationId xmlns:p14="http://schemas.microsoft.com/office/powerpoint/2010/main" val="10253537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a:lstStyle/>
          <a:p>
            <a:r>
              <a:rPr lang="de-CH" noProof="0" dirty="0"/>
              <a:t>Rechnen Sie richtig – die Gesamtkosten</a:t>
            </a:r>
          </a:p>
        </p:txBody>
      </p:sp>
      <p:sp>
        <p:nvSpPr>
          <p:cNvPr id="3" name="Inhaltsplatzhalter 2">
            <a:extLst>
              <a:ext uri="{FF2B5EF4-FFF2-40B4-BE49-F238E27FC236}">
                <a16:creationId xmlns:a16="http://schemas.microsoft.com/office/drawing/2014/main" id="{0379A884-3649-8630-48DB-053349C8C9F2}"/>
              </a:ext>
            </a:extLst>
          </p:cNvPr>
          <p:cNvSpPr>
            <a:spLocks noGrp="1"/>
          </p:cNvSpPr>
          <p:nvPr>
            <p:ph idx="1"/>
          </p:nvPr>
        </p:nvSpPr>
        <p:spPr/>
        <p:txBody>
          <a:bodyPr/>
          <a:lstStyle/>
          <a:p>
            <a:pPr>
              <a:lnSpc>
                <a:spcPct val="113999"/>
              </a:lnSpc>
            </a:pPr>
            <a:r>
              <a:rPr lang="de-CH" sz="2000" noProof="0" dirty="0">
                <a:ea typeface="+mn-lt"/>
                <a:cs typeface="+mn-lt"/>
              </a:rPr>
              <a:t>Der erste Blick trügt oft: Die Investitionskosten für klimafreundliche Heizsysteme sind teilweise zwar höher als der 1:1 Ersatz einer Öl- </a:t>
            </a:r>
            <a:r>
              <a:rPr lang="de-CH" sz="2000" dirty="0">
                <a:ea typeface="+mn-lt"/>
                <a:cs typeface="+mn-lt"/>
              </a:rPr>
              <a:t>oder Gasheizung</a:t>
            </a:r>
            <a:r>
              <a:rPr lang="de-CH" sz="2000" dirty="0">
                <a:solidFill>
                  <a:srgbClr val="FF0000"/>
                </a:solidFill>
                <a:ea typeface="+mn-lt"/>
                <a:cs typeface="+mn-lt"/>
              </a:rPr>
              <a:t>. Neue gesetzliche Rahmenbedingungen führen dazu, dass ein 1:1-Ersatz eines fossilen Heizsystems in fast allen Kantonen jedoch nicht mehr so einfach möglich ist.​</a:t>
            </a:r>
            <a:br>
              <a:rPr lang="de-CH" dirty="0">
                <a:solidFill>
                  <a:srgbClr val="FF0000"/>
                </a:solidFill>
              </a:rPr>
            </a:br>
            <a:r>
              <a:rPr lang="de-CH" sz="2000" noProof="0" dirty="0">
                <a:ea typeface="+mn-lt"/>
                <a:cs typeface="+mn-lt"/>
              </a:rPr>
              <a:t>Der Umstieg auf erneuerbare Energien rechnet sich jedoch für Hauseigentümer/innen ganz direkt:</a:t>
            </a:r>
          </a:p>
          <a:p>
            <a:pPr lvl="1"/>
            <a:r>
              <a:rPr lang="de-CH" sz="2000" noProof="0" dirty="0"/>
              <a:t>Wegfall der CO</a:t>
            </a:r>
            <a:r>
              <a:rPr lang="de-CH" sz="2000" baseline="-25000" noProof="0" dirty="0"/>
              <a:t>2</a:t>
            </a:r>
            <a:r>
              <a:rPr lang="de-CH" sz="2000" noProof="0" dirty="0"/>
              <a:t>-Abgabe bei der Verwendung erneuerbarer Energien,</a:t>
            </a:r>
          </a:p>
          <a:p>
            <a:pPr lvl="1">
              <a:spcAft>
                <a:spcPts val="600"/>
              </a:spcAft>
            </a:pPr>
            <a:r>
              <a:rPr lang="de-CH" sz="2000" noProof="0" dirty="0"/>
              <a:t>reduzierte Energie- und Betriebskosten,</a:t>
            </a:r>
          </a:p>
          <a:p>
            <a:pPr lvl="1">
              <a:spcAft>
                <a:spcPts val="600"/>
              </a:spcAft>
            </a:pPr>
            <a:r>
              <a:rPr lang="de-CH" sz="2000" noProof="0" dirty="0"/>
              <a:t>Förderbeiträge und Steuerabzüge,</a:t>
            </a:r>
          </a:p>
          <a:p>
            <a:pPr lvl="1">
              <a:spcAft>
                <a:spcPts val="600"/>
              </a:spcAft>
            </a:pPr>
            <a:r>
              <a:rPr lang="de-CH" sz="2000" noProof="0" dirty="0"/>
              <a:t>grössere Unabhängigkeit gegenüber Energiepreisschwankungen durch die Verwendung einheimischer erneuerbarer Energien,</a:t>
            </a:r>
          </a:p>
          <a:p>
            <a:pPr lvl="1">
              <a:spcAft>
                <a:spcPts val="600"/>
              </a:spcAft>
            </a:pPr>
            <a:r>
              <a:rPr lang="de-CH" sz="2000" noProof="0" dirty="0"/>
              <a:t>Erhalt oder Erhöhung des Gebäudewertes.</a:t>
            </a:r>
          </a:p>
          <a:p>
            <a:pPr lvl="1"/>
            <a:endParaRPr lang="de-CH" sz="2000" noProof="0" dirty="0"/>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0531A793-E0C6-0A48-8DB8-8F0425829A15}"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de-CH" noProof="0" smtClean="0"/>
              <a:pPr/>
              <a:t>36</a:t>
            </a:fld>
            <a:endParaRPr lang="de-CH" noProof="0" dirty="0"/>
          </a:p>
        </p:txBody>
      </p:sp>
      <p:sp>
        <p:nvSpPr>
          <p:cNvPr id="7" name="Abgerundetes Rechteck 6">
            <a:extLst>
              <a:ext uri="{FF2B5EF4-FFF2-40B4-BE49-F238E27FC236}">
                <a16:creationId xmlns:a16="http://schemas.microsoft.com/office/drawing/2014/main" id="{E316DA95-8391-5ABC-8E62-E36AB4384E42}"/>
              </a:ext>
            </a:extLst>
          </p:cNvPr>
          <p:cNvSpPr/>
          <p:nvPr/>
        </p:nvSpPr>
        <p:spPr>
          <a:xfrm>
            <a:off x="1260342" y="5625244"/>
            <a:ext cx="10020802" cy="759881"/>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2000" noProof="0" dirty="0">
                <a:solidFill>
                  <a:schemeClr val="accent1"/>
                </a:solidFill>
              </a:rPr>
              <a:t>Aussagekräftig ist nur eine Gesamtbetrachtung der Kosten für Anschaffung, Energie, Betrieb und Wartung einer Heizung über den Lebenszyklus von 20 Jahren!</a:t>
            </a:r>
          </a:p>
        </p:txBody>
      </p:sp>
      <p:pic>
        <p:nvPicPr>
          <p:cNvPr id="9" name="Grafik 8">
            <a:extLst>
              <a:ext uri="{FF2B5EF4-FFF2-40B4-BE49-F238E27FC236}">
                <a16:creationId xmlns:a16="http://schemas.microsoft.com/office/drawing/2014/main" id="{961ECCA9-BD47-00FF-2A14-7DDE8FF6979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7146" y="5561447"/>
            <a:ext cx="792087" cy="792087"/>
          </a:xfrm>
          <a:prstGeom prst="rect">
            <a:avLst/>
          </a:prstGeom>
        </p:spPr>
      </p:pic>
    </p:spTree>
    <p:extLst>
      <p:ext uri="{BB962C8B-B14F-4D97-AF65-F5344CB8AC3E}">
        <p14:creationId xmlns:p14="http://schemas.microsoft.com/office/powerpoint/2010/main" val="2359819566"/>
      </p:ext>
    </p:extLst>
  </p:cSld>
  <p:clrMapOvr>
    <a:masterClrMapping/>
  </p:clrMapOvr>
  <p:extLst>
    <p:ext uri="{6950BFC3-D8DA-4A85-94F7-54DA5524770B}">
      <p188:commentRel xmlns:p188="http://schemas.microsoft.com/office/powerpoint/2018/8/main" r:id="rId3"/>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a:lstStyle/>
          <a:p>
            <a:r>
              <a:rPr lang="de-CH" noProof="0" dirty="0"/>
              <a:t>Kostenfaktoren</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B7F4A511-C39E-0242-9A51-31B0FD890B62}"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de-CH" noProof="0" smtClean="0"/>
              <a:pPr/>
              <a:t>37</a:t>
            </a:fld>
            <a:endParaRPr lang="de-CH" noProof="0" dirty="0"/>
          </a:p>
        </p:txBody>
      </p:sp>
      <p:cxnSp>
        <p:nvCxnSpPr>
          <p:cNvPr id="15" name="Gerade Verbindung 14">
            <a:extLst>
              <a:ext uri="{FF2B5EF4-FFF2-40B4-BE49-F238E27FC236}">
                <a16:creationId xmlns:a16="http://schemas.microsoft.com/office/drawing/2014/main" id="{E63533C9-FCFA-A6E7-A916-AC07C0304EC9}"/>
              </a:ext>
            </a:extLst>
          </p:cNvPr>
          <p:cNvCxnSpPr>
            <a:cxnSpLocks/>
          </p:cNvCxnSpPr>
          <p:nvPr/>
        </p:nvCxnSpPr>
        <p:spPr>
          <a:xfrm>
            <a:off x="3902222" y="3543240"/>
            <a:ext cx="82180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Gerade Verbindung 15">
            <a:extLst>
              <a:ext uri="{FF2B5EF4-FFF2-40B4-BE49-F238E27FC236}">
                <a16:creationId xmlns:a16="http://schemas.microsoft.com/office/drawing/2014/main" id="{31A2BA58-A18A-8BC8-0310-21B597540428}"/>
              </a:ext>
            </a:extLst>
          </p:cNvPr>
          <p:cNvCxnSpPr>
            <a:cxnSpLocks/>
          </p:cNvCxnSpPr>
          <p:nvPr/>
        </p:nvCxnSpPr>
        <p:spPr>
          <a:xfrm>
            <a:off x="6960096" y="2337328"/>
            <a:ext cx="430616"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Gerade Verbindung 16">
            <a:extLst>
              <a:ext uri="{FF2B5EF4-FFF2-40B4-BE49-F238E27FC236}">
                <a16:creationId xmlns:a16="http://schemas.microsoft.com/office/drawing/2014/main" id="{6A40037C-07E4-87DE-980E-4BC6F3AA44F8}"/>
              </a:ext>
            </a:extLst>
          </p:cNvPr>
          <p:cNvCxnSpPr>
            <a:cxnSpLocks/>
          </p:cNvCxnSpPr>
          <p:nvPr/>
        </p:nvCxnSpPr>
        <p:spPr>
          <a:xfrm flipH="1" flipV="1">
            <a:off x="5878806" y="4208107"/>
            <a:ext cx="2" cy="4320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Textfeld 17">
            <a:extLst>
              <a:ext uri="{FF2B5EF4-FFF2-40B4-BE49-F238E27FC236}">
                <a16:creationId xmlns:a16="http://schemas.microsoft.com/office/drawing/2014/main" id="{55322FBB-786F-53D8-7707-034AFC886654}"/>
              </a:ext>
            </a:extLst>
          </p:cNvPr>
          <p:cNvSpPr txBox="1"/>
          <p:nvPr/>
        </p:nvSpPr>
        <p:spPr>
          <a:xfrm>
            <a:off x="7536160" y="2181140"/>
            <a:ext cx="4110613" cy="1107996"/>
          </a:xfrm>
          <a:prstGeom prst="rect">
            <a:avLst/>
          </a:prstGeom>
          <a:noFill/>
        </p:spPr>
        <p:txBody>
          <a:bodyPr wrap="square" lIns="0" tIns="0" rIns="0" bIns="0" rtlCol="0" anchor="t">
            <a:spAutoFit/>
          </a:bodyPr>
          <a:lstStyle/>
          <a:p>
            <a:r>
              <a:rPr lang="de-CH" b="1" noProof="0" dirty="0">
                <a:solidFill>
                  <a:schemeClr val="accent1"/>
                </a:solidFill>
              </a:rPr>
              <a:t>Energiekosten</a:t>
            </a:r>
            <a:r>
              <a:rPr lang="de-CH" noProof="0" dirty="0">
                <a:solidFill>
                  <a:schemeClr val="accent1"/>
                </a:solidFill>
              </a:rPr>
              <a:t> </a:t>
            </a:r>
          </a:p>
          <a:p>
            <a:r>
              <a:rPr lang="de-CH" noProof="0" dirty="0">
                <a:solidFill>
                  <a:schemeClr val="accent1"/>
                </a:solidFill>
              </a:rPr>
              <a:t>für Heizöl, Gas, Strom etc.; entscheidend für die Gesamtkosten, Anteil wird jedoch häufig unterschätzt</a:t>
            </a:r>
          </a:p>
        </p:txBody>
      </p:sp>
      <p:sp>
        <p:nvSpPr>
          <p:cNvPr id="19" name="Textfeld 18">
            <a:extLst>
              <a:ext uri="{FF2B5EF4-FFF2-40B4-BE49-F238E27FC236}">
                <a16:creationId xmlns:a16="http://schemas.microsoft.com/office/drawing/2014/main" id="{5507B47E-6157-302C-7041-97B6B29BB8D3}"/>
              </a:ext>
            </a:extLst>
          </p:cNvPr>
          <p:cNvSpPr txBox="1"/>
          <p:nvPr/>
        </p:nvSpPr>
        <p:spPr>
          <a:xfrm>
            <a:off x="1811681" y="3378181"/>
            <a:ext cx="3240341" cy="1661993"/>
          </a:xfrm>
          <a:prstGeom prst="rect">
            <a:avLst/>
          </a:prstGeom>
          <a:noFill/>
        </p:spPr>
        <p:txBody>
          <a:bodyPr wrap="square" lIns="0" tIns="0" rIns="0" bIns="0" rtlCol="0" anchor="t">
            <a:spAutoFit/>
          </a:bodyPr>
          <a:lstStyle/>
          <a:p>
            <a:r>
              <a:rPr lang="de-CH" b="1" noProof="0" dirty="0">
                <a:solidFill>
                  <a:schemeClr val="accent1"/>
                </a:solidFill>
              </a:rPr>
              <a:t>Investitionskosten</a:t>
            </a:r>
            <a:r>
              <a:rPr lang="de-CH" noProof="0" dirty="0">
                <a:solidFill>
                  <a:schemeClr val="accent1"/>
                </a:solidFill>
              </a:rPr>
              <a:t> </a:t>
            </a:r>
          </a:p>
          <a:p>
            <a:r>
              <a:rPr lang="de-CH" noProof="0" dirty="0">
                <a:solidFill>
                  <a:schemeClr val="accent1"/>
                </a:solidFill>
                <a:sym typeface="Wingdings" panose="05000000000000000000" pitchFamily="2" charset="2"/>
              </a:rPr>
              <a:t>einmaliger Betrag für die Anschaffung des Heizsystems inkl. Montagekosten; </a:t>
            </a:r>
            <a:r>
              <a:rPr lang="de-CH" noProof="0" dirty="0">
                <a:solidFill>
                  <a:schemeClr val="accent1"/>
                </a:solidFill>
              </a:rPr>
              <a:t>werden anteilsmässig häufig überschätzt</a:t>
            </a:r>
          </a:p>
        </p:txBody>
      </p:sp>
      <p:sp>
        <p:nvSpPr>
          <p:cNvPr id="20" name="Textfeld 19">
            <a:extLst>
              <a:ext uri="{FF2B5EF4-FFF2-40B4-BE49-F238E27FC236}">
                <a16:creationId xmlns:a16="http://schemas.microsoft.com/office/drawing/2014/main" id="{EFD52D8A-78F2-788E-B1E8-3FFDB1F01B2B}"/>
              </a:ext>
            </a:extLst>
          </p:cNvPr>
          <p:cNvSpPr txBox="1"/>
          <p:nvPr/>
        </p:nvSpPr>
        <p:spPr>
          <a:xfrm>
            <a:off x="5807968" y="4675965"/>
            <a:ext cx="4176464" cy="1384995"/>
          </a:xfrm>
          <a:prstGeom prst="rect">
            <a:avLst/>
          </a:prstGeom>
          <a:noFill/>
        </p:spPr>
        <p:txBody>
          <a:bodyPr wrap="square" lIns="0" tIns="0" rIns="0" bIns="0" rtlCol="0" anchor="t">
            <a:spAutoFit/>
          </a:bodyPr>
          <a:lstStyle/>
          <a:p>
            <a:r>
              <a:rPr lang="de-CH" b="1" noProof="0" dirty="0">
                <a:solidFill>
                  <a:schemeClr val="accent1"/>
                </a:solidFill>
              </a:rPr>
              <a:t>Betriebs- und Unterhaltskosten</a:t>
            </a:r>
            <a:r>
              <a:rPr lang="de-CH" noProof="0" dirty="0">
                <a:solidFill>
                  <a:schemeClr val="accent1"/>
                </a:solidFill>
              </a:rPr>
              <a:t> </a:t>
            </a:r>
          </a:p>
          <a:p>
            <a:r>
              <a:rPr lang="de-CH" noProof="0" dirty="0">
                <a:solidFill>
                  <a:schemeClr val="accent1"/>
                </a:solidFill>
                <a:sym typeface="Wingdings" panose="05000000000000000000" pitchFamily="2" charset="2"/>
              </a:rPr>
              <a:t>für Reparaturen, Wartung, Kaminprüfung und -reinigung; </a:t>
            </a:r>
            <a:r>
              <a:rPr lang="de-CH" noProof="0" dirty="0">
                <a:solidFill>
                  <a:schemeClr val="accent1"/>
                </a:solidFill>
              </a:rPr>
              <a:t>kleinster Anteil an den Gesamtkosten; sind aber nicht zu unterschätzen</a:t>
            </a:r>
          </a:p>
        </p:txBody>
      </p:sp>
      <p:sp>
        <p:nvSpPr>
          <p:cNvPr id="21" name="Textfeld 20">
            <a:extLst>
              <a:ext uri="{FF2B5EF4-FFF2-40B4-BE49-F238E27FC236}">
                <a16:creationId xmlns:a16="http://schemas.microsoft.com/office/drawing/2014/main" id="{3D9F8884-A86F-5CD8-BC42-2A4121CA2093}"/>
              </a:ext>
            </a:extLst>
          </p:cNvPr>
          <p:cNvSpPr txBox="1"/>
          <p:nvPr/>
        </p:nvSpPr>
        <p:spPr>
          <a:xfrm>
            <a:off x="2232783" y="1429144"/>
            <a:ext cx="2912212" cy="738664"/>
          </a:xfrm>
          <a:prstGeom prst="rect">
            <a:avLst/>
          </a:prstGeom>
          <a:noFill/>
        </p:spPr>
        <p:txBody>
          <a:bodyPr wrap="square" lIns="0" tIns="0" rIns="0" bIns="0" rtlCol="0">
            <a:spAutoFit/>
          </a:bodyPr>
          <a:lstStyle/>
          <a:p>
            <a:r>
              <a:rPr lang="de-CH" sz="1600" noProof="0" dirty="0">
                <a:solidFill>
                  <a:schemeClr val="accent1"/>
                </a:solidFill>
              </a:rPr>
              <a:t>Schematische Darstellung der Gesamtkosten über den Lebenszyklus einer Heizung</a:t>
            </a:r>
          </a:p>
        </p:txBody>
      </p:sp>
      <p:grpSp>
        <p:nvGrpSpPr>
          <p:cNvPr id="8" name="Gruppieren 7">
            <a:extLst>
              <a:ext uri="{FF2B5EF4-FFF2-40B4-BE49-F238E27FC236}">
                <a16:creationId xmlns:a16="http://schemas.microsoft.com/office/drawing/2014/main" id="{DB6EDE6C-5F8D-EDA6-0F25-97D907CA7E3C}"/>
              </a:ext>
            </a:extLst>
          </p:cNvPr>
          <p:cNvGrpSpPr/>
          <p:nvPr/>
        </p:nvGrpSpPr>
        <p:grpSpPr>
          <a:xfrm>
            <a:off x="4751818" y="1862807"/>
            <a:ext cx="2253975" cy="2253973"/>
            <a:chOff x="4893028" y="2194998"/>
            <a:chExt cx="1944216" cy="1944216"/>
          </a:xfrm>
        </p:grpSpPr>
        <p:sp>
          <p:nvSpPr>
            <p:cNvPr id="9" name="Bogen 8">
              <a:extLst>
                <a:ext uri="{FF2B5EF4-FFF2-40B4-BE49-F238E27FC236}">
                  <a16:creationId xmlns:a16="http://schemas.microsoft.com/office/drawing/2014/main" id="{9D908EE8-2556-8F5C-20AF-4E1BD7BB1C76}"/>
                </a:ext>
              </a:extLst>
            </p:cNvPr>
            <p:cNvSpPr/>
            <p:nvPr/>
          </p:nvSpPr>
          <p:spPr>
            <a:xfrm rot="7777123">
              <a:off x="4893028" y="2194998"/>
              <a:ext cx="1944216" cy="1944216"/>
            </a:xfrm>
            <a:prstGeom prst="arc">
              <a:avLst>
                <a:gd name="adj1" fmla="val 18196319"/>
                <a:gd name="adj2" fmla="val 20176985"/>
              </a:avLst>
            </a:prstGeom>
            <a:solidFill>
              <a:schemeClr val="accent6"/>
            </a:solidFill>
            <a:ln w="127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CH" noProof="0" dirty="0"/>
            </a:p>
          </p:txBody>
        </p:sp>
        <p:sp>
          <p:nvSpPr>
            <p:cNvPr id="10" name="Bogen 9">
              <a:extLst>
                <a:ext uri="{FF2B5EF4-FFF2-40B4-BE49-F238E27FC236}">
                  <a16:creationId xmlns:a16="http://schemas.microsoft.com/office/drawing/2014/main" id="{CAED9498-4745-8D9F-6C77-BF4929C7AE92}"/>
                </a:ext>
              </a:extLst>
            </p:cNvPr>
            <p:cNvSpPr/>
            <p:nvPr/>
          </p:nvSpPr>
          <p:spPr>
            <a:xfrm rot="7777123">
              <a:off x="4893028" y="2194998"/>
              <a:ext cx="1944216" cy="1944216"/>
            </a:xfrm>
            <a:prstGeom prst="arc">
              <a:avLst>
                <a:gd name="adj1" fmla="val 20179432"/>
                <a:gd name="adj2" fmla="val 4797979"/>
              </a:avLst>
            </a:prstGeom>
            <a:solidFill>
              <a:schemeClr val="accent5"/>
            </a:solidFill>
            <a:ln w="127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CH" noProof="0" dirty="0"/>
            </a:p>
          </p:txBody>
        </p:sp>
        <p:sp>
          <p:nvSpPr>
            <p:cNvPr id="25" name="Bogen 24">
              <a:extLst>
                <a:ext uri="{FF2B5EF4-FFF2-40B4-BE49-F238E27FC236}">
                  <a16:creationId xmlns:a16="http://schemas.microsoft.com/office/drawing/2014/main" id="{58283368-92AF-21CC-208B-625CA61F821A}"/>
                </a:ext>
              </a:extLst>
            </p:cNvPr>
            <p:cNvSpPr/>
            <p:nvPr/>
          </p:nvSpPr>
          <p:spPr>
            <a:xfrm rot="7777123">
              <a:off x="4893028" y="2194998"/>
              <a:ext cx="1944216" cy="1944216"/>
            </a:xfrm>
            <a:prstGeom prst="arc">
              <a:avLst>
                <a:gd name="adj1" fmla="val 4769738"/>
                <a:gd name="adj2" fmla="val 18214204"/>
              </a:avLst>
            </a:prstGeom>
            <a:solidFill>
              <a:schemeClr val="accent4"/>
            </a:solidFill>
            <a:ln w="127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CH" noProof="0" dirty="0"/>
            </a:p>
          </p:txBody>
        </p:sp>
      </p:grpSp>
    </p:spTree>
    <p:extLst>
      <p:ext uri="{BB962C8B-B14F-4D97-AF65-F5344CB8AC3E}">
        <p14:creationId xmlns:p14="http://schemas.microsoft.com/office/powerpoint/2010/main" val="17068411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a:lstStyle/>
          <a:p>
            <a:r>
              <a:rPr lang="de-CH" noProof="0" dirty="0"/>
              <a:t>Jahresvergleich Heizsysteme Einfamilienhaus</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2CD50686-EF58-4B42-AC09-4779AF4A8C85}"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de-CH" noProof="0" smtClean="0"/>
              <a:pPr/>
              <a:t>38</a:t>
            </a:fld>
            <a:endParaRPr lang="de-CH" noProof="0" dirty="0"/>
          </a:p>
        </p:txBody>
      </p:sp>
      <p:sp>
        <p:nvSpPr>
          <p:cNvPr id="3" name="Textfeld 2">
            <a:extLst>
              <a:ext uri="{FF2B5EF4-FFF2-40B4-BE49-F238E27FC236}">
                <a16:creationId xmlns:a16="http://schemas.microsoft.com/office/drawing/2014/main" id="{9D7C6688-42BE-6EF4-247E-C4D86A53D0CB}"/>
              </a:ext>
            </a:extLst>
          </p:cNvPr>
          <p:cNvSpPr txBox="1"/>
          <p:nvPr/>
        </p:nvSpPr>
        <p:spPr>
          <a:xfrm>
            <a:off x="599851" y="1283843"/>
            <a:ext cx="1278558" cy="738664"/>
          </a:xfrm>
          <a:prstGeom prst="rect">
            <a:avLst/>
          </a:prstGeom>
          <a:noFill/>
        </p:spPr>
        <p:txBody>
          <a:bodyPr wrap="square" lIns="0" tIns="0" rIns="0" bIns="0" rtlCol="0">
            <a:spAutoFit/>
          </a:bodyPr>
          <a:lstStyle>
            <a:defPPr>
              <a:defRPr lang="de-DE"/>
            </a:defPPr>
            <a:lvl1pPr>
              <a:defRPr sz="1600" b="1">
                <a:solidFill>
                  <a:schemeClr val="accent1"/>
                </a:solidFill>
              </a:defRPr>
            </a:lvl1pPr>
          </a:lstStyle>
          <a:p>
            <a:r>
              <a:rPr lang="de-CH" b="0" noProof="0" dirty="0"/>
              <a:t>Beispiel mit 3000 Litern Ölverbrauch</a:t>
            </a:r>
          </a:p>
        </p:txBody>
      </p:sp>
      <p:pic>
        <p:nvPicPr>
          <p:cNvPr id="7" name="Grafik 6">
            <a:extLst>
              <a:ext uri="{FF2B5EF4-FFF2-40B4-BE49-F238E27FC236}">
                <a16:creationId xmlns:a16="http://schemas.microsoft.com/office/drawing/2014/main" id="{D63DE8FF-2C11-6F8A-84D6-FE47EC8707D6}"/>
              </a:ext>
            </a:extLst>
          </p:cNvPr>
          <p:cNvPicPr>
            <a:picLocks noChangeAspect="1"/>
          </p:cNvPicPr>
          <p:nvPr/>
        </p:nvPicPr>
        <p:blipFill>
          <a:blip r:embed="rId3"/>
          <a:stretch>
            <a:fillRect/>
          </a:stretch>
        </p:blipFill>
        <p:spPr>
          <a:xfrm>
            <a:off x="2315580" y="1144918"/>
            <a:ext cx="7772400" cy="4787619"/>
          </a:xfrm>
          <a:prstGeom prst="rect">
            <a:avLst/>
          </a:prstGeom>
        </p:spPr>
      </p:pic>
      <p:sp>
        <p:nvSpPr>
          <p:cNvPr id="8" name="Rechteck 7">
            <a:extLst>
              <a:ext uri="{FF2B5EF4-FFF2-40B4-BE49-F238E27FC236}">
                <a16:creationId xmlns:a16="http://schemas.microsoft.com/office/drawing/2014/main" id="{E6F218C5-EF0C-8EE9-F98F-48A31FCA2E43}"/>
              </a:ext>
            </a:extLst>
          </p:cNvPr>
          <p:cNvSpPr/>
          <p:nvPr/>
        </p:nvSpPr>
        <p:spPr>
          <a:xfrm>
            <a:off x="2315580" y="4453128"/>
            <a:ext cx="3886200" cy="1581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noProof="0" dirty="0"/>
          </a:p>
        </p:txBody>
      </p:sp>
      <p:sp>
        <p:nvSpPr>
          <p:cNvPr id="9" name="Textfeld 8">
            <a:extLst>
              <a:ext uri="{FF2B5EF4-FFF2-40B4-BE49-F238E27FC236}">
                <a16:creationId xmlns:a16="http://schemas.microsoft.com/office/drawing/2014/main" id="{FF14CB16-6367-76E9-6BF4-6A7E78065C57}"/>
              </a:ext>
            </a:extLst>
          </p:cNvPr>
          <p:cNvSpPr txBox="1"/>
          <p:nvPr/>
        </p:nvSpPr>
        <p:spPr>
          <a:xfrm>
            <a:off x="1162811" y="5712614"/>
            <a:ext cx="6289549" cy="523220"/>
          </a:xfrm>
          <a:prstGeom prst="rect">
            <a:avLst/>
          </a:prstGeom>
          <a:noFill/>
        </p:spPr>
        <p:txBody>
          <a:bodyPr wrap="square">
            <a:spAutoFit/>
          </a:bodyPr>
          <a:lstStyle/>
          <a:p>
            <a:r>
              <a:rPr lang="de-CH" sz="1400" noProof="0" dirty="0">
                <a:solidFill>
                  <a:schemeClr val="accent1"/>
                </a:solidFill>
              </a:rPr>
              <a:t>Heizkostenrechner und weitere Informationen auf </a:t>
            </a:r>
            <a:r>
              <a:rPr lang="de-CH" sz="1400" u="sng" noProof="0" dirty="0" err="1">
                <a:solidFill>
                  <a:schemeClr val="accent1"/>
                </a:solidFill>
              </a:rPr>
              <a:t>www.energieschweiz.ch</a:t>
            </a:r>
            <a:r>
              <a:rPr lang="de-CH" sz="1400" u="sng" noProof="0" dirty="0">
                <a:solidFill>
                  <a:schemeClr val="accent1"/>
                </a:solidFill>
              </a:rPr>
              <a:t>/modernisieren/</a:t>
            </a:r>
            <a:r>
              <a:rPr lang="de-CH" sz="1400" u="sng" noProof="0" dirty="0" err="1">
                <a:solidFill>
                  <a:schemeClr val="accent1"/>
                </a:solidFill>
              </a:rPr>
              <a:t>heizungsersatz</a:t>
            </a:r>
            <a:r>
              <a:rPr lang="de-CH" sz="1400" u="sng" noProof="0" dirty="0">
                <a:solidFill>
                  <a:schemeClr val="accent1"/>
                </a:solidFill>
              </a:rPr>
              <a:t>/</a:t>
            </a:r>
          </a:p>
        </p:txBody>
      </p:sp>
      <p:pic>
        <p:nvPicPr>
          <p:cNvPr id="10" name="Grafik 9">
            <a:extLst>
              <a:ext uri="{FF2B5EF4-FFF2-40B4-BE49-F238E27FC236}">
                <a16:creationId xmlns:a16="http://schemas.microsoft.com/office/drawing/2014/main" id="{B3D0BECD-8C51-9141-D856-D87AB97FD7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50943" y="5551913"/>
            <a:ext cx="788187" cy="788187"/>
          </a:xfrm>
          <a:prstGeom prst="rect">
            <a:avLst/>
          </a:prstGeom>
        </p:spPr>
      </p:pic>
    </p:spTree>
    <p:extLst>
      <p:ext uri="{BB962C8B-B14F-4D97-AF65-F5344CB8AC3E}">
        <p14:creationId xmlns:p14="http://schemas.microsoft.com/office/powerpoint/2010/main" val="10552121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A4545-1F24-C8E4-AB5D-AB3D2B8FA44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C0A2743-6CED-78D0-A124-E7F8564B245E}"/>
              </a:ext>
            </a:extLst>
          </p:cNvPr>
          <p:cNvSpPr>
            <a:spLocks noGrp="1"/>
          </p:cNvSpPr>
          <p:nvPr>
            <p:ph type="title"/>
          </p:nvPr>
        </p:nvSpPr>
        <p:spPr/>
        <p:txBody>
          <a:bodyPr vert="horz" lIns="0" tIns="0" rIns="0" bIns="0" rtlCol="0" anchor="t">
            <a:noAutofit/>
          </a:bodyPr>
          <a:lstStyle/>
          <a:p>
            <a:r>
              <a:rPr lang="de-CH" noProof="0" dirty="0"/>
              <a:t>Fazit</a:t>
            </a:r>
          </a:p>
        </p:txBody>
      </p:sp>
      <p:sp>
        <p:nvSpPr>
          <p:cNvPr id="3" name="Inhaltsplatzhalter 2">
            <a:extLst>
              <a:ext uri="{FF2B5EF4-FFF2-40B4-BE49-F238E27FC236}">
                <a16:creationId xmlns:a16="http://schemas.microsoft.com/office/drawing/2014/main" id="{FAFC122F-4BB0-883F-2BB5-7B54B71560F3}"/>
              </a:ext>
            </a:extLst>
          </p:cNvPr>
          <p:cNvSpPr>
            <a:spLocks noGrp="1"/>
          </p:cNvSpPr>
          <p:nvPr>
            <p:ph idx="1"/>
          </p:nvPr>
        </p:nvSpPr>
        <p:spPr/>
        <p:txBody>
          <a:bodyPr/>
          <a:lstStyle/>
          <a:p>
            <a:r>
              <a:rPr lang="de-CH" sz="4000" noProof="0" dirty="0"/>
              <a:t>Erneuerbar heizen ist wirtschaftlich und ökologisch vorteilhafter als fossile Heizsysteme und Elektrodirektheizungen – und das vom ersten Tag an!</a:t>
            </a:r>
          </a:p>
        </p:txBody>
      </p:sp>
      <p:sp>
        <p:nvSpPr>
          <p:cNvPr id="4" name="Datumsplatzhalter 3">
            <a:extLst>
              <a:ext uri="{FF2B5EF4-FFF2-40B4-BE49-F238E27FC236}">
                <a16:creationId xmlns:a16="http://schemas.microsoft.com/office/drawing/2014/main" id="{8235C387-F92E-D58F-FB9C-77A41B215F3A}"/>
              </a:ext>
            </a:extLst>
          </p:cNvPr>
          <p:cNvSpPr>
            <a:spLocks noGrp="1"/>
          </p:cNvSpPr>
          <p:nvPr>
            <p:ph type="dt" sz="half" idx="10"/>
          </p:nvPr>
        </p:nvSpPr>
        <p:spPr/>
        <p:txBody>
          <a:bodyPr/>
          <a:lstStyle/>
          <a:p>
            <a:fld id="{A9CAC9BC-F076-B542-B7FE-BDF23F3491FB}"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EC79F8C4-F17B-7AAE-77E7-77843C3F35C8}"/>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1521D95E-086A-543F-A1EA-EFB0A8C36F1D}"/>
              </a:ext>
            </a:extLst>
          </p:cNvPr>
          <p:cNvSpPr>
            <a:spLocks noGrp="1"/>
          </p:cNvSpPr>
          <p:nvPr>
            <p:ph type="sldNum" sz="quarter" idx="12"/>
          </p:nvPr>
        </p:nvSpPr>
        <p:spPr/>
        <p:txBody>
          <a:bodyPr/>
          <a:lstStyle/>
          <a:p>
            <a:fld id="{442AD375-037F-43D0-B059-5172DA06796A}" type="slidenum">
              <a:rPr lang="de-CH" noProof="0" smtClean="0"/>
              <a:pPr/>
              <a:t>39</a:t>
            </a:fld>
            <a:endParaRPr lang="de-CH" noProof="0" dirty="0"/>
          </a:p>
        </p:txBody>
      </p:sp>
    </p:spTree>
    <p:extLst>
      <p:ext uri="{BB962C8B-B14F-4D97-AF65-F5344CB8AC3E}">
        <p14:creationId xmlns:p14="http://schemas.microsoft.com/office/powerpoint/2010/main" val="2639522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Inhaltsplatzhalter 43">
            <a:extLst>
              <a:ext uri="{FF2B5EF4-FFF2-40B4-BE49-F238E27FC236}">
                <a16:creationId xmlns:a16="http://schemas.microsoft.com/office/drawing/2014/main" id="{A4B10D08-B17C-014F-0371-E4194429AC7E}"/>
              </a:ext>
            </a:extLst>
          </p:cNvPr>
          <p:cNvSpPr>
            <a:spLocks noGrp="1"/>
          </p:cNvSpPr>
          <p:nvPr>
            <p:ph idx="1"/>
          </p:nvPr>
        </p:nvSpPr>
        <p:spPr>
          <a:xfrm>
            <a:off x="515379" y="1858912"/>
            <a:ext cx="10796787" cy="3681505"/>
          </a:xfrm>
        </p:spPr>
        <p:txBody>
          <a:bodyPr/>
          <a:lstStyle/>
          <a:p>
            <a:pPr marL="342900" indent="-342900">
              <a:buClr>
                <a:schemeClr val="accent3"/>
              </a:buClr>
              <a:buFont typeface="Symbol" pitchFamily="2" charset="2"/>
              <a:buChar char="-"/>
            </a:pPr>
            <a:r>
              <a:rPr lang="de-CH" noProof="0" dirty="0"/>
              <a:t>ist das </a:t>
            </a:r>
            <a:r>
              <a:rPr lang="de-CH" b="1" noProof="0" dirty="0"/>
              <a:t>Programm des Bundesrates </a:t>
            </a:r>
            <a:r>
              <a:rPr lang="de-CH" noProof="0" dirty="0"/>
              <a:t>zur </a:t>
            </a:r>
            <a:r>
              <a:rPr lang="de-CH" b="1" noProof="0" dirty="0"/>
              <a:t>Unterstützung der freiwilligen Massnahmen </a:t>
            </a:r>
            <a:r>
              <a:rPr lang="de-CH" noProof="0" dirty="0"/>
              <a:t>zur </a:t>
            </a:r>
            <a:r>
              <a:rPr lang="de-CH" b="1" noProof="0" dirty="0"/>
              <a:t>Steigerung der Energieeffizienz </a:t>
            </a:r>
            <a:r>
              <a:rPr lang="de-CH" noProof="0" dirty="0"/>
              <a:t>und zur </a:t>
            </a:r>
            <a:r>
              <a:rPr lang="de-CH" b="1" noProof="0" dirty="0"/>
              <a:t>Förderung der erneuerbaren Energien,</a:t>
            </a:r>
            <a:endParaRPr lang="de-CH" noProof="0" dirty="0"/>
          </a:p>
          <a:p>
            <a:pPr marL="342900" indent="-342900">
              <a:buClr>
                <a:schemeClr val="accent3"/>
              </a:buClr>
              <a:buFont typeface="Symbol" pitchFamily="2" charset="2"/>
              <a:buChar char="-"/>
            </a:pPr>
            <a:r>
              <a:rPr lang="de-CH" noProof="0" dirty="0"/>
              <a:t>unterstützt Projekte, führt Kampagnen zur Information der Bevölkerung sowie bestimmten Zielgruppen und bietet eine breite Palette an Angeboten in den Bereichen </a:t>
            </a:r>
            <a:r>
              <a:rPr lang="de-CH" b="1" noProof="0" dirty="0"/>
              <a:t>Beratung</a:t>
            </a:r>
            <a:r>
              <a:rPr lang="de-CH" noProof="0" dirty="0"/>
              <a:t> und Qualitätssicherung an,</a:t>
            </a:r>
          </a:p>
          <a:p>
            <a:pPr marL="342900" indent="-342900">
              <a:buClr>
                <a:schemeClr val="accent3"/>
              </a:buClr>
              <a:buFont typeface="Symbol" pitchFamily="2" charset="2"/>
              <a:buChar char="-"/>
            </a:pPr>
            <a:r>
              <a:rPr lang="de-CH" noProof="0" dirty="0"/>
              <a:t>Leistet einen bedeutenden Beitrag an die </a:t>
            </a:r>
            <a:r>
              <a:rPr lang="de-CH" b="1" noProof="0" dirty="0"/>
              <a:t>Aus- und Weiterbildung von Fachkräften</a:t>
            </a:r>
            <a:r>
              <a:rPr lang="de-CH" noProof="0" dirty="0"/>
              <a:t>, die es heute und in Zukunft für den Umbau der Schweizer Energieversorgung benötigt.</a:t>
            </a:r>
          </a:p>
        </p:txBody>
      </p:sp>
      <p:sp>
        <p:nvSpPr>
          <p:cNvPr id="4" name="Date Placeholder 3">
            <a:extLst>
              <a:ext uri="{FF2B5EF4-FFF2-40B4-BE49-F238E27FC236}">
                <a16:creationId xmlns:a16="http://schemas.microsoft.com/office/drawing/2014/main" id="{4C0AF401-7D45-1F8A-2ED8-D2007E2E364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BC27993-68CD-8E46-9986-D0841B830BC3}" type="datetime1">
              <a:rPr kumimoji="0" lang="de-CH" sz="800" b="0" i="0" u="none" strike="noStrike" kern="1200" cap="none" spc="0" normalizeH="0" baseline="0" noProof="0" smtClean="0">
                <a:ln>
                  <a:noFill/>
                </a:ln>
                <a:solidFill>
                  <a:srgbClr val="EA5B0C"/>
                </a:solidFill>
                <a:effectLst/>
                <a:uLnTx/>
                <a:uFillTx/>
                <a:latin typeface="Arial" panose="020B0604020202020204"/>
                <a:ea typeface="+mn-ea"/>
                <a:cs typeface="+mn-cs"/>
              </a:rPr>
              <a:t>25.02.2026</a:t>
            </a:fld>
            <a:endParaRPr kumimoji="0" lang="de-CH" sz="800" b="0" i="0" u="none" strike="noStrike" kern="1200" cap="none" spc="0" normalizeH="0" baseline="0" noProof="0" dirty="0">
              <a:ln>
                <a:noFill/>
              </a:ln>
              <a:solidFill>
                <a:srgbClr val="EA5B0C"/>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C3FF6769-ECA2-2AC4-9B04-EA1E909867B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800" b="0" i="0" u="none" strike="noStrike" kern="1200" cap="none" spc="0" normalizeH="0" baseline="0" noProof="0" dirty="0" err="1">
                <a:ln>
                  <a:noFill/>
                </a:ln>
                <a:solidFill>
                  <a:srgbClr val="EA5B0C"/>
                </a:solidFill>
                <a:effectLst/>
                <a:uLnTx/>
                <a:uFillTx/>
                <a:latin typeface="Arial" panose="020B0604020202020204"/>
                <a:ea typeface="+mn-ea"/>
                <a:cs typeface="+mn-cs"/>
              </a:rPr>
              <a:t>energieschweiz.ch</a:t>
            </a:r>
            <a:endParaRPr kumimoji="0" lang="de-CH" sz="800" b="0" i="0" u="none" strike="noStrike" kern="1200" cap="none" spc="0" normalizeH="0" baseline="0" noProof="0" dirty="0">
              <a:ln>
                <a:noFill/>
              </a:ln>
              <a:solidFill>
                <a:srgbClr val="EA5B0C"/>
              </a:solidFill>
              <a:effectLst/>
              <a:uLnTx/>
              <a:uFillTx/>
              <a:latin typeface="Arial" panose="020B0604020202020204"/>
              <a:ea typeface="+mn-ea"/>
              <a:cs typeface="+mn-cs"/>
            </a:endParaRPr>
          </a:p>
        </p:txBody>
      </p:sp>
      <p:sp>
        <p:nvSpPr>
          <p:cNvPr id="6" name="Slide Number Placeholder 5">
            <a:extLst>
              <a:ext uri="{FF2B5EF4-FFF2-40B4-BE49-F238E27FC236}">
                <a16:creationId xmlns:a16="http://schemas.microsoft.com/office/drawing/2014/main" id="{E4C8B444-B769-E1BD-9AF0-4E2E546058F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de-CH" sz="800" b="0" i="0" u="none" strike="noStrike" kern="1200" cap="none" spc="0" normalizeH="0" baseline="0" noProof="0" smtClean="0">
                <a:ln>
                  <a:noFill/>
                </a:ln>
                <a:solidFill>
                  <a:srgbClr val="EA5B0C"/>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CH" sz="800" b="0" i="0" u="none" strike="noStrike" kern="1200" cap="none" spc="0" normalizeH="0" baseline="0" noProof="0" dirty="0">
              <a:ln>
                <a:noFill/>
              </a:ln>
              <a:solidFill>
                <a:srgbClr val="EA5B0C"/>
              </a:solidFill>
              <a:effectLst/>
              <a:uLnTx/>
              <a:uFillTx/>
              <a:latin typeface="Arial" panose="020B0604020202020204"/>
              <a:ea typeface="+mn-ea"/>
              <a:cs typeface="+mn-cs"/>
            </a:endParaRPr>
          </a:p>
        </p:txBody>
      </p:sp>
      <p:sp>
        <p:nvSpPr>
          <p:cNvPr id="11" name="Textfeld 10">
            <a:extLst>
              <a:ext uri="{FF2B5EF4-FFF2-40B4-BE49-F238E27FC236}">
                <a16:creationId xmlns:a16="http://schemas.microsoft.com/office/drawing/2014/main" id="{DAED5002-2E43-6EAA-3B56-11C9D38E6B81}"/>
              </a:ext>
            </a:extLst>
          </p:cNvPr>
          <p:cNvSpPr txBox="1"/>
          <p:nvPr/>
        </p:nvSpPr>
        <p:spPr>
          <a:xfrm>
            <a:off x="1290468" y="5780623"/>
            <a:ext cx="7403083" cy="307777"/>
          </a:xfrm>
          <a:prstGeom prst="rect">
            <a:avLst/>
          </a:prstGeom>
          <a:noFill/>
        </p:spPr>
        <p:txBody>
          <a:bodyPr wrap="square">
            <a:spAutoFit/>
          </a:bodyPr>
          <a:lstStyle/>
          <a:p>
            <a:r>
              <a:rPr lang="de-CH" sz="1400" noProof="0" dirty="0">
                <a:solidFill>
                  <a:schemeClr val="accent1"/>
                </a:solidFill>
              </a:rPr>
              <a:t>Mehr Informationen auf </a:t>
            </a:r>
            <a:r>
              <a:rPr lang="de-CH" sz="1400" u="sng" noProof="0" dirty="0" err="1">
                <a:solidFill>
                  <a:schemeClr val="accent1"/>
                </a:solidFill>
              </a:rPr>
              <a:t>www.energieschweiz.ch</a:t>
            </a:r>
            <a:endParaRPr lang="de-CH" sz="1400" u="sng" noProof="0" dirty="0">
              <a:solidFill>
                <a:schemeClr val="accent1"/>
              </a:solidFill>
            </a:endParaRPr>
          </a:p>
        </p:txBody>
      </p:sp>
      <p:pic>
        <p:nvPicPr>
          <p:cNvPr id="12" name="Grafik 11">
            <a:extLst>
              <a:ext uri="{FF2B5EF4-FFF2-40B4-BE49-F238E27FC236}">
                <a16:creationId xmlns:a16="http://schemas.microsoft.com/office/drawing/2014/main" id="{E60AC0C1-9A2C-EB70-6277-3D64ADB35F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8600" y="5540417"/>
            <a:ext cx="788187" cy="788187"/>
          </a:xfrm>
          <a:prstGeom prst="rect">
            <a:avLst/>
          </a:prstGeom>
        </p:spPr>
      </p:pic>
      <p:pic>
        <p:nvPicPr>
          <p:cNvPr id="3" name="Picture 12">
            <a:extLst>
              <a:ext uri="{FF2B5EF4-FFF2-40B4-BE49-F238E27FC236}">
                <a16:creationId xmlns:a16="http://schemas.microsoft.com/office/drawing/2014/main" id="{FB395DFF-705F-DBBD-633A-0D9FFBF31A50}"/>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3594642" y="645818"/>
            <a:ext cx="4626314" cy="848157"/>
          </a:xfrm>
          <a:prstGeom prst="rect">
            <a:avLst/>
          </a:prstGeom>
        </p:spPr>
      </p:pic>
    </p:spTree>
    <p:extLst>
      <p:ext uri="{BB962C8B-B14F-4D97-AF65-F5344CB8AC3E}">
        <p14:creationId xmlns:p14="http://schemas.microsoft.com/office/powerpoint/2010/main" val="34951800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a:lstStyle/>
          <a:p>
            <a:r>
              <a:rPr lang="de-CH" noProof="0" dirty="0"/>
              <a:t>Die 7 Schritte beim Heizungsersatz</a:t>
            </a:r>
          </a:p>
        </p:txBody>
      </p:sp>
      <p:sp>
        <p:nvSpPr>
          <p:cNvPr id="3" name="Inhaltsplatzhalter 2">
            <a:extLst>
              <a:ext uri="{FF2B5EF4-FFF2-40B4-BE49-F238E27FC236}">
                <a16:creationId xmlns:a16="http://schemas.microsoft.com/office/drawing/2014/main" id="{0379A884-3649-8630-48DB-053349C8C9F2}"/>
              </a:ext>
            </a:extLst>
          </p:cNvPr>
          <p:cNvSpPr>
            <a:spLocks noGrp="1"/>
          </p:cNvSpPr>
          <p:nvPr>
            <p:ph idx="1"/>
          </p:nvPr>
        </p:nvSpPr>
        <p:spPr/>
        <p:txBody>
          <a:bodyPr/>
          <a:lstStyle/>
          <a:p>
            <a:pPr marL="757238"/>
            <a:r>
              <a:rPr lang="de-CH" sz="2000" b="1" noProof="0" dirty="0"/>
              <a:t>Planen Sie voraus!</a:t>
            </a:r>
            <a:endParaRPr lang="de-CH" sz="2000" b="1" noProof="0" dirty="0">
              <a:cs typeface="Arial"/>
            </a:endParaRPr>
          </a:p>
          <a:p>
            <a:pPr marL="757238">
              <a:spcAft>
                <a:spcPts val="600"/>
              </a:spcAft>
            </a:pPr>
            <a:r>
              <a:rPr lang="de-CH" sz="2000" noProof="0" dirty="0"/>
              <a:t>Wenn Ihre bestehende Heizung 10-jährig oder älter ist, sollten Sie jetzt über einen Ersatz nachdenken. </a:t>
            </a:r>
          </a:p>
          <a:p>
            <a:pPr marL="757238"/>
            <a:r>
              <a:rPr lang="de-CH" sz="2000" b="1" noProof="0" dirty="0"/>
              <a:t>Impulsberaterin oder Impulsberater beiziehen</a:t>
            </a:r>
          </a:p>
          <a:p>
            <a:pPr marL="757238">
              <a:spcAft>
                <a:spcPts val="600"/>
              </a:spcAft>
            </a:pPr>
            <a:r>
              <a:rPr lang="de-CH" sz="2000" noProof="0" dirty="0"/>
              <a:t>Lassen Sie sich von Ihrer Impulsberaterin oder Ihrem Impulsberater aufzeigen, welche erneuerbaren Heizsysteme bei Ihrem Gebäude in Frage kommen und was diese kosten.</a:t>
            </a:r>
          </a:p>
          <a:p>
            <a:pPr marL="757238"/>
            <a:r>
              <a:rPr lang="de-CH" sz="2000" b="1" noProof="0" dirty="0"/>
              <a:t>Rechnen Sie richtig!</a:t>
            </a:r>
          </a:p>
          <a:p>
            <a:pPr marL="757238">
              <a:spcAft>
                <a:spcPts val="600"/>
              </a:spcAft>
            </a:pPr>
            <a:r>
              <a:rPr lang="de-CH" sz="2000" noProof="0" dirty="0"/>
              <a:t>Berücksichtigen Sie nicht nur die einmaligen Investitionskosten, sondern auch die voraussichtlichen Betriebskosten über die ganze Lebensdauer von durchschnittlich 20 Jahren und die Förderbeiträge. Berücksichtigen Sie zusätzlich auch mögliche Steuerabzüge.</a:t>
            </a:r>
          </a:p>
          <a:p>
            <a:pPr marL="757238">
              <a:spcAft>
                <a:spcPts val="600"/>
              </a:spcAft>
            </a:pPr>
            <a:r>
              <a:rPr lang="de-CH" sz="2000" b="1" noProof="0" dirty="0"/>
              <a:t>Offerten einholen und vergleichen</a:t>
            </a:r>
            <a:br>
              <a:rPr lang="de-CH" sz="2000" b="1" noProof="0" dirty="0"/>
            </a:br>
            <a:r>
              <a:rPr lang="de-CH" sz="2000" noProof="0" dirty="0"/>
              <a:t>Holen Sie für dieses Heizsystem zwei bis drei Offerten von verschiedenen Heizungsinstallateuren ein.</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44DF2FD5-5C79-9D42-9988-3F31EFB2B6B5}"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de-CH" noProof="0" smtClean="0"/>
              <a:pPr/>
              <a:t>40</a:t>
            </a:fld>
            <a:endParaRPr lang="de-CH" noProof="0" dirty="0"/>
          </a:p>
        </p:txBody>
      </p:sp>
      <p:sp>
        <p:nvSpPr>
          <p:cNvPr id="7" name="Oval 6">
            <a:extLst>
              <a:ext uri="{FF2B5EF4-FFF2-40B4-BE49-F238E27FC236}">
                <a16:creationId xmlns:a16="http://schemas.microsoft.com/office/drawing/2014/main" id="{B1A9B59A-7A48-0ABE-EA3F-28A4B126B4F5}"/>
              </a:ext>
            </a:extLst>
          </p:cNvPr>
          <p:cNvSpPr/>
          <p:nvPr/>
        </p:nvSpPr>
        <p:spPr>
          <a:xfrm>
            <a:off x="515379" y="1509130"/>
            <a:ext cx="537739" cy="537739"/>
          </a:xfrm>
          <a:prstGeom prst="ellipse">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noProof="0" dirty="0">
                <a:solidFill>
                  <a:schemeClr val="accent3"/>
                </a:solidFill>
              </a:rPr>
              <a:t>1</a:t>
            </a:r>
          </a:p>
        </p:txBody>
      </p:sp>
      <p:sp>
        <p:nvSpPr>
          <p:cNvPr id="8" name="Oval 7">
            <a:extLst>
              <a:ext uri="{FF2B5EF4-FFF2-40B4-BE49-F238E27FC236}">
                <a16:creationId xmlns:a16="http://schemas.microsoft.com/office/drawing/2014/main" id="{EAD48C3E-F907-B307-A8C9-F197CED250F8}"/>
              </a:ext>
            </a:extLst>
          </p:cNvPr>
          <p:cNvSpPr/>
          <p:nvPr/>
        </p:nvSpPr>
        <p:spPr>
          <a:xfrm>
            <a:off x="515379" y="2524114"/>
            <a:ext cx="537739" cy="537739"/>
          </a:xfrm>
          <a:prstGeom prst="ellipse">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noProof="0" dirty="0">
                <a:solidFill>
                  <a:schemeClr val="accent3"/>
                </a:solidFill>
              </a:rPr>
              <a:t>2</a:t>
            </a:r>
          </a:p>
        </p:txBody>
      </p:sp>
      <p:sp>
        <p:nvSpPr>
          <p:cNvPr id="9" name="Oval 8">
            <a:extLst>
              <a:ext uri="{FF2B5EF4-FFF2-40B4-BE49-F238E27FC236}">
                <a16:creationId xmlns:a16="http://schemas.microsoft.com/office/drawing/2014/main" id="{84039C24-FD04-99AF-A3A2-BB27B321AF10}"/>
              </a:ext>
            </a:extLst>
          </p:cNvPr>
          <p:cNvSpPr/>
          <p:nvPr/>
        </p:nvSpPr>
        <p:spPr>
          <a:xfrm>
            <a:off x="515379" y="3557386"/>
            <a:ext cx="537739" cy="537739"/>
          </a:xfrm>
          <a:prstGeom prst="ellipse">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noProof="0" dirty="0">
                <a:solidFill>
                  <a:schemeClr val="accent3"/>
                </a:solidFill>
              </a:rPr>
              <a:t>3</a:t>
            </a:r>
          </a:p>
        </p:txBody>
      </p:sp>
      <p:sp>
        <p:nvSpPr>
          <p:cNvPr id="10" name="Oval 9">
            <a:extLst>
              <a:ext uri="{FF2B5EF4-FFF2-40B4-BE49-F238E27FC236}">
                <a16:creationId xmlns:a16="http://schemas.microsoft.com/office/drawing/2014/main" id="{11B020C3-5AF3-3482-6189-79EA1D7AC8D3}"/>
              </a:ext>
            </a:extLst>
          </p:cNvPr>
          <p:cNvSpPr/>
          <p:nvPr/>
        </p:nvSpPr>
        <p:spPr>
          <a:xfrm>
            <a:off x="515379" y="4901554"/>
            <a:ext cx="537739" cy="537739"/>
          </a:xfrm>
          <a:prstGeom prst="ellipse">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noProof="0" dirty="0">
                <a:solidFill>
                  <a:schemeClr val="accent3"/>
                </a:solidFill>
              </a:rPr>
              <a:t>4</a:t>
            </a:r>
          </a:p>
        </p:txBody>
      </p:sp>
    </p:spTree>
    <p:extLst>
      <p:ext uri="{BB962C8B-B14F-4D97-AF65-F5344CB8AC3E}">
        <p14:creationId xmlns:p14="http://schemas.microsoft.com/office/powerpoint/2010/main" val="7919770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a:lstStyle/>
          <a:p>
            <a:r>
              <a:rPr lang="de-CH" noProof="0" dirty="0"/>
              <a:t>Die 7 Schritte beim Heizungsersatz</a:t>
            </a:r>
          </a:p>
        </p:txBody>
      </p:sp>
      <p:sp>
        <p:nvSpPr>
          <p:cNvPr id="3" name="Inhaltsplatzhalter 2">
            <a:extLst>
              <a:ext uri="{FF2B5EF4-FFF2-40B4-BE49-F238E27FC236}">
                <a16:creationId xmlns:a16="http://schemas.microsoft.com/office/drawing/2014/main" id="{0379A884-3649-8630-48DB-053349C8C9F2}"/>
              </a:ext>
            </a:extLst>
          </p:cNvPr>
          <p:cNvSpPr>
            <a:spLocks noGrp="1"/>
          </p:cNvSpPr>
          <p:nvPr>
            <p:ph idx="1"/>
          </p:nvPr>
        </p:nvSpPr>
        <p:spPr/>
        <p:txBody>
          <a:bodyPr vert="horz" lIns="0" tIns="0" rIns="0" bIns="0" rtlCol="0">
            <a:noAutofit/>
          </a:bodyPr>
          <a:lstStyle/>
          <a:p>
            <a:pPr marL="757238">
              <a:spcAft>
                <a:spcPts val="600"/>
              </a:spcAft>
            </a:pPr>
            <a:r>
              <a:rPr lang="de-CH" sz="2000" b="1" noProof="0" dirty="0"/>
              <a:t>Behörden informieren</a:t>
            </a:r>
            <a:br>
              <a:rPr lang="de-CH" sz="2000" noProof="0" dirty="0"/>
            </a:br>
            <a:r>
              <a:rPr lang="de-CH" sz="2000" noProof="0" dirty="0"/>
              <a:t>Beim Ersatz Ihrer Heizung ist in vielen Fällen (je nach Technologie und Standort) eine Baubewilligung Ihrer Gemeinde notwendig.</a:t>
            </a:r>
          </a:p>
          <a:p>
            <a:pPr marL="757238">
              <a:spcAft>
                <a:spcPts val="600"/>
              </a:spcAft>
            </a:pPr>
            <a:r>
              <a:rPr lang="de-CH" sz="2000" b="1" noProof="0" dirty="0"/>
              <a:t>Fördergelder beantragen</a:t>
            </a:r>
            <a:br>
              <a:rPr lang="de-CH" sz="2000" noProof="0" dirty="0"/>
            </a:br>
            <a:r>
              <a:rPr lang="de-CH" sz="2000" noProof="0" dirty="0"/>
              <a:t>Beantragen Sie Förderbeiträge jetzt – also noch vor Baubeginn – und lassen Sie diese bestätigen!</a:t>
            </a:r>
          </a:p>
          <a:p>
            <a:pPr marL="757238">
              <a:tabLst>
                <a:tab pos="307975" algn="l"/>
              </a:tabLst>
            </a:pPr>
            <a:r>
              <a:rPr lang="de-CH" sz="2000" b="1" noProof="0" dirty="0"/>
              <a:t>Heizung ersetzen</a:t>
            </a:r>
            <a:endParaRPr lang="de-CH" sz="2000" b="1" noProof="0" dirty="0">
              <a:sym typeface="Wingdings" panose="05000000000000000000" pitchFamily="2" charset="2"/>
            </a:endParaRPr>
          </a:p>
          <a:p>
            <a:pPr marL="1022350" indent="-265113">
              <a:lnSpc>
                <a:spcPct val="100000"/>
              </a:lnSpc>
              <a:buClr>
                <a:schemeClr val="accent3"/>
              </a:buClr>
              <a:buFont typeface="Symbol" pitchFamily="2" charset="2"/>
              <a:buChar char="-"/>
              <a:tabLst>
                <a:tab pos="307975" algn="l"/>
              </a:tabLst>
            </a:pPr>
            <a:r>
              <a:rPr lang="de-CH" sz="2000" noProof="0" dirty="0"/>
              <a:t>Nach dem Ausarbeiten der Werkverträge mit den Handwerkern kann der Umbau losgehen.</a:t>
            </a:r>
          </a:p>
          <a:p>
            <a:pPr marL="1022350" indent="-265113">
              <a:lnSpc>
                <a:spcPct val="100000"/>
              </a:lnSpc>
              <a:buClr>
                <a:schemeClr val="accent3"/>
              </a:buClr>
              <a:buFont typeface="Symbol" pitchFamily="2" charset="2"/>
              <a:buChar char="-"/>
              <a:tabLst>
                <a:tab pos="307975" algn="l"/>
              </a:tabLst>
            </a:pPr>
            <a:r>
              <a:rPr lang="de-CH" sz="2000" noProof="0" dirty="0"/>
              <a:t>In der Regel sind die Arbeiten je nach Umfang innerhalb weniger Wochen abgeschlossen. Während dem Umbau kann eine Hilfsheizung Wärme und Warmwasser liefern. </a:t>
            </a:r>
          </a:p>
          <a:p>
            <a:pPr marL="1022350" indent="-265113">
              <a:lnSpc>
                <a:spcPct val="100000"/>
              </a:lnSpc>
              <a:buClr>
                <a:schemeClr val="accent3"/>
              </a:buClr>
              <a:buFont typeface="Symbol" pitchFamily="2" charset="2"/>
              <a:buChar char="-"/>
              <a:tabLst>
                <a:tab pos="307975" algn="l"/>
              </a:tabLst>
            </a:pPr>
            <a:r>
              <a:rPr lang="de-CH" sz="2000" noProof="0" dirty="0"/>
              <a:t>Nach dem Umbau können Sie beim Kanton die Auszahlung der Förderbeiträge beantragen.</a:t>
            </a:r>
          </a:p>
          <a:p>
            <a:pPr marL="757238">
              <a:spcAft>
                <a:spcPts val="600"/>
              </a:spcAft>
            </a:pPr>
            <a:endParaRPr lang="de-CH" sz="2000" noProof="0" dirty="0"/>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D23DD671-7871-1549-B218-A37A81E17EFB}"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de-CH" noProof="0" smtClean="0"/>
              <a:pPr/>
              <a:t>41</a:t>
            </a:fld>
            <a:endParaRPr lang="de-CH" noProof="0" dirty="0"/>
          </a:p>
        </p:txBody>
      </p:sp>
      <p:sp>
        <p:nvSpPr>
          <p:cNvPr id="7" name="Oval 6">
            <a:extLst>
              <a:ext uri="{FF2B5EF4-FFF2-40B4-BE49-F238E27FC236}">
                <a16:creationId xmlns:a16="http://schemas.microsoft.com/office/drawing/2014/main" id="{B1A9B59A-7A48-0ABE-EA3F-28A4B126B4F5}"/>
              </a:ext>
            </a:extLst>
          </p:cNvPr>
          <p:cNvSpPr/>
          <p:nvPr/>
        </p:nvSpPr>
        <p:spPr>
          <a:xfrm>
            <a:off x="515379" y="1509130"/>
            <a:ext cx="537739" cy="537739"/>
          </a:xfrm>
          <a:prstGeom prst="ellipse">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noProof="0" dirty="0">
                <a:solidFill>
                  <a:schemeClr val="accent3"/>
                </a:solidFill>
              </a:rPr>
              <a:t>5</a:t>
            </a:r>
          </a:p>
        </p:txBody>
      </p:sp>
      <p:sp>
        <p:nvSpPr>
          <p:cNvPr id="8" name="Oval 7">
            <a:extLst>
              <a:ext uri="{FF2B5EF4-FFF2-40B4-BE49-F238E27FC236}">
                <a16:creationId xmlns:a16="http://schemas.microsoft.com/office/drawing/2014/main" id="{EAD48C3E-F907-B307-A8C9-F197CED250F8}"/>
              </a:ext>
            </a:extLst>
          </p:cNvPr>
          <p:cNvSpPr/>
          <p:nvPr/>
        </p:nvSpPr>
        <p:spPr>
          <a:xfrm>
            <a:off x="515379" y="2524114"/>
            <a:ext cx="537739" cy="537739"/>
          </a:xfrm>
          <a:prstGeom prst="ellipse">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noProof="0" dirty="0">
                <a:solidFill>
                  <a:schemeClr val="accent3"/>
                </a:solidFill>
              </a:rPr>
              <a:t>6</a:t>
            </a:r>
          </a:p>
        </p:txBody>
      </p:sp>
      <p:sp>
        <p:nvSpPr>
          <p:cNvPr id="9" name="Oval 8">
            <a:extLst>
              <a:ext uri="{FF2B5EF4-FFF2-40B4-BE49-F238E27FC236}">
                <a16:creationId xmlns:a16="http://schemas.microsoft.com/office/drawing/2014/main" id="{84039C24-FD04-99AF-A3A2-BB27B321AF10}"/>
              </a:ext>
            </a:extLst>
          </p:cNvPr>
          <p:cNvSpPr/>
          <p:nvPr/>
        </p:nvSpPr>
        <p:spPr>
          <a:xfrm>
            <a:off x="515379" y="3557386"/>
            <a:ext cx="537739" cy="537739"/>
          </a:xfrm>
          <a:prstGeom prst="ellipse">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noProof="0" dirty="0">
                <a:solidFill>
                  <a:schemeClr val="accent3"/>
                </a:solidFill>
              </a:rPr>
              <a:t>7</a:t>
            </a:r>
          </a:p>
        </p:txBody>
      </p:sp>
      <p:sp>
        <p:nvSpPr>
          <p:cNvPr id="10" name="Textfeld 9">
            <a:extLst>
              <a:ext uri="{FF2B5EF4-FFF2-40B4-BE49-F238E27FC236}">
                <a16:creationId xmlns:a16="http://schemas.microsoft.com/office/drawing/2014/main" id="{69449A2F-5907-E14F-5218-0F4F76405A55}"/>
              </a:ext>
            </a:extLst>
          </p:cNvPr>
          <p:cNvSpPr txBox="1"/>
          <p:nvPr/>
        </p:nvSpPr>
        <p:spPr>
          <a:xfrm>
            <a:off x="1162811" y="5869186"/>
            <a:ext cx="10513252" cy="307777"/>
          </a:xfrm>
          <a:prstGeom prst="rect">
            <a:avLst/>
          </a:prstGeom>
          <a:noFill/>
        </p:spPr>
        <p:txBody>
          <a:bodyPr wrap="square" lIns="91440" tIns="45720" rIns="91440" bIns="45720" anchor="t">
            <a:spAutoFit/>
          </a:bodyPr>
          <a:lstStyle/>
          <a:p>
            <a:r>
              <a:rPr lang="de-CH" sz="1400" noProof="0" dirty="0">
                <a:solidFill>
                  <a:schemeClr val="accent1"/>
                </a:solidFill>
              </a:rPr>
              <a:t>weitere Informationen auf </a:t>
            </a:r>
            <a:r>
              <a:rPr lang="de-CH" sz="1400" u="sng" noProof="0" dirty="0">
                <a:solidFill>
                  <a:schemeClr val="accent1"/>
                </a:solidFill>
              </a:rPr>
              <a:t>www.energieschweiz.ch/modernisieren/heizungsersatz/</a:t>
            </a:r>
          </a:p>
        </p:txBody>
      </p:sp>
      <p:pic>
        <p:nvPicPr>
          <p:cNvPr id="11" name="Grafik 10">
            <a:extLst>
              <a:ext uri="{FF2B5EF4-FFF2-40B4-BE49-F238E27FC236}">
                <a16:creationId xmlns:a16="http://schemas.microsoft.com/office/drawing/2014/main" id="{2A5A7801-A800-004E-AB4D-B63627C35C2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0943" y="5649183"/>
            <a:ext cx="788187" cy="788187"/>
          </a:xfrm>
          <a:prstGeom prst="rect">
            <a:avLst/>
          </a:prstGeom>
        </p:spPr>
      </p:pic>
    </p:spTree>
    <p:extLst>
      <p:ext uri="{BB962C8B-B14F-4D97-AF65-F5344CB8AC3E}">
        <p14:creationId xmlns:p14="http://schemas.microsoft.com/office/powerpoint/2010/main" val="34285169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a:lstStyle/>
          <a:p>
            <a:r>
              <a:rPr lang="de-CH" noProof="0" dirty="0"/>
              <a:t>Zusammenfassung</a:t>
            </a:r>
          </a:p>
        </p:txBody>
      </p:sp>
      <p:sp>
        <p:nvSpPr>
          <p:cNvPr id="3" name="Inhaltsplatzhalter 2">
            <a:extLst>
              <a:ext uri="{FF2B5EF4-FFF2-40B4-BE49-F238E27FC236}">
                <a16:creationId xmlns:a16="http://schemas.microsoft.com/office/drawing/2014/main" id="{0379A884-3649-8630-48DB-053349C8C9F2}"/>
              </a:ext>
            </a:extLst>
          </p:cNvPr>
          <p:cNvSpPr>
            <a:spLocks noGrp="1"/>
          </p:cNvSpPr>
          <p:nvPr>
            <p:ph idx="1"/>
          </p:nvPr>
        </p:nvSpPr>
        <p:spPr/>
        <p:txBody>
          <a:bodyPr vert="horz" lIns="0" tIns="0" rIns="0" bIns="0" rtlCol="0">
            <a:noAutofit/>
          </a:bodyPr>
          <a:lstStyle/>
          <a:p>
            <a:pPr marL="7938">
              <a:spcAft>
                <a:spcPts val="1800"/>
              </a:spcAft>
            </a:pPr>
            <a:r>
              <a:rPr lang="de-CH" sz="2000" noProof="0" dirty="0"/>
              <a:t>Ein Wechsel auf erneuerbare Energien hat viele Vorteile:</a:t>
            </a:r>
          </a:p>
          <a:p>
            <a:pPr marL="803275">
              <a:spcAft>
                <a:spcPts val="1800"/>
              </a:spcAft>
            </a:pPr>
            <a:r>
              <a:rPr lang="de-CH" sz="2000" noProof="0" dirty="0"/>
              <a:t>kein CO</a:t>
            </a:r>
            <a:r>
              <a:rPr lang="de-CH" sz="2000" baseline="-25000" noProof="0" dirty="0"/>
              <a:t>2</a:t>
            </a:r>
            <a:r>
              <a:rPr lang="de-CH" sz="2000" noProof="0" dirty="0"/>
              <a:t>-Ausstoss mehr: keine CO</a:t>
            </a:r>
            <a:r>
              <a:rPr lang="de-CH" sz="2000" baseline="-25000" noProof="0" dirty="0"/>
              <a:t>2</a:t>
            </a:r>
            <a:r>
              <a:rPr lang="de-CH" sz="2000" noProof="0" dirty="0"/>
              <a:t>-Abgabe → </a:t>
            </a:r>
            <a:r>
              <a:rPr lang="de-CH" sz="2000" b="1" noProof="0" dirty="0"/>
              <a:t>erheblich tiefere Energiekosten</a:t>
            </a:r>
          </a:p>
          <a:p>
            <a:pPr marL="803275">
              <a:spcAft>
                <a:spcPts val="1800"/>
              </a:spcAft>
            </a:pPr>
            <a:r>
              <a:rPr lang="de-CH" sz="2000" b="1" noProof="0" dirty="0"/>
              <a:t>ist bezahlbar: </a:t>
            </a:r>
            <a:r>
              <a:rPr lang="de-CH" sz="2000" noProof="0" dirty="0"/>
              <a:t>gezielte finanzielle Förderung durch Bund und Kantone </a:t>
            </a:r>
            <a:br>
              <a:rPr lang="de-CH" sz="2000" noProof="0" dirty="0"/>
            </a:br>
            <a:r>
              <a:rPr lang="de-CH" sz="2000" noProof="0" dirty="0"/>
              <a:t>(Gebäudeprogramm, Steuerabzüge…).</a:t>
            </a:r>
          </a:p>
          <a:p>
            <a:pPr marL="803275">
              <a:spcAft>
                <a:spcPts val="1800"/>
              </a:spcAft>
            </a:pPr>
            <a:r>
              <a:rPr lang="de-CH" sz="2000" b="1" noProof="0" dirty="0"/>
              <a:t>tiefere Jahres-, Energie- und Betriebskosten</a:t>
            </a:r>
            <a:br>
              <a:rPr lang="de-CH" sz="2000" noProof="0" dirty="0"/>
            </a:br>
            <a:r>
              <a:rPr lang="de-CH" sz="2000" noProof="0" dirty="0" err="1"/>
              <a:t>www.energieschweiz.ch</a:t>
            </a:r>
            <a:r>
              <a:rPr lang="de-CH" sz="2000" noProof="0" dirty="0"/>
              <a:t>/modernisieren/</a:t>
            </a:r>
            <a:r>
              <a:rPr lang="de-CH" sz="2000" noProof="0" dirty="0" err="1"/>
              <a:t>heizkostenrechner</a:t>
            </a:r>
            <a:r>
              <a:rPr lang="de-CH" sz="2000" noProof="0" dirty="0"/>
              <a:t>/</a:t>
            </a:r>
          </a:p>
          <a:p>
            <a:pPr marL="803275">
              <a:spcAft>
                <a:spcPts val="1800"/>
              </a:spcAft>
            </a:pPr>
            <a:r>
              <a:rPr lang="de-CH" sz="2000" noProof="0" dirty="0"/>
              <a:t>Gebäude mit erneuerbarer Heizung gewinnen an </a:t>
            </a:r>
            <a:r>
              <a:rPr lang="de-CH" sz="2000" b="1" noProof="0" dirty="0"/>
              <a:t>Marktwert </a:t>
            </a:r>
            <a:br>
              <a:rPr lang="de-CH" sz="2000" noProof="0" dirty="0"/>
            </a:br>
            <a:r>
              <a:rPr lang="de-CH" sz="2000" noProof="0" dirty="0"/>
              <a:t>(Mietwert und Verkaufswert)</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A1F4D9DD-A9FB-324A-AE07-72C6F656777D}"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de-CH" noProof="0" smtClean="0"/>
              <a:pPr/>
              <a:t>42</a:t>
            </a:fld>
            <a:endParaRPr lang="de-CH" noProof="0" dirty="0"/>
          </a:p>
        </p:txBody>
      </p:sp>
      <p:sp>
        <p:nvSpPr>
          <p:cNvPr id="25" name="Textfeld 24">
            <a:extLst>
              <a:ext uri="{FF2B5EF4-FFF2-40B4-BE49-F238E27FC236}">
                <a16:creationId xmlns:a16="http://schemas.microsoft.com/office/drawing/2014/main" id="{02588FD9-416C-1295-C3B4-56B820FCE1F4}"/>
              </a:ext>
            </a:extLst>
          </p:cNvPr>
          <p:cNvSpPr txBox="1"/>
          <p:nvPr/>
        </p:nvSpPr>
        <p:spPr>
          <a:xfrm>
            <a:off x="1162811" y="5869186"/>
            <a:ext cx="10513252" cy="307777"/>
          </a:xfrm>
          <a:prstGeom prst="rect">
            <a:avLst/>
          </a:prstGeom>
          <a:noFill/>
        </p:spPr>
        <p:txBody>
          <a:bodyPr wrap="square">
            <a:spAutoFit/>
          </a:bodyPr>
          <a:lstStyle/>
          <a:p>
            <a:r>
              <a:rPr lang="de-CH" sz="1400" noProof="0" dirty="0">
                <a:solidFill>
                  <a:schemeClr val="accent1"/>
                </a:solidFill>
              </a:rPr>
              <a:t>Weitere positive Effekte auf </a:t>
            </a:r>
            <a:r>
              <a:rPr lang="de-CH" sz="1400" u="sng" noProof="0" dirty="0" err="1">
                <a:solidFill>
                  <a:schemeClr val="accent1"/>
                </a:solidFill>
              </a:rPr>
              <a:t>www.energieschweiz.ch</a:t>
            </a:r>
            <a:r>
              <a:rPr lang="de-CH" sz="1400" u="sng" noProof="0" dirty="0">
                <a:solidFill>
                  <a:schemeClr val="accent1"/>
                </a:solidFill>
              </a:rPr>
              <a:t>/modernisieren/</a:t>
            </a:r>
            <a:r>
              <a:rPr lang="de-CH" sz="1400" u="sng" noProof="0" dirty="0" err="1">
                <a:solidFill>
                  <a:schemeClr val="accent1"/>
                </a:solidFill>
              </a:rPr>
              <a:t>heizungsersatz</a:t>
            </a:r>
            <a:r>
              <a:rPr lang="de-CH" sz="1400" u="sng" noProof="0" dirty="0">
                <a:solidFill>
                  <a:schemeClr val="accent1"/>
                </a:solidFill>
              </a:rPr>
              <a:t>/</a:t>
            </a:r>
          </a:p>
        </p:txBody>
      </p:sp>
      <p:pic>
        <p:nvPicPr>
          <p:cNvPr id="26" name="Grafik 25">
            <a:extLst>
              <a:ext uri="{FF2B5EF4-FFF2-40B4-BE49-F238E27FC236}">
                <a16:creationId xmlns:a16="http://schemas.microsoft.com/office/drawing/2014/main" id="{1E9DD124-D73E-B6E0-9245-14F54D2387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0943" y="5649183"/>
            <a:ext cx="788187" cy="788187"/>
          </a:xfrm>
          <a:prstGeom prst="rect">
            <a:avLst/>
          </a:prstGeom>
        </p:spPr>
      </p:pic>
      <p:pic>
        <p:nvPicPr>
          <p:cNvPr id="12" name="Grafik 11">
            <a:extLst>
              <a:ext uri="{FF2B5EF4-FFF2-40B4-BE49-F238E27FC236}">
                <a16:creationId xmlns:a16="http://schemas.microsoft.com/office/drawing/2014/main" id="{424670CE-BA13-1BFE-D23B-0CE330F54A7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2980" y="2649599"/>
            <a:ext cx="740384" cy="740384"/>
          </a:xfrm>
          <a:prstGeom prst="rect">
            <a:avLst/>
          </a:prstGeom>
        </p:spPr>
      </p:pic>
      <p:pic>
        <p:nvPicPr>
          <p:cNvPr id="22" name="Grafik 21">
            <a:extLst>
              <a:ext uri="{FF2B5EF4-FFF2-40B4-BE49-F238E27FC236}">
                <a16:creationId xmlns:a16="http://schemas.microsoft.com/office/drawing/2014/main" id="{30AABA6C-3DC9-22DC-3558-C4BF075A9BE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1407" y="4339818"/>
            <a:ext cx="740384" cy="740384"/>
          </a:xfrm>
          <a:prstGeom prst="rect">
            <a:avLst/>
          </a:prstGeom>
        </p:spPr>
      </p:pic>
      <p:pic>
        <p:nvPicPr>
          <p:cNvPr id="23" name="Grafik 22">
            <a:extLst>
              <a:ext uri="{FF2B5EF4-FFF2-40B4-BE49-F238E27FC236}">
                <a16:creationId xmlns:a16="http://schemas.microsoft.com/office/drawing/2014/main" id="{7710C31F-636E-F6D1-ECB5-6EAD3B76370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82118" y="1920865"/>
            <a:ext cx="680693" cy="680693"/>
          </a:xfrm>
          <a:prstGeom prst="rect">
            <a:avLst/>
          </a:prstGeom>
        </p:spPr>
      </p:pic>
      <p:pic>
        <p:nvPicPr>
          <p:cNvPr id="24" name="Grafik 23">
            <a:extLst>
              <a:ext uri="{FF2B5EF4-FFF2-40B4-BE49-F238E27FC236}">
                <a16:creationId xmlns:a16="http://schemas.microsoft.com/office/drawing/2014/main" id="{441CE007-368D-C1CF-1DD6-757ACCAC829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45541" y="3473668"/>
            <a:ext cx="744047" cy="744047"/>
          </a:xfrm>
          <a:prstGeom prst="rect">
            <a:avLst/>
          </a:prstGeom>
        </p:spPr>
      </p:pic>
    </p:spTree>
    <p:extLst>
      <p:ext uri="{BB962C8B-B14F-4D97-AF65-F5344CB8AC3E}">
        <p14:creationId xmlns:p14="http://schemas.microsoft.com/office/powerpoint/2010/main" val="3586121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30AD13-05C2-49A3-9AD5-CE047273A155}"/>
              </a:ext>
            </a:extLst>
          </p:cNvPr>
          <p:cNvSpPr>
            <a:spLocks noGrp="1"/>
          </p:cNvSpPr>
          <p:nvPr>
            <p:ph type="title"/>
          </p:nvPr>
        </p:nvSpPr>
        <p:spPr/>
        <p:txBody>
          <a:bodyPr/>
          <a:lstStyle/>
          <a:p>
            <a:r>
              <a:rPr lang="de-CH" noProof="0" dirty="0"/>
              <a:t>Ihre Fragen</a:t>
            </a:r>
          </a:p>
        </p:txBody>
      </p:sp>
      <p:sp>
        <p:nvSpPr>
          <p:cNvPr id="3" name="Datumsplatzhalter 2">
            <a:extLst>
              <a:ext uri="{FF2B5EF4-FFF2-40B4-BE49-F238E27FC236}">
                <a16:creationId xmlns:a16="http://schemas.microsoft.com/office/drawing/2014/main" id="{19A6D2E6-F075-4875-AF6F-477F1330674F}"/>
              </a:ext>
            </a:extLst>
          </p:cNvPr>
          <p:cNvSpPr>
            <a:spLocks noGrp="1"/>
          </p:cNvSpPr>
          <p:nvPr>
            <p:ph type="dt" sz="half" idx="10"/>
          </p:nvPr>
        </p:nvSpPr>
        <p:spPr/>
        <p:txBody>
          <a:bodyPr/>
          <a:lstStyle/>
          <a:p>
            <a:fld id="{C0E22797-CDB1-904D-A51D-415E8AD6A34B}" type="datetime1">
              <a:rPr lang="de-CH" noProof="0" smtClean="0"/>
              <a:t>25.02.2026</a:t>
            </a:fld>
            <a:endParaRPr lang="de-CH" noProof="0" dirty="0"/>
          </a:p>
        </p:txBody>
      </p:sp>
      <p:sp>
        <p:nvSpPr>
          <p:cNvPr id="4" name="Fußzeilenplatzhalter 3">
            <a:extLst>
              <a:ext uri="{FF2B5EF4-FFF2-40B4-BE49-F238E27FC236}">
                <a16:creationId xmlns:a16="http://schemas.microsoft.com/office/drawing/2014/main" id="{DBAEBDEE-E035-4AB2-B4B7-68004B9B3451}"/>
              </a:ext>
            </a:extLst>
          </p:cNvPr>
          <p:cNvSpPr>
            <a:spLocks noGrp="1"/>
          </p:cNvSpPr>
          <p:nvPr>
            <p:ph type="ftr" sz="quarter" idx="11"/>
          </p:nvPr>
        </p:nvSpPr>
        <p:spPr/>
        <p:txBody>
          <a:bodyPr/>
          <a:lstStyle/>
          <a:p>
            <a:r>
              <a:rPr lang="de-CH" noProof="0" dirty="0" err="1"/>
              <a:t>energieschweiz.ch</a:t>
            </a:r>
            <a:endParaRPr lang="de-CH" noProof="0" dirty="0"/>
          </a:p>
        </p:txBody>
      </p:sp>
      <p:sp>
        <p:nvSpPr>
          <p:cNvPr id="5" name="Foliennummernplatzhalter 4">
            <a:extLst>
              <a:ext uri="{FF2B5EF4-FFF2-40B4-BE49-F238E27FC236}">
                <a16:creationId xmlns:a16="http://schemas.microsoft.com/office/drawing/2014/main" id="{C0082433-EBD5-4E22-A17A-8923B96A632E}"/>
              </a:ext>
            </a:extLst>
          </p:cNvPr>
          <p:cNvSpPr>
            <a:spLocks noGrp="1"/>
          </p:cNvSpPr>
          <p:nvPr>
            <p:ph type="sldNum" sz="quarter" idx="12"/>
          </p:nvPr>
        </p:nvSpPr>
        <p:spPr/>
        <p:txBody>
          <a:bodyPr/>
          <a:lstStyle/>
          <a:p>
            <a:fld id="{442AD375-037F-43D0-B059-5172DA06796A}" type="slidenum">
              <a:rPr lang="de-CH" noProof="0" smtClean="0"/>
              <a:pPr/>
              <a:t>43</a:t>
            </a:fld>
            <a:endParaRPr lang="de-CH" noProof="0" dirty="0"/>
          </a:p>
        </p:txBody>
      </p:sp>
      <p:grpSp>
        <p:nvGrpSpPr>
          <p:cNvPr id="19" name="Gruppieren 18">
            <a:extLst>
              <a:ext uri="{FF2B5EF4-FFF2-40B4-BE49-F238E27FC236}">
                <a16:creationId xmlns:a16="http://schemas.microsoft.com/office/drawing/2014/main" id="{FE9DF2D3-CF39-49E8-BFE2-F6EF8B01BBA1}"/>
              </a:ext>
            </a:extLst>
          </p:cNvPr>
          <p:cNvGrpSpPr/>
          <p:nvPr/>
        </p:nvGrpSpPr>
        <p:grpSpPr>
          <a:xfrm>
            <a:off x="7372266" y="1942762"/>
            <a:ext cx="1736947" cy="1719578"/>
            <a:chOff x="550863" y="1093788"/>
            <a:chExt cx="3492500" cy="3457575"/>
          </a:xfrm>
        </p:grpSpPr>
        <p:sp>
          <p:nvSpPr>
            <p:cNvPr id="20" name="Freeform 5">
              <a:extLst>
                <a:ext uri="{FF2B5EF4-FFF2-40B4-BE49-F238E27FC236}">
                  <a16:creationId xmlns:a16="http://schemas.microsoft.com/office/drawing/2014/main" id="{1115C22E-65BE-4FAF-90C2-C4A7CC9EA5B5}"/>
                </a:ext>
              </a:extLst>
            </p:cNvPr>
            <p:cNvSpPr>
              <a:spLocks noEditPoints="1"/>
            </p:cNvSpPr>
            <p:nvPr/>
          </p:nvSpPr>
          <p:spPr bwMode="auto">
            <a:xfrm>
              <a:off x="3121026" y="2803526"/>
              <a:ext cx="717550" cy="719138"/>
            </a:xfrm>
            <a:custGeom>
              <a:avLst/>
              <a:gdLst>
                <a:gd name="T0" fmla="*/ 0 w 750"/>
                <a:gd name="T1" fmla="*/ 375 h 751"/>
                <a:gd name="T2" fmla="*/ 0 w 750"/>
                <a:gd name="T3" fmla="*/ 375 h 751"/>
                <a:gd name="T4" fmla="*/ 375 w 750"/>
                <a:gd name="T5" fmla="*/ 751 h 751"/>
                <a:gd name="T6" fmla="*/ 750 w 750"/>
                <a:gd name="T7" fmla="*/ 375 h 751"/>
                <a:gd name="T8" fmla="*/ 375 w 750"/>
                <a:gd name="T9" fmla="*/ 0 h 751"/>
                <a:gd name="T10" fmla="*/ 0 w 750"/>
                <a:gd name="T11" fmla="*/ 375 h 751"/>
                <a:gd name="T12" fmla="*/ 375 w 750"/>
                <a:gd name="T13" fmla="*/ 67 h 751"/>
                <a:gd name="T14" fmla="*/ 375 w 750"/>
                <a:gd name="T15" fmla="*/ 67 h 751"/>
                <a:gd name="T16" fmla="*/ 683 w 750"/>
                <a:gd name="T17" fmla="*/ 375 h 751"/>
                <a:gd name="T18" fmla="*/ 375 w 750"/>
                <a:gd name="T19" fmla="*/ 683 h 751"/>
                <a:gd name="T20" fmla="*/ 67 w 750"/>
                <a:gd name="T21" fmla="*/ 375 h 751"/>
                <a:gd name="T22" fmla="*/ 375 w 750"/>
                <a:gd name="T23" fmla="*/ 67 h 7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50" h="751">
                  <a:moveTo>
                    <a:pt x="0" y="375"/>
                  </a:moveTo>
                  <a:lnTo>
                    <a:pt x="0" y="375"/>
                  </a:lnTo>
                  <a:cubicBezTo>
                    <a:pt x="0" y="582"/>
                    <a:pt x="168" y="751"/>
                    <a:pt x="375" y="751"/>
                  </a:cubicBezTo>
                  <a:cubicBezTo>
                    <a:pt x="582" y="751"/>
                    <a:pt x="750" y="582"/>
                    <a:pt x="750" y="375"/>
                  </a:cubicBezTo>
                  <a:cubicBezTo>
                    <a:pt x="750" y="168"/>
                    <a:pt x="582" y="0"/>
                    <a:pt x="375" y="0"/>
                  </a:cubicBezTo>
                  <a:cubicBezTo>
                    <a:pt x="168" y="0"/>
                    <a:pt x="0" y="168"/>
                    <a:pt x="0" y="375"/>
                  </a:cubicBezTo>
                  <a:close/>
                  <a:moveTo>
                    <a:pt x="375" y="67"/>
                  </a:moveTo>
                  <a:lnTo>
                    <a:pt x="375" y="67"/>
                  </a:lnTo>
                  <a:cubicBezTo>
                    <a:pt x="545" y="67"/>
                    <a:pt x="683" y="205"/>
                    <a:pt x="683" y="375"/>
                  </a:cubicBezTo>
                  <a:cubicBezTo>
                    <a:pt x="683" y="545"/>
                    <a:pt x="545" y="683"/>
                    <a:pt x="375" y="683"/>
                  </a:cubicBezTo>
                  <a:cubicBezTo>
                    <a:pt x="205" y="683"/>
                    <a:pt x="67" y="545"/>
                    <a:pt x="67" y="375"/>
                  </a:cubicBezTo>
                  <a:cubicBezTo>
                    <a:pt x="67" y="205"/>
                    <a:pt x="205" y="67"/>
                    <a:pt x="375" y="67"/>
                  </a:cubicBezTo>
                  <a:close/>
                </a:path>
              </a:pathLst>
            </a:custGeom>
            <a:solidFill>
              <a:srgbClr val="12385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noProof="0" dirty="0"/>
            </a:p>
          </p:txBody>
        </p:sp>
        <p:sp>
          <p:nvSpPr>
            <p:cNvPr id="21" name="Freeform 6">
              <a:extLst>
                <a:ext uri="{FF2B5EF4-FFF2-40B4-BE49-F238E27FC236}">
                  <a16:creationId xmlns:a16="http://schemas.microsoft.com/office/drawing/2014/main" id="{CFC73D41-0911-45D5-A274-4F8CC4182308}"/>
                </a:ext>
              </a:extLst>
            </p:cNvPr>
            <p:cNvSpPr>
              <a:spLocks/>
            </p:cNvSpPr>
            <p:nvPr/>
          </p:nvSpPr>
          <p:spPr bwMode="auto">
            <a:xfrm>
              <a:off x="2919413" y="3573463"/>
              <a:ext cx="1123950" cy="977900"/>
            </a:xfrm>
            <a:custGeom>
              <a:avLst/>
              <a:gdLst>
                <a:gd name="T0" fmla="*/ 772 w 1175"/>
                <a:gd name="T1" fmla="*/ 0 h 1021"/>
                <a:gd name="T2" fmla="*/ 772 w 1175"/>
                <a:gd name="T3" fmla="*/ 0 h 1021"/>
                <a:gd name="T4" fmla="*/ 402 w 1175"/>
                <a:gd name="T5" fmla="*/ 0 h 1021"/>
                <a:gd name="T6" fmla="*/ 0 w 1175"/>
                <a:gd name="T7" fmla="*/ 403 h 1021"/>
                <a:gd name="T8" fmla="*/ 0 w 1175"/>
                <a:gd name="T9" fmla="*/ 1021 h 1021"/>
                <a:gd name="T10" fmla="*/ 67 w 1175"/>
                <a:gd name="T11" fmla="*/ 1021 h 1021"/>
                <a:gd name="T12" fmla="*/ 67 w 1175"/>
                <a:gd name="T13" fmla="*/ 403 h 1021"/>
                <a:gd name="T14" fmla="*/ 402 w 1175"/>
                <a:gd name="T15" fmla="*/ 67 h 1021"/>
                <a:gd name="T16" fmla="*/ 772 w 1175"/>
                <a:gd name="T17" fmla="*/ 67 h 1021"/>
                <a:gd name="T18" fmla="*/ 1108 w 1175"/>
                <a:gd name="T19" fmla="*/ 403 h 1021"/>
                <a:gd name="T20" fmla="*/ 1108 w 1175"/>
                <a:gd name="T21" fmla="*/ 1021 h 1021"/>
                <a:gd name="T22" fmla="*/ 1175 w 1175"/>
                <a:gd name="T23" fmla="*/ 1021 h 1021"/>
                <a:gd name="T24" fmla="*/ 1175 w 1175"/>
                <a:gd name="T25" fmla="*/ 403 h 1021"/>
                <a:gd name="T26" fmla="*/ 772 w 1175"/>
                <a:gd name="T27" fmla="*/ 0 h 10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5" h="1021">
                  <a:moveTo>
                    <a:pt x="772" y="0"/>
                  </a:moveTo>
                  <a:lnTo>
                    <a:pt x="772" y="0"/>
                  </a:lnTo>
                  <a:lnTo>
                    <a:pt x="402" y="0"/>
                  </a:lnTo>
                  <a:cubicBezTo>
                    <a:pt x="180" y="0"/>
                    <a:pt x="0" y="181"/>
                    <a:pt x="0" y="403"/>
                  </a:cubicBezTo>
                  <a:lnTo>
                    <a:pt x="0" y="1021"/>
                  </a:lnTo>
                  <a:lnTo>
                    <a:pt x="67" y="1021"/>
                  </a:lnTo>
                  <a:lnTo>
                    <a:pt x="67" y="403"/>
                  </a:lnTo>
                  <a:cubicBezTo>
                    <a:pt x="67" y="218"/>
                    <a:pt x="217" y="67"/>
                    <a:pt x="402" y="67"/>
                  </a:cubicBezTo>
                  <a:lnTo>
                    <a:pt x="772" y="67"/>
                  </a:lnTo>
                  <a:cubicBezTo>
                    <a:pt x="957" y="67"/>
                    <a:pt x="1108" y="218"/>
                    <a:pt x="1108" y="403"/>
                  </a:cubicBezTo>
                  <a:lnTo>
                    <a:pt x="1108" y="1021"/>
                  </a:lnTo>
                  <a:lnTo>
                    <a:pt x="1175" y="1021"/>
                  </a:lnTo>
                  <a:lnTo>
                    <a:pt x="1175" y="403"/>
                  </a:lnTo>
                  <a:cubicBezTo>
                    <a:pt x="1175" y="181"/>
                    <a:pt x="994" y="0"/>
                    <a:pt x="772" y="0"/>
                  </a:cubicBezTo>
                  <a:close/>
                </a:path>
              </a:pathLst>
            </a:custGeom>
            <a:solidFill>
              <a:srgbClr val="12385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noProof="0" dirty="0"/>
            </a:p>
          </p:txBody>
        </p:sp>
        <p:sp>
          <p:nvSpPr>
            <p:cNvPr id="22" name="Freeform 7">
              <a:extLst>
                <a:ext uri="{FF2B5EF4-FFF2-40B4-BE49-F238E27FC236}">
                  <a16:creationId xmlns:a16="http://schemas.microsoft.com/office/drawing/2014/main" id="{7036DC03-C9DC-42FF-8F3D-2463124DD08C}"/>
                </a:ext>
              </a:extLst>
            </p:cNvPr>
            <p:cNvSpPr>
              <a:spLocks noEditPoints="1"/>
            </p:cNvSpPr>
            <p:nvPr/>
          </p:nvSpPr>
          <p:spPr bwMode="auto">
            <a:xfrm>
              <a:off x="752476" y="2803526"/>
              <a:ext cx="717550" cy="719138"/>
            </a:xfrm>
            <a:custGeom>
              <a:avLst/>
              <a:gdLst>
                <a:gd name="T0" fmla="*/ 375 w 750"/>
                <a:gd name="T1" fmla="*/ 751 h 751"/>
                <a:gd name="T2" fmla="*/ 375 w 750"/>
                <a:gd name="T3" fmla="*/ 751 h 751"/>
                <a:gd name="T4" fmla="*/ 750 w 750"/>
                <a:gd name="T5" fmla="*/ 375 h 751"/>
                <a:gd name="T6" fmla="*/ 375 w 750"/>
                <a:gd name="T7" fmla="*/ 0 h 751"/>
                <a:gd name="T8" fmla="*/ 0 w 750"/>
                <a:gd name="T9" fmla="*/ 375 h 751"/>
                <a:gd name="T10" fmla="*/ 375 w 750"/>
                <a:gd name="T11" fmla="*/ 751 h 751"/>
                <a:gd name="T12" fmla="*/ 375 w 750"/>
                <a:gd name="T13" fmla="*/ 67 h 751"/>
                <a:gd name="T14" fmla="*/ 375 w 750"/>
                <a:gd name="T15" fmla="*/ 67 h 751"/>
                <a:gd name="T16" fmla="*/ 683 w 750"/>
                <a:gd name="T17" fmla="*/ 375 h 751"/>
                <a:gd name="T18" fmla="*/ 375 w 750"/>
                <a:gd name="T19" fmla="*/ 683 h 751"/>
                <a:gd name="T20" fmla="*/ 67 w 750"/>
                <a:gd name="T21" fmla="*/ 375 h 751"/>
                <a:gd name="T22" fmla="*/ 375 w 750"/>
                <a:gd name="T23" fmla="*/ 67 h 7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50" h="751">
                  <a:moveTo>
                    <a:pt x="375" y="751"/>
                  </a:moveTo>
                  <a:lnTo>
                    <a:pt x="375" y="751"/>
                  </a:lnTo>
                  <a:cubicBezTo>
                    <a:pt x="582" y="751"/>
                    <a:pt x="750" y="582"/>
                    <a:pt x="750" y="375"/>
                  </a:cubicBezTo>
                  <a:cubicBezTo>
                    <a:pt x="750" y="168"/>
                    <a:pt x="582" y="0"/>
                    <a:pt x="375" y="0"/>
                  </a:cubicBezTo>
                  <a:cubicBezTo>
                    <a:pt x="168" y="0"/>
                    <a:pt x="0" y="168"/>
                    <a:pt x="0" y="375"/>
                  </a:cubicBezTo>
                  <a:cubicBezTo>
                    <a:pt x="0" y="582"/>
                    <a:pt x="168" y="751"/>
                    <a:pt x="375" y="751"/>
                  </a:cubicBezTo>
                  <a:close/>
                  <a:moveTo>
                    <a:pt x="375" y="67"/>
                  </a:moveTo>
                  <a:lnTo>
                    <a:pt x="375" y="67"/>
                  </a:lnTo>
                  <a:cubicBezTo>
                    <a:pt x="545" y="67"/>
                    <a:pt x="683" y="205"/>
                    <a:pt x="683" y="375"/>
                  </a:cubicBezTo>
                  <a:cubicBezTo>
                    <a:pt x="683" y="545"/>
                    <a:pt x="545" y="683"/>
                    <a:pt x="375" y="683"/>
                  </a:cubicBezTo>
                  <a:cubicBezTo>
                    <a:pt x="205" y="683"/>
                    <a:pt x="67" y="545"/>
                    <a:pt x="67" y="375"/>
                  </a:cubicBezTo>
                  <a:cubicBezTo>
                    <a:pt x="67" y="205"/>
                    <a:pt x="205" y="67"/>
                    <a:pt x="375" y="67"/>
                  </a:cubicBezTo>
                  <a:close/>
                </a:path>
              </a:pathLst>
            </a:custGeom>
            <a:solidFill>
              <a:srgbClr val="12385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noProof="0" dirty="0"/>
            </a:p>
          </p:txBody>
        </p:sp>
        <p:sp>
          <p:nvSpPr>
            <p:cNvPr id="23" name="Freeform 8">
              <a:extLst>
                <a:ext uri="{FF2B5EF4-FFF2-40B4-BE49-F238E27FC236}">
                  <a16:creationId xmlns:a16="http://schemas.microsoft.com/office/drawing/2014/main" id="{F4952713-C745-4DA8-9F49-FDC7C8F9FC92}"/>
                </a:ext>
              </a:extLst>
            </p:cNvPr>
            <p:cNvSpPr>
              <a:spLocks/>
            </p:cNvSpPr>
            <p:nvPr/>
          </p:nvSpPr>
          <p:spPr bwMode="auto">
            <a:xfrm>
              <a:off x="550863" y="3573463"/>
              <a:ext cx="1123950" cy="977900"/>
            </a:xfrm>
            <a:custGeom>
              <a:avLst/>
              <a:gdLst>
                <a:gd name="T0" fmla="*/ 772 w 1175"/>
                <a:gd name="T1" fmla="*/ 0 h 1021"/>
                <a:gd name="T2" fmla="*/ 772 w 1175"/>
                <a:gd name="T3" fmla="*/ 0 h 1021"/>
                <a:gd name="T4" fmla="*/ 402 w 1175"/>
                <a:gd name="T5" fmla="*/ 0 h 1021"/>
                <a:gd name="T6" fmla="*/ 0 w 1175"/>
                <a:gd name="T7" fmla="*/ 403 h 1021"/>
                <a:gd name="T8" fmla="*/ 0 w 1175"/>
                <a:gd name="T9" fmla="*/ 1021 h 1021"/>
                <a:gd name="T10" fmla="*/ 67 w 1175"/>
                <a:gd name="T11" fmla="*/ 1021 h 1021"/>
                <a:gd name="T12" fmla="*/ 67 w 1175"/>
                <a:gd name="T13" fmla="*/ 403 h 1021"/>
                <a:gd name="T14" fmla="*/ 402 w 1175"/>
                <a:gd name="T15" fmla="*/ 67 h 1021"/>
                <a:gd name="T16" fmla="*/ 772 w 1175"/>
                <a:gd name="T17" fmla="*/ 67 h 1021"/>
                <a:gd name="T18" fmla="*/ 1107 w 1175"/>
                <a:gd name="T19" fmla="*/ 403 h 1021"/>
                <a:gd name="T20" fmla="*/ 1107 w 1175"/>
                <a:gd name="T21" fmla="*/ 1021 h 1021"/>
                <a:gd name="T22" fmla="*/ 1175 w 1175"/>
                <a:gd name="T23" fmla="*/ 1021 h 1021"/>
                <a:gd name="T24" fmla="*/ 1175 w 1175"/>
                <a:gd name="T25" fmla="*/ 403 h 1021"/>
                <a:gd name="T26" fmla="*/ 772 w 1175"/>
                <a:gd name="T27" fmla="*/ 0 h 10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75" h="1021">
                  <a:moveTo>
                    <a:pt x="772" y="0"/>
                  </a:moveTo>
                  <a:lnTo>
                    <a:pt x="772" y="0"/>
                  </a:lnTo>
                  <a:lnTo>
                    <a:pt x="402" y="0"/>
                  </a:lnTo>
                  <a:cubicBezTo>
                    <a:pt x="180" y="0"/>
                    <a:pt x="0" y="181"/>
                    <a:pt x="0" y="403"/>
                  </a:cubicBezTo>
                  <a:lnTo>
                    <a:pt x="0" y="1021"/>
                  </a:lnTo>
                  <a:lnTo>
                    <a:pt x="67" y="1021"/>
                  </a:lnTo>
                  <a:lnTo>
                    <a:pt x="67" y="403"/>
                  </a:lnTo>
                  <a:cubicBezTo>
                    <a:pt x="67" y="218"/>
                    <a:pt x="217" y="67"/>
                    <a:pt x="402" y="67"/>
                  </a:cubicBezTo>
                  <a:lnTo>
                    <a:pt x="772" y="67"/>
                  </a:lnTo>
                  <a:cubicBezTo>
                    <a:pt x="957" y="67"/>
                    <a:pt x="1107" y="218"/>
                    <a:pt x="1107" y="403"/>
                  </a:cubicBezTo>
                  <a:lnTo>
                    <a:pt x="1107" y="1021"/>
                  </a:lnTo>
                  <a:lnTo>
                    <a:pt x="1175" y="1021"/>
                  </a:lnTo>
                  <a:lnTo>
                    <a:pt x="1175" y="403"/>
                  </a:lnTo>
                  <a:cubicBezTo>
                    <a:pt x="1175" y="181"/>
                    <a:pt x="994" y="0"/>
                    <a:pt x="772" y="0"/>
                  </a:cubicBezTo>
                  <a:close/>
                </a:path>
              </a:pathLst>
            </a:custGeom>
            <a:solidFill>
              <a:srgbClr val="12385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noProof="0" dirty="0"/>
            </a:p>
          </p:txBody>
        </p:sp>
        <p:sp>
          <p:nvSpPr>
            <p:cNvPr id="24" name="Freeform 9">
              <a:extLst>
                <a:ext uri="{FF2B5EF4-FFF2-40B4-BE49-F238E27FC236}">
                  <a16:creationId xmlns:a16="http://schemas.microsoft.com/office/drawing/2014/main" id="{2F4EC0E6-7CD3-4D79-8A99-AF5B432DD7BD}"/>
                </a:ext>
              </a:extLst>
            </p:cNvPr>
            <p:cNvSpPr>
              <a:spLocks noEditPoints="1"/>
            </p:cNvSpPr>
            <p:nvPr/>
          </p:nvSpPr>
          <p:spPr bwMode="auto">
            <a:xfrm>
              <a:off x="1262063" y="1093788"/>
              <a:ext cx="2198688" cy="1971675"/>
            </a:xfrm>
            <a:custGeom>
              <a:avLst/>
              <a:gdLst>
                <a:gd name="T0" fmla="*/ 1901 w 2298"/>
                <a:gd name="T1" fmla="*/ 1515 h 2061"/>
                <a:gd name="T2" fmla="*/ 1901 w 2298"/>
                <a:gd name="T3" fmla="*/ 1515 h 2061"/>
                <a:gd name="T4" fmla="*/ 2252 w 2298"/>
                <a:gd name="T5" fmla="*/ 928 h 2061"/>
                <a:gd name="T6" fmla="*/ 1528 w 2298"/>
                <a:gd name="T7" fmla="*/ 35 h 2061"/>
                <a:gd name="T8" fmla="*/ 717 w 2298"/>
                <a:gd name="T9" fmla="*/ 479 h 2061"/>
                <a:gd name="T10" fmla="*/ 613 w 2298"/>
                <a:gd name="T11" fmla="*/ 483 h 2061"/>
                <a:gd name="T12" fmla="*/ 161 w 2298"/>
                <a:gd name="T13" fmla="*/ 739 h 2061"/>
                <a:gd name="T14" fmla="*/ 22 w 2298"/>
                <a:gd name="T15" fmla="*/ 1239 h 2061"/>
                <a:gd name="T16" fmla="*/ 321 w 2298"/>
                <a:gd name="T17" fmla="*/ 1722 h 2061"/>
                <a:gd name="T18" fmla="*/ 363 w 2298"/>
                <a:gd name="T19" fmla="*/ 2061 h 2061"/>
                <a:gd name="T20" fmla="*/ 637 w 2298"/>
                <a:gd name="T21" fmla="*/ 1832 h 2061"/>
                <a:gd name="T22" fmla="*/ 778 w 2298"/>
                <a:gd name="T23" fmla="*/ 1830 h 2061"/>
                <a:gd name="T24" fmla="*/ 1193 w 2298"/>
                <a:gd name="T25" fmla="*/ 1617 h 2061"/>
                <a:gd name="T26" fmla="*/ 1358 w 2298"/>
                <a:gd name="T27" fmla="*/ 1652 h 2061"/>
                <a:gd name="T28" fmla="*/ 1530 w 2298"/>
                <a:gd name="T29" fmla="*/ 1651 h 2061"/>
                <a:gd name="T30" fmla="*/ 1859 w 2298"/>
                <a:gd name="T31" fmla="*/ 1917 h 2061"/>
                <a:gd name="T32" fmla="*/ 1901 w 2298"/>
                <a:gd name="T33" fmla="*/ 1515 h 2061"/>
                <a:gd name="T34" fmla="*/ 770 w 2298"/>
                <a:gd name="T35" fmla="*/ 1763 h 2061"/>
                <a:gd name="T36" fmla="*/ 770 w 2298"/>
                <a:gd name="T37" fmla="*/ 1763 h 2061"/>
                <a:gd name="T38" fmla="*/ 630 w 2298"/>
                <a:gd name="T39" fmla="*/ 1764 h 2061"/>
                <a:gd name="T40" fmla="*/ 616 w 2298"/>
                <a:gd name="T41" fmla="*/ 1762 h 2061"/>
                <a:gd name="T42" fmla="*/ 414 w 2298"/>
                <a:gd name="T43" fmla="*/ 1931 h 2061"/>
                <a:gd name="T44" fmla="*/ 384 w 2298"/>
                <a:gd name="T45" fmla="*/ 1682 h 2061"/>
                <a:gd name="T46" fmla="*/ 370 w 2298"/>
                <a:gd name="T47" fmla="*/ 1674 h 2061"/>
                <a:gd name="T48" fmla="*/ 89 w 2298"/>
                <a:gd name="T49" fmla="*/ 1231 h 2061"/>
                <a:gd name="T50" fmla="*/ 621 w 2298"/>
                <a:gd name="T51" fmla="*/ 550 h 2061"/>
                <a:gd name="T52" fmla="*/ 1302 w 2298"/>
                <a:gd name="T53" fmla="*/ 1082 h 2061"/>
                <a:gd name="T54" fmla="*/ 770 w 2298"/>
                <a:gd name="T55" fmla="*/ 1763 h 2061"/>
                <a:gd name="T56" fmla="*/ 1837 w 2298"/>
                <a:gd name="T57" fmla="*/ 1477 h 2061"/>
                <a:gd name="T58" fmla="*/ 1837 w 2298"/>
                <a:gd name="T59" fmla="*/ 1477 h 2061"/>
                <a:gd name="T60" fmla="*/ 1805 w 2298"/>
                <a:gd name="T61" fmla="*/ 1787 h 2061"/>
                <a:gd name="T62" fmla="*/ 1550 w 2298"/>
                <a:gd name="T63" fmla="*/ 1581 h 2061"/>
                <a:gd name="T64" fmla="*/ 1536 w 2298"/>
                <a:gd name="T65" fmla="*/ 1583 h 2061"/>
                <a:gd name="T66" fmla="*/ 1365 w 2298"/>
                <a:gd name="T67" fmla="*/ 1585 h 2061"/>
                <a:gd name="T68" fmla="*/ 1239 w 2298"/>
                <a:gd name="T69" fmla="*/ 1561 h 2061"/>
                <a:gd name="T70" fmla="*/ 1369 w 2298"/>
                <a:gd name="T71" fmla="*/ 1074 h 2061"/>
                <a:gd name="T72" fmla="*/ 790 w 2298"/>
                <a:gd name="T73" fmla="*/ 486 h 2061"/>
                <a:gd name="T74" fmla="*/ 1521 w 2298"/>
                <a:gd name="T75" fmla="*/ 102 h 2061"/>
                <a:gd name="T76" fmla="*/ 2185 w 2298"/>
                <a:gd name="T77" fmla="*/ 921 h 2061"/>
                <a:gd name="T78" fmla="*/ 1851 w 2298"/>
                <a:gd name="T79" fmla="*/ 1468 h 2061"/>
                <a:gd name="T80" fmla="*/ 1837 w 2298"/>
                <a:gd name="T81" fmla="*/ 1477 h 20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98" h="2061">
                  <a:moveTo>
                    <a:pt x="1901" y="1515"/>
                  </a:moveTo>
                  <a:lnTo>
                    <a:pt x="1901" y="1515"/>
                  </a:lnTo>
                  <a:cubicBezTo>
                    <a:pt x="2099" y="1380"/>
                    <a:pt x="2227" y="1167"/>
                    <a:pt x="2252" y="928"/>
                  </a:cubicBezTo>
                  <a:cubicBezTo>
                    <a:pt x="2298" y="483"/>
                    <a:pt x="1974" y="82"/>
                    <a:pt x="1528" y="35"/>
                  </a:cubicBezTo>
                  <a:cubicBezTo>
                    <a:pt x="1191" y="0"/>
                    <a:pt x="869" y="178"/>
                    <a:pt x="717" y="479"/>
                  </a:cubicBezTo>
                  <a:cubicBezTo>
                    <a:pt x="683" y="478"/>
                    <a:pt x="648" y="479"/>
                    <a:pt x="613" y="483"/>
                  </a:cubicBezTo>
                  <a:cubicBezTo>
                    <a:pt x="433" y="505"/>
                    <a:pt x="273" y="596"/>
                    <a:pt x="161" y="739"/>
                  </a:cubicBezTo>
                  <a:cubicBezTo>
                    <a:pt x="49" y="882"/>
                    <a:pt x="0" y="1059"/>
                    <a:pt x="22" y="1239"/>
                  </a:cubicBezTo>
                  <a:cubicBezTo>
                    <a:pt x="47" y="1437"/>
                    <a:pt x="155" y="1612"/>
                    <a:pt x="321" y="1722"/>
                  </a:cubicBezTo>
                  <a:lnTo>
                    <a:pt x="363" y="2061"/>
                  </a:lnTo>
                  <a:lnTo>
                    <a:pt x="637" y="1832"/>
                  </a:lnTo>
                  <a:cubicBezTo>
                    <a:pt x="686" y="1836"/>
                    <a:pt x="733" y="1836"/>
                    <a:pt x="778" y="1830"/>
                  </a:cubicBezTo>
                  <a:cubicBezTo>
                    <a:pt x="944" y="1810"/>
                    <a:pt x="1088" y="1731"/>
                    <a:pt x="1193" y="1617"/>
                  </a:cubicBezTo>
                  <a:cubicBezTo>
                    <a:pt x="1247" y="1634"/>
                    <a:pt x="1303" y="1646"/>
                    <a:pt x="1358" y="1652"/>
                  </a:cubicBezTo>
                  <a:cubicBezTo>
                    <a:pt x="1413" y="1658"/>
                    <a:pt x="1471" y="1658"/>
                    <a:pt x="1530" y="1651"/>
                  </a:cubicBezTo>
                  <a:lnTo>
                    <a:pt x="1859" y="1917"/>
                  </a:lnTo>
                  <a:lnTo>
                    <a:pt x="1901" y="1515"/>
                  </a:lnTo>
                  <a:close/>
                  <a:moveTo>
                    <a:pt x="770" y="1763"/>
                  </a:moveTo>
                  <a:lnTo>
                    <a:pt x="770" y="1763"/>
                  </a:lnTo>
                  <a:cubicBezTo>
                    <a:pt x="725" y="1769"/>
                    <a:pt x="678" y="1769"/>
                    <a:pt x="630" y="1764"/>
                  </a:cubicBezTo>
                  <a:lnTo>
                    <a:pt x="616" y="1762"/>
                  </a:lnTo>
                  <a:lnTo>
                    <a:pt x="414" y="1931"/>
                  </a:lnTo>
                  <a:lnTo>
                    <a:pt x="384" y="1682"/>
                  </a:lnTo>
                  <a:lnTo>
                    <a:pt x="370" y="1674"/>
                  </a:lnTo>
                  <a:cubicBezTo>
                    <a:pt x="214" y="1575"/>
                    <a:pt x="111" y="1414"/>
                    <a:pt x="89" y="1231"/>
                  </a:cubicBezTo>
                  <a:cubicBezTo>
                    <a:pt x="48" y="897"/>
                    <a:pt x="287" y="591"/>
                    <a:pt x="621" y="550"/>
                  </a:cubicBezTo>
                  <a:cubicBezTo>
                    <a:pt x="955" y="509"/>
                    <a:pt x="1261" y="748"/>
                    <a:pt x="1302" y="1082"/>
                  </a:cubicBezTo>
                  <a:cubicBezTo>
                    <a:pt x="1343" y="1417"/>
                    <a:pt x="1105" y="1722"/>
                    <a:pt x="770" y="1763"/>
                  </a:cubicBezTo>
                  <a:close/>
                  <a:moveTo>
                    <a:pt x="1837" y="1477"/>
                  </a:moveTo>
                  <a:lnTo>
                    <a:pt x="1837" y="1477"/>
                  </a:lnTo>
                  <a:lnTo>
                    <a:pt x="1805" y="1787"/>
                  </a:lnTo>
                  <a:lnTo>
                    <a:pt x="1550" y="1581"/>
                  </a:lnTo>
                  <a:lnTo>
                    <a:pt x="1536" y="1583"/>
                  </a:lnTo>
                  <a:cubicBezTo>
                    <a:pt x="1477" y="1590"/>
                    <a:pt x="1420" y="1591"/>
                    <a:pt x="1365" y="1585"/>
                  </a:cubicBezTo>
                  <a:cubicBezTo>
                    <a:pt x="1323" y="1581"/>
                    <a:pt x="1281" y="1573"/>
                    <a:pt x="1239" y="1561"/>
                  </a:cubicBezTo>
                  <a:cubicBezTo>
                    <a:pt x="1340" y="1426"/>
                    <a:pt x="1391" y="1254"/>
                    <a:pt x="1369" y="1074"/>
                  </a:cubicBezTo>
                  <a:cubicBezTo>
                    <a:pt x="1331" y="763"/>
                    <a:pt x="1086" y="527"/>
                    <a:pt x="790" y="486"/>
                  </a:cubicBezTo>
                  <a:cubicBezTo>
                    <a:pt x="933" y="223"/>
                    <a:pt x="1221" y="70"/>
                    <a:pt x="1521" y="102"/>
                  </a:cubicBezTo>
                  <a:cubicBezTo>
                    <a:pt x="1930" y="145"/>
                    <a:pt x="2228" y="512"/>
                    <a:pt x="2185" y="921"/>
                  </a:cubicBezTo>
                  <a:cubicBezTo>
                    <a:pt x="2161" y="1145"/>
                    <a:pt x="2040" y="1344"/>
                    <a:pt x="1851" y="1468"/>
                  </a:cubicBezTo>
                  <a:lnTo>
                    <a:pt x="1837" y="1477"/>
                  </a:lnTo>
                  <a:close/>
                </a:path>
              </a:pathLst>
            </a:custGeom>
            <a:solidFill>
              <a:srgbClr val="12385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de-CH" noProof="0" dirty="0"/>
            </a:p>
          </p:txBody>
        </p:sp>
      </p:grpSp>
    </p:spTree>
    <p:extLst>
      <p:ext uri="{BB962C8B-B14F-4D97-AF65-F5344CB8AC3E}">
        <p14:creationId xmlns:p14="http://schemas.microsoft.com/office/powerpoint/2010/main" val="9751403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7A7A723D-8865-8EFD-398F-2F5197DCD56B}"/>
              </a:ext>
            </a:extLst>
          </p:cNvPr>
          <p:cNvSpPr>
            <a:spLocks noGrp="1"/>
          </p:cNvSpPr>
          <p:nvPr>
            <p:ph type="title"/>
          </p:nvPr>
        </p:nvSpPr>
        <p:spPr/>
        <p:txBody>
          <a:bodyPr/>
          <a:lstStyle/>
          <a:p>
            <a:r>
              <a:rPr lang="de-CH" noProof="0" dirty="0"/>
              <a:t>Kostenlose Impulsberatung </a:t>
            </a:r>
          </a:p>
        </p:txBody>
      </p:sp>
      <p:sp>
        <p:nvSpPr>
          <p:cNvPr id="8" name="Inhaltsplatzhalter 7">
            <a:extLst>
              <a:ext uri="{FF2B5EF4-FFF2-40B4-BE49-F238E27FC236}">
                <a16:creationId xmlns:a16="http://schemas.microsoft.com/office/drawing/2014/main" id="{2F9A0478-DF3E-4FE9-C302-ED92DCD9A36F}"/>
              </a:ext>
            </a:extLst>
          </p:cNvPr>
          <p:cNvSpPr>
            <a:spLocks noGrp="1"/>
          </p:cNvSpPr>
          <p:nvPr>
            <p:ph idx="1"/>
          </p:nvPr>
        </p:nvSpPr>
        <p:spPr/>
        <p:txBody>
          <a:bodyPr/>
          <a:lstStyle/>
          <a:p>
            <a:pPr>
              <a:spcAft>
                <a:spcPts val="600"/>
              </a:spcAft>
              <a:buClr>
                <a:schemeClr val="accent2"/>
              </a:buClr>
            </a:pPr>
            <a:r>
              <a:rPr lang="de-CH" sz="2000" noProof="0" dirty="0"/>
              <a:t>Für eine Beratung zum Heizungsersatz stehen Ihnen die Impulsberaterinnen und Impulsberater vor Ort zur Verfügung. </a:t>
            </a:r>
          </a:p>
          <a:p>
            <a:pPr>
              <a:spcAft>
                <a:spcPts val="600"/>
              </a:spcAft>
              <a:buClr>
                <a:schemeClr val="accent2"/>
              </a:buClr>
            </a:pPr>
            <a:r>
              <a:rPr lang="de-CH" sz="2000" b="1" noProof="0" dirty="0"/>
              <a:t>Nutzen Sie gleich jetzt die Chance zur Terminvereinbarung für ein Beratungsgespräch.</a:t>
            </a:r>
          </a:p>
          <a:p>
            <a:pPr>
              <a:spcAft>
                <a:spcPts val="600"/>
              </a:spcAft>
              <a:buClr>
                <a:schemeClr val="accent2"/>
              </a:buClr>
            </a:pPr>
            <a:r>
              <a:rPr lang="de-CH" sz="2000" noProof="0" dirty="0"/>
              <a:t>Oder vereinbaren Sie unter</a:t>
            </a:r>
          </a:p>
          <a:p>
            <a:pPr>
              <a:spcAft>
                <a:spcPts val="600"/>
              </a:spcAft>
              <a:buClr>
                <a:schemeClr val="accent2"/>
              </a:buClr>
            </a:pPr>
            <a:r>
              <a:rPr lang="de-CH" sz="2000" noProof="0" dirty="0">
                <a:hlinkClick r:id="rId2">
                  <a:extLst>
                    <a:ext uri="{A12FA001-AC4F-418D-AE19-62706E023703}">
                      <ahyp:hlinkClr xmlns:ahyp="http://schemas.microsoft.com/office/drawing/2018/hyperlinkcolor" val="tx"/>
                    </a:ext>
                  </a:extLst>
                </a:hlinkClick>
              </a:rPr>
              <a:t>www.energieschweiz.ch/modernisieren/</a:t>
            </a:r>
            <a:br>
              <a:rPr lang="de-CH" sz="2000" noProof="0" dirty="0">
                <a:hlinkClick r:id="rId2">
                  <a:extLst>
                    <a:ext uri="{A12FA001-AC4F-418D-AE19-62706E023703}">
                      <ahyp:hlinkClr xmlns:ahyp="http://schemas.microsoft.com/office/drawing/2018/hyperlinkcolor" val="tx"/>
                    </a:ext>
                  </a:extLst>
                </a:hlinkClick>
              </a:rPr>
            </a:br>
            <a:r>
              <a:rPr lang="de-CH" sz="2000" noProof="0" dirty="0">
                <a:hlinkClick r:id="rId2">
                  <a:extLst>
                    <a:ext uri="{A12FA001-AC4F-418D-AE19-62706E023703}">
                      <ahyp:hlinkClr xmlns:ahyp="http://schemas.microsoft.com/office/drawing/2018/hyperlinkcolor" val="tx"/>
                    </a:ext>
                  </a:extLst>
                </a:hlinkClick>
              </a:rPr>
              <a:t>impulsberatung-erneuerbarheizen/</a:t>
            </a:r>
            <a:endParaRPr lang="de-CH" sz="2000" noProof="0" dirty="0"/>
          </a:p>
          <a:p>
            <a:pPr>
              <a:spcAft>
                <a:spcPts val="600"/>
              </a:spcAft>
              <a:buClr>
                <a:schemeClr val="accent2"/>
              </a:buClr>
            </a:pPr>
            <a:r>
              <a:rPr lang="de-CH" sz="2000" noProof="0" dirty="0"/>
              <a:t>einen Termin.</a:t>
            </a:r>
          </a:p>
        </p:txBody>
      </p:sp>
      <p:sp>
        <p:nvSpPr>
          <p:cNvPr id="3" name="Datumsplatzhalter 2">
            <a:extLst>
              <a:ext uri="{FF2B5EF4-FFF2-40B4-BE49-F238E27FC236}">
                <a16:creationId xmlns:a16="http://schemas.microsoft.com/office/drawing/2014/main" id="{0AE74354-178D-02FA-737B-E0F408722718}"/>
              </a:ext>
            </a:extLst>
          </p:cNvPr>
          <p:cNvSpPr>
            <a:spLocks noGrp="1"/>
          </p:cNvSpPr>
          <p:nvPr>
            <p:ph type="dt" sz="half" idx="10"/>
          </p:nvPr>
        </p:nvSpPr>
        <p:spPr/>
        <p:txBody>
          <a:bodyPr/>
          <a:lstStyle/>
          <a:p>
            <a:fld id="{ADCCC66A-138A-F849-83FA-0B9B3B0697D9}" type="datetime1">
              <a:rPr lang="de-CH" noProof="0" smtClean="0"/>
              <a:t>25.02.2026</a:t>
            </a:fld>
            <a:endParaRPr lang="de-CH" noProof="0" dirty="0"/>
          </a:p>
        </p:txBody>
      </p:sp>
      <p:sp>
        <p:nvSpPr>
          <p:cNvPr id="4" name="Fußzeilenplatzhalter 3">
            <a:extLst>
              <a:ext uri="{FF2B5EF4-FFF2-40B4-BE49-F238E27FC236}">
                <a16:creationId xmlns:a16="http://schemas.microsoft.com/office/drawing/2014/main" id="{7FF91843-FC0D-3691-FB4B-583CFC84F428}"/>
              </a:ext>
            </a:extLst>
          </p:cNvPr>
          <p:cNvSpPr>
            <a:spLocks noGrp="1"/>
          </p:cNvSpPr>
          <p:nvPr>
            <p:ph type="ftr" sz="quarter" idx="11"/>
          </p:nvPr>
        </p:nvSpPr>
        <p:spPr/>
        <p:txBody>
          <a:bodyPr/>
          <a:lstStyle/>
          <a:p>
            <a:r>
              <a:rPr lang="de-CH" noProof="0" dirty="0" err="1"/>
              <a:t>energieschweiz.ch</a:t>
            </a:r>
            <a:endParaRPr lang="de-CH" noProof="0" dirty="0"/>
          </a:p>
        </p:txBody>
      </p:sp>
      <p:sp>
        <p:nvSpPr>
          <p:cNvPr id="5" name="Foliennummernplatzhalter 4">
            <a:extLst>
              <a:ext uri="{FF2B5EF4-FFF2-40B4-BE49-F238E27FC236}">
                <a16:creationId xmlns:a16="http://schemas.microsoft.com/office/drawing/2014/main" id="{A4A312B7-DAEB-0958-F677-3C6E0EE90608}"/>
              </a:ext>
            </a:extLst>
          </p:cNvPr>
          <p:cNvSpPr>
            <a:spLocks noGrp="1"/>
          </p:cNvSpPr>
          <p:nvPr>
            <p:ph type="sldNum" sz="quarter" idx="12"/>
          </p:nvPr>
        </p:nvSpPr>
        <p:spPr/>
        <p:txBody>
          <a:bodyPr/>
          <a:lstStyle/>
          <a:p>
            <a:fld id="{442AD375-037F-43D0-B059-5172DA06796A}" type="slidenum">
              <a:rPr lang="de-CH" noProof="0" smtClean="0"/>
              <a:pPr/>
              <a:t>44</a:t>
            </a:fld>
            <a:endParaRPr lang="de-CH" noProof="0" dirty="0"/>
          </a:p>
        </p:txBody>
      </p:sp>
      <p:pic>
        <p:nvPicPr>
          <p:cNvPr id="12" name="Inhaltsplatzhalter 4">
            <a:extLst>
              <a:ext uri="{FF2B5EF4-FFF2-40B4-BE49-F238E27FC236}">
                <a16:creationId xmlns:a16="http://schemas.microsoft.com/office/drawing/2014/main" id="{DE7BE13B-DAB3-D0DE-D7FA-D634D07302BF}"/>
              </a:ext>
            </a:extLst>
          </p:cNvPr>
          <p:cNvPicPr>
            <a:picLocks noGrp="1" noChangeAspect="1"/>
          </p:cNvPicPr>
          <p:nvPr>
            <p:ph idx="13"/>
          </p:nvPr>
        </p:nvPicPr>
        <p:blipFill>
          <a:blip r:embed="rId3"/>
          <a:stretch>
            <a:fillRect/>
          </a:stretch>
        </p:blipFill>
        <p:spPr>
          <a:xfrm>
            <a:off x="6625727" y="1592263"/>
            <a:ext cx="4592047" cy="4584700"/>
          </a:xfrm>
          <a:prstGeom prst="rect">
            <a:avLst/>
          </a:prstGeom>
        </p:spPr>
      </p:pic>
      <p:sp>
        <p:nvSpPr>
          <p:cNvPr id="13" name="Abgerundetes Rechteck 12">
            <a:extLst>
              <a:ext uri="{FF2B5EF4-FFF2-40B4-BE49-F238E27FC236}">
                <a16:creationId xmlns:a16="http://schemas.microsoft.com/office/drawing/2014/main" id="{3C1071CF-F225-6B5B-8AB5-7B69FAACB4A7}"/>
              </a:ext>
            </a:extLst>
          </p:cNvPr>
          <p:cNvSpPr/>
          <p:nvPr/>
        </p:nvSpPr>
        <p:spPr>
          <a:xfrm>
            <a:off x="515378" y="5229294"/>
            <a:ext cx="5153902" cy="94766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350">
              <a:spcAft>
                <a:spcPts val="1200"/>
              </a:spcAft>
              <a:buClr>
                <a:schemeClr val="accent1"/>
              </a:buClr>
            </a:pPr>
            <a:r>
              <a:rPr lang="de-CH" sz="2000" noProof="0" dirty="0">
                <a:solidFill>
                  <a:schemeClr val="accent1"/>
                </a:solidFill>
              </a:rPr>
              <a:t>Wir freuen uns auf Sie und unterstützen Sie gerne beim Heizungsersatz!</a:t>
            </a:r>
          </a:p>
        </p:txBody>
      </p:sp>
    </p:spTree>
    <p:extLst>
      <p:ext uri="{BB962C8B-B14F-4D97-AF65-F5344CB8AC3E}">
        <p14:creationId xmlns:p14="http://schemas.microsoft.com/office/powerpoint/2010/main" val="33301667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DE7EBC7F-8B4B-7FB1-9667-A01E46D98FD8}"/>
              </a:ext>
            </a:extLst>
          </p:cNvPr>
          <p:cNvSpPr>
            <a:spLocks noGrp="1"/>
          </p:cNvSpPr>
          <p:nvPr>
            <p:ph type="ctrTitle"/>
          </p:nvPr>
        </p:nvSpPr>
        <p:spPr/>
        <p:txBody>
          <a:bodyPr/>
          <a:lstStyle/>
          <a:p>
            <a:r>
              <a:rPr lang="de-CH" noProof="0" dirty="0"/>
              <a:t>Vielen Dank</a:t>
            </a:r>
          </a:p>
        </p:txBody>
      </p:sp>
      <p:sp>
        <p:nvSpPr>
          <p:cNvPr id="9" name="Untertitel 8">
            <a:extLst>
              <a:ext uri="{FF2B5EF4-FFF2-40B4-BE49-F238E27FC236}">
                <a16:creationId xmlns:a16="http://schemas.microsoft.com/office/drawing/2014/main" id="{F3F7A651-56CE-BEBC-AC20-23B515FF1D6B}"/>
              </a:ext>
            </a:extLst>
          </p:cNvPr>
          <p:cNvSpPr>
            <a:spLocks noGrp="1"/>
          </p:cNvSpPr>
          <p:nvPr>
            <p:ph type="subTitle" idx="1"/>
          </p:nvPr>
        </p:nvSpPr>
        <p:spPr/>
        <p:txBody>
          <a:bodyPr/>
          <a:lstStyle/>
          <a:p>
            <a:r>
              <a:rPr lang="de-CH" sz="3600" noProof="0" dirty="0"/>
              <a:t>für Ihre Unterstützung auf dem Weg zu einem CO</a:t>
            </a:r>
            <a:r>
              <a:rPr lang="de-CH" sz="3600" baseline="-25000" noProof="0" dirty="0"/>
              <a:t>2</a:t>
            </a:r>
            <a:r>
              <a:rPr lang="de-CH" sz="3600" noProof="0" dirty="0"/>
              <a:t>-freien Gebäudepark!</a:t>
            </a:r>
          </a:p>
        </p:txBody>
      </p:sp>
      <p:pic>
        <p:nvPicPr>
          <p:cNvPr id="2" name="Grafik 1">
            <a:extLst>
              <a:ext uri="{FF2B5EF4-FFF2-40B4-BE49-F238E27FC236}">
                <a16:creationId xmlns:a16="http://schemas.microsoft.com/office/drawing/2014/main" id="{9DB05591-37C2-B150-2A89-1935E5C1E98C}"/>
              </a:ext>
            </a:extLst>
          </p:cNvPr>
          <p:cNvPicPr>
            <a:picLocks noChangeAspect="1"/>
          </p:cNvPicPr>
          <p:nvPr/>
        </p:nvPicPr>
        <p:blipFill>
          <a:blip r:embed="rId2"/>
          <a:stretch>
            <a:fillRect/>
          </a:stretch>
        </p:blipFill>
        <p:spPr>
          <a:xfrm>
            <a:off x="10344472" y="510763"/>
            <a:ext cx="1227588" cy="1222867"/>
          </a:xfrm>
          <a:prstGeom prst="rect">
            <a:avLst/>
          </a:prstGeom>
        </p:spPr>
      </p:pic>
    </p:spTree>
    <p:extLst>
      <p:ext uri="{BB962C8B-B14F-4D97-AF65-F5344CB8AC3E}">
        <p14:creationId xmlns:p14="http://schemas.microsoft.com/office/powerpoint/2010/main" val="16923787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a:extLst>
              <a:ext uri="{FF2B5EF4-FFF2-40B4-BE49-F238E27FC236}">
                <a16:creationId xmlns:a16="http://schemas.microsoft.com/office/drawing/2014/main" id="{3CD87E26-433E-41C6-B05A-593C2DF28C68}"/>
              </a:ext>
            </a:extLst>
          </p:cNvPr>
          <p:cNvSpPr txBox="1"/>
          <p:nvPr/>
        </p:nvSpPr>
        <p:spPr>
          <a:xfrm>
            <a:off x="2711624" y="704309"/>
            <a:ext cx="6912768" cy="492443"/>
          </a:xfrm>
          <a:prstGeom prst="rect">
            <a:avLst/>
          </a:prstGeom>
          <a:noFill/>
        </p:spPr>
        <p:txBody>
          <a:bodyPr wrap="square" lIns="0" tIns="0" rIns="0" bIns="0" rtlCol="0">
            <a:spAutoFit/>
          </a:bodyPr>
          <a:lstStyle/>
          <a:p>
            <a:pPr algn="ctr"/>
            <a:r>
              <a:rPr lang="de-CH" sz="3200" kern="900" spc="-100" noProof="0" dirty="0">
                <a:solidFill>
                  <a:schemeClr val="bg1"/>
                </a:solidFill>
                <a:latin typeface="+mj-lt"/>
                <a:cs typeface="MV Boli" panose="02000500030200090000" pitchFamily="2" charset="0"/>
              </a:rPr>
              <a:t>Mehr EnergieSchweiz? </a:t>
            </a:r>
          </a:p>
        </p:txBody>
      </p:sp>
      <p:pic>
        <p:nvPicPr>
          <p:cNvPr id="23" name="Grafik 22">
            <a:extLst>
              <a:ext uri="{FF2B5EF4-FFF2-40B4-BE49-F238E27FC236}">
                <a16:creationId xmlns:a16="http://schemas.microsoft.com/office/drawing/2014/main" id="{FF448054-8C9E-4B13-AC6D-5547F25FE184}"/>
              </a:ext>
            </a:extLst>
          </p:cNvPr>
          <p:cNvPicPr>
            <a:picLocks noChangeAspect="1"/>
          </p:cNvPicPr>
          <p:nvPr/>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9131" b="64701"/>
          <a:stretch/>
        </p:blipFill>
        <p:spPr>
          <a:xfrm rot="21435529">
            <a:off x="3041896" y="804184"/>
            <a:ext cx="7429500" cy="1944216"/>
          </a:xfrm>
          <a:prstGeom prst="rect">
            <a:avLst/>
          </a:prstGeom>
        </p:spPr>
      </p:pic>
      <p:sp>
        <p:nvSpPr>
          <p:cNvPr id="3" name="Untertitel 2">
            <a:extLst>
              <a:ext uri="{FF2B5EF4-FFF2-40B4-BE49-F238E27FC236}">
                <a16:creationId xmlns:a16="http://schemas.microsoft.com/office/drawing/2014/main" id="{C34B7780-1C30-433F-B0C2-C547FA51405B}"/>
              </a:ext>
            </a:extLst>
          </p:cNvPr>
          <p:cNvSpPr>
            <a:spLocks noGrp="1"/>
          </p:cNvSpPr>
          <p:nvPr>
            <p:ph type="subTitle" idx="1"/>
          </p:nvPr>
        </p:nvSpPr>
        <p:spPr>
          <a:xfrm>
            <a:off x="515938" y="4012468"/>
            <a:ext cx="9000442" cy="1360748"/>
          </a:xfrm>
        </p:spPr>
        <p:txBody>
          <a:bodyPr/>
          <a:lstStyle/>
          <a:p>
            <a:r>
              <a:rPr lang="de-CH" noProof="0" dirty="0"/>
              <a:t> </a:t>
            </a:r>
          </a:p>
        </p:txBody>
      </p:sp>
      <p:sp>
        <p:nvSpPr>
          <p:cNvPr id="9" name="Textfeld 8">
            <a:extLst>
              <a:ext uri="{FF2B5EF4-FFF2-40B4-BE49-F238E27FC236}">
                <a16:creationId xmlns:a16="http://schemas.microsoft.com/office/drawing/2014/main" id="{8461E669-7850-4CE1-BF29-7537D442BADC}"/>
              </a:ext>
            </a:extLst>
          </p:cNvPr>
          <p:cNvSpPr txBox="1"/>
          <p:nvPr/>
        </p:nvSpPr>
        <p:spPr>
          <a:xfrm>
            <a:off x="517483" y="4855537"/>
            <a:ext cx="1733456" cy="292388"/>
          </a:xfrm>
          <a:prstGeom prst="rect">
            <a:avLst/>
          </a:prstGeom>
          <a:noFill/>
        </p:spPr>
        <p:txBody>
          <a:bodyPr wrap="square">
            <a:spAutoFit/>
          </a:bodyPr>
          <a:lstStyle/>
          <a:p>
            <a:pPr algn="ctr"/>
            <a:r>
              <a:rPr lang="de-CH" sz="1300" noProof="0" dirty="0">
                <a:solidFill>
                  <a:schemeClr val="accent3"/>
                </a:solidFill>
                <a:latin typeface="+mj-lt"/>
                <a:cs typeface="MV Boli" panose="02000500030200090000" pitchFamily="2" charset="0"/>
              </a:rPr>
              <a:t>LinkedIn</a:t>
            </a:r>
            <a:endParaRPr lang="de-CH" sz="1300" noProof="0" dirty="0">
              <a:solidFill>
                <a:schemeClr val="accent3"/>
              </a:solidFill>
            </a:endParaRPr>
          </a:p>
        </p:txBody>
      </p:sp>
      <p:pic>
        <p:nvPicPr>
          <p:cNvPr id="13" name="Grafik 12">
            <a:hlinkClick r:id="rId4"/>
            <a:extLst>
              <a:ext uri="{FF2B5EF4-FFF2-40B4-BE49-F238E27FC236}">
                <a16:creationId xmlns:a16="http://schemas.microsoft.com/office/drawing/2014/main" id="{A66CC45F-7A89-4C10-8551-F3FC207529B2}"/>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324994" y="2831126"/>
            <a:ext cx="2084754" cy="2084754"/>
          </a:xfrm>
          <a:prstGeom prst="rect">
            <a:avLst/>
          </a:prstGeom>
        </p:spPr>
      </p:pic>
      <p:sp>
        <p:nvSpPr>
          <p:cNvPr id="14" name="Textfeld 13">
            <a:extLst>
              <a:ext uri="{FF2B5EF4-FFF2-40B4-BE49-F238E27FC236}">
                <a16:creationId xmlns:a16="http://schemas.microsoft.com/office/drawing/2014/main" id="{395F0ED8-C745-4127-86E6-DDBE374BB471}"/>
              </a:ext>
            </a:extLst>
          </p:cNvPr>
          <p:cNvSpPr txBox="1"/>
          <p:nvPr/>
        </p:nvSpPr>
        <p:spPr>
          <a:xfrm>
            <a:off x="5229272" y="4855537"/>
            <a:ext cx="1733456" cy="292388"/>
          </a:xfrm>
          <a:prstGeom prst="rect">
            <a:avLst/>
          </a:prstGeom>
          <a:noFill/>
        </p:spPr>
        <p:txBody>
          <a:bodyPr wrap="square">
            <a:spAutoFit/>
          </a:bodyPr>
          <a:lstStyle/>
          <a:p>
            <a:pPr algn="ctr"/>
            <a:r>
              <a:rPr lang="de-CH" sz="1300" noProof="0" dirty="0">
                <a:solidFill>
                  <a:schemeClr val="accent3"/>
                </a:solidFill>
                <a:latin typeface="+mj-lt"/>
                <a:cs typeface="MV Boli" panose="02000500030200090000" pitchFamily="2" charset="0"/>
              </a:rPr>
              <a:t>Tools</a:t>
            </a:r>
            <a:endParaRPr lang="de-CH" sz="1300" noProof="0" dirty="0">
              <a:solidFill>
                <a:schemeClr val="accent3"/>
              </a:solidFill>
            </a:endParaRPr>
          </a:p>
        </p:txBody>
      </p:sp>
      <p:pic>
        <p:nvPicPr>
          <p:cNvPr id="17" name="Grafik 16">
            <a:hlinkClick r:id="rId7"/>
            <a:extLst>
              <a:ext uri="{FF2B5EF4-FFF2-40B4-BE49-F238E27FC236}">
                <a16:creationId xmlns:a16="http://schemas.microsoft.com/office/drawing/2014/main" id="{392F53FC-B2C5-4EF0-AD13-F75D646C94C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036783" y="2797448"/>
            <a:ext cx="2118433" cy="2118432"/>
          </a:xfrm>
          <a:prstGeom prst="rect">
            <a:avLst/>
          </a:prstGeom>
        </p:spPr>
      </p:pic>
      <p:sp>
        <p:nvSpPr>
          <p:cNvPr id="18" name="Textfeld 17">
            <a:extLst>
              <a:ext uri="{FF2B5EF4-FFF2-40B4-BE49-F238E27FC236}">
                <a16:creationId xmlns:a16="http://schemas.microsoft.com/office/drawing/2014/main" id="{A363A39F-10DF-4CA5-ABE8-47CA0FEBB48B}"/>
              </a:ext>
            </a:extLst>
          </p:cNvPr>
          <p:cNvSpPr txBox="1"/>
          <p:nvPr/>
        </p:nvSpPr>
        <p:spPr>
          <a:xfrm>
            <a:off x="7257847" y="4870761"/>
            <a:ext cx="2312132" cy="292388"/>
          </a:xfrm>
          <a:prstGeom prst="rect">
            <a:avLst/>
          </a:prstGeom>
          <a:noFill/>
        </p:spPr>
        <p:txBody>
          <a:bodyPr wrap="square">
            <a:spAutoFit/>
          </a:bodyPr>
          <a:lstStyle/>
          <a:p>
            <a:pPr algn="ctr"/>
            <a:r>
              <a:rPr lang="de-CH" sz="1300" noProof="0" dirty="0">
                <a:solidFill>
                  <a:schemeClr val="accent3"/>
                </a:solidFill>
                <a:latin typeface="+mj-lt"/>
                <a:cs typeface="MV Boli" panose="02000500030200090000" pitchFamily="2" charset="0"/>
              </a:rPr>
              <a:t>Programme</a:t>
            </a:r>
            <a:endParaRPr lang="de-CH" sz="1300" noProof="0" dirty="0">
              <a:solidFill>
                <a:schemeClr val="accent3"/>
              </a:solidFill>
            </a:endParaRPr>
          </a:p>
        </p:txBody>
      </p:sp>
      <p:pic>
        <p:nvPicPr>
          <p:cNvPr id="21" name="Grafik 20">
            <a:hlinkClick r:id="rId10"/>
            <a:extLst>
              <a:ext uri="{FF2B5EF4-FFF2-40B4-BE49-F238E27FC236}">
                <a16:creationId xmlns:a16="http://schemas.microsoft.com/office/drawing/2014/main" id="{3331A829-734A-4760-9E1D-A60C7736AA36}"/>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354696" y="2752328"/>
            <a:ext cx="2118433" cy="2118433"/>
          </a:xfrm>
          <a:prstGeom prst="rect">
            <a:avLst/>
          </a:prstGeom>
        </p:spPr>
      </p:pic>
      <p:sp>
        <p:nvSpPr>
          <p:cNvPr id="22" name="Textfeld 21">
            <a:extLst>
              <a:ext uri="{FF2B5EF4-FFF2-40B4-BE49-F238E27FC236}">
                <a16:creationId xmlns:a16="http://schemas.microsoft.com/office/drawing/2014/main" id="{0848231A-2D9E-401C-9F09-3684F8D0E7F3}"/>
              </a:ext>
            </a:extLst>
          </p:cNvPr>
          <p:cNvSpPr txBox="1"/>
          <p:nvPr/>
        </p:nvSpPr>
        <p:spPr>
          <a:xfrm>
            <a:off x="9655387" y="4870761"/>
            <a:ext cx="2312132" cy="292388"/>
          </a:xfrm>
          <a:prstGeom prst="rect">
            <a:avLst/>
          </a:prstGeom>
          <a:noFill/>
        </p:spPr>
        <p:txBody>
          <a:bodyPr wrap="square">
            <a:spAutoFit/>
          </a:bodyPr>
          <a:lstStyle/>
          <a:p>
            <a:pPr algn="ctr"/>
            <a:r>
              <a:rPr lang="de-CH" sz="1300" noProof="0" dirty="0">
                <a:solidFill>
                  <a:schemeClr val="accent3"/>
                </a:solidFill>
                <a:latin typeface="+mj-lt"/>
                <a:cs typeface="MV Boli" panose="02000500030200090000" pitchFamily="2" charset="0"/>
              </a:rPr>
              <a:t>Events</a:t>
            </a:r>
            <a:endParaRPr lang="de-CH" sz="1300" noProof="0" dirty="0">
              <a:solidFill>
                <a:schemeClr val="accent3"/>
              </a:solidFill>
            </a:endParaRPr>
          </a:p>
        </p:txBody>
      </p:sp>
      <p:pic>
        <p:nvPicPr>
          <p:cNvPr id="25" name="Grafik 24">
            <a:hlinkClick r:id="rId13"/>
            <a:extLst>
              <a:ext uri="{FF2B5EF4-FFF2-40B4-BE49-F238E27FC236}">
                <a16:creationId xmlns:a16="http://schemas.microsoft.com/office/drawing/2014/main" id="{95E207E5-21B6-4507-A91F-5290356948A1}"/>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752236" y="2752328"/>
            <a:ext cx="2118433" cy="2118433"/>
          </a:xfrm>
          <a:prstGeom prst="rect">
            <a:avLst/>
          </a:prstGeom>
        </p:spPr>
      </p:pic>
      <p:pic>
        <p:nvPicPr>
          <p:cNvPr id="24" name="Grafik 23">
            <a:hlinkClick r:id="rId16"/>
            <a:extLst>
              <a:ext uri="{FF2B5EF4-FFF2-40B4-BE49-F238E27FC236}">
                <a16:creationId xmlns:a16="http://schemas.microsoft.com/office/drawing/2014/main" id="{41104D07-6A1B-4299-8A52-88386826288B}"/>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2688855" y="2797447"/>
            <a:ext cx="2118669" cy="2118669"/>
          </a:xfrm>
          <a:prstGeom prst="rect">
            <a:avLst/>
          </a:prstGeom>
        </p:spPr>
      </p:pic>
      <p:sp>
        <p:nvSpPr>
          <p:cNvPr id="31" name="Textfeld 30">
            <a:extLst>
              <a:ext uri="{FF2B5EF4-FFF2-40B4-BE49-F238E27FC236}">
                <a16:creationId xmlns:a16="http://schemas.microsoft.com/office/drawing/2014/main" id="{21582451-41F9-4229-8FC9-4C85E4324EDB}"/>
              </a:ext>
            </a:extLst>
          </p:cNvPr>
          <p:cNvSpPr txBox="1"/>
          <p:nvPr/>
        </p:nvSpPr>
        <p:spPr>
          <a:xfrm>
            <a:off x="2881461" y="4855537"/>
            <a:ext cx="1733456" cy="292388"/>
          </a:xfrm>
          <a:prstGeom prst="rect">
            <a:avLst/>
          </a:prstGeom>
          <a:noFill/>
        </p:spPr>
        <p:txBody>
          <a:bodyPr wrap="square">
            <a:spAutoFit/>
          </a:bodyPr>
          <a:lstStyle/>
          <a:p>
            <a:pPr algn="ctr"/>
            <a:r>
              <a:rPr lang="de-CH" sz="1300" noProof="0" dirty="0">
                <a:solidFill>
                  <a:schemeClr val="accent3"/>
                </a:solidFill>
                <a:latin typeface="+mj-lt"/>
                <a:cs typeface="MV Boli" panose="02000500030200090000" pitchFamily="2" charset="0"/>
              </a:rPr>
              <a:t>Podcasts</a:t>
            </a:r>
            <a:endParaRPr lang="de-CH" sz="1300" noProof="0" dirty="0">
              <a:solidFill>
                <a:schemeClr val="accent3"/>
              </a:solidFill>
            </a:endParaRPr>
          </a:p>
        </p:txBody>
      </p:sp>
    </p:spTree>
    <p:extLst>
      <p:ext uri="{BB962C8B-B14F-4D97-AF65-F5344CB8AC3E}">
        <p14:creationId xmlns:p14="http://schemas.microsoft.com/office/powerpoint/2010/main" val="206029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CF6191-1F11-9902-1A0E-2253923A6050}"/>
              </a:ext>
            </a:extLst>
          </p:cNvPr>
          <p:cNvSpPr>
            <a:spLocks noGrp="1"/>
          </p:cNvSpPr>
          <p:nvPr>
            <p:ph type="title"/>
          </p:nvPr>
        </p:nvSpPr>
        <p:spPr/>
        <p:txBody>
          <a:bodyPr/>
          <a:lstStyle/>
          <a:p>
            <a:r>
              <a:rPr lang="de-CH" noProof="0" dirty="0"/>
              <a:t>Was wollen wir mit «erneuerbar heizen» erreichen?</a:t>
            </a:r>
          </a:p>
        </p:txBody>
      </p:sp>
      <p:sp>
        <p:nvSpPr>
          <p:cNvPr id="3" name="Inhaltsplatzhalter 2">
            <a:extLst>
              <a:ext uri="{FF2B5EF4-FFF2-40B4-BE49-F238E27FC236}">
                <a16:creationId xmlns:a16="http://schemas.microsoft.com/office/drawing/2014/main" id="{0379A884-3649-8630-48DB-053349C8C9F2}"/>
              </a:ext>
            </a:extLst>
          </p:cNvPr>
          <p:cNvSpPr>
            <a:spLocks noGrp="1"/>
          </p:cNvSpPr>
          <p:nvPr>
            <p:ph idx="1"/>
          </p:nvPr>
        </p:nvSpPr>
        <p:spPr/>
        <p:txBody>
          <a:bodyPr vert="horz" lIns="0" tIns="0" rIns="0" bIns="0" rtlCol="0">
            <a:noAutofit/>
          </a:bodyPr>
          <a:lstStyle/>
          <a:p>
            <a:pPr marL="803275">
              <a:spcAft>
                <a:spcPts val="4200"/>
              </a:spcAft>
            </a:pPr>
            <a:r>
              <a:rPr lang="de-CH" sz="2000" noProof="0" dirty="0"/>
              <a:t>Technologieneutrale Information vermitteln</a:t>
            </a:r>
          </a:p>
          <a:p>
            <a:pPr marL="803275">
              <a:spcAft>
                <a:spcPts val="4200"/>
              </a:spcAft>
            </a:pPr>
            <a:r>
              <a:rPr lang="de-CH" sz="2000" noProof="0" dirty="0"/>
              <a:t>Vermittlung korrekter Fakten zu Kosten, Aufwand und Wirkung</a:t>
            </a:r>
          </a:p>
          <a:p>
            <a:pPr marL="803275">
              <a:spcAft>
                <a:spcPts val="4200"/>
              </a:spcAft>
            </a:pPr>
            <a:r>
              <a:rPr lang="de-CH" sz="2000" noProof="0" dirty="0"/>
              <a:t>Gebäudeeigentümerinnen und -eigentümer zum Umstieg auf erneuerbare Energien animieren </a:t>
            </a:r>
          </a:p>
          <a:p>
            <a:pPr marL="803275">
              <a:spcAft>
                <a:spcPts val="4200"/>
              </a:spcAft>
            </a:pPr>
            <a:r>
              <a:rPr lang="de-CH" sz="2000" noProof="0" dirty="0"/>
              <a:t>Schnellere Reduktion des CO2-Ausstosses im Gebäudebereich</a:t>
            </a:r>
          </a:p>
          <a:p>
            <a:pPr marL="803275">
              <a:spcAft>
                <a:spcPts val="4200"/>
              </a:spcAft>
            </a:pPr>
            <a:r>
              <a:rPr lang="de-CH" sz="2000" noProof="0" dirty="0"/>
              <a:t>Optimale Lösungen dank individueller «Impulsberatung» zum Heizungsersatz</a:t>
            </a:r>
          </a:p>
        </p:txBody>
      </p:sp>
      <p:sp>
        <p:nvSpPr>
          <p:cNvPr id="4" name="Datumsplatzhalter 3">
            <a:extLst>
              <a:ext uri="{FF2B5EF4-FFF2-40B4-BE49-F238E27FC236}">
                <a16:creationId xmlns:a16="http://schemas.microsoft.com/office/drawing/2014/main" id="{F0C453B7-FA88-65C6-79ED-46F556E368A2}"/>
              </a:ext>
            </a:extLst>
          </p:cNvPr>
          <p:cNvSpPr>
            <a:spLocks noGrp="1"/>
          </p:cNvSpPr>
          <p:nvPr>
            <p:ph type="dt" sz="half" idx="10"/>
          </p:nvPr>
        </p:nvSpPr>
        <p:spPr/>
        <p:txBody>
          <a:bodyPr/>
          <a:lstStyle/>
          <a:p>
            <a:fld id="{E1B1797F-E37E-8A41-989B-B37FDD1C3217}"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386DD3F1-CF10-C77C-E0FD-ABFBA8D6C3C2}"/>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472ECB66-0EB1-B17F-5010-8FEFB3FDBE6E}"/>
              </a:ext>
            </a:extLst>
          </p:cNvPr>
          <p:cNvSpPr>
            <a:spLocks noGrp="1"/>
          </p:cNvSpPr>
          <p:nvPr>
            <p:ph type="sldNum" sz="quarter" idx="12"/>
          </p:nvPr>
        </p:nvSpPr>
        <p:spPr/>
        <p:txBody>
          <a:bodyPr/>
          <a:lstStyle/>
          <a:p>
            <a:fld id="{442AD375-037F-43D0-B059-5172DA06796A}" type="slidenum">
              <a:rPr lang="de-CH" noProof="0" smtClean="0"/>
              <a:pPr/>
              <a:t>5</a:t>
            </a:fld>
            <a:endParaRPr lang="de-CH" noProof="0" dirty="0"/>
          </a:p>
        </p:txBody>
      </p:sp>
      <p:pic>
        <p:nvPicPr>
          <p:cNvPr id="7" name="Grafik 6">
            <a:extLst>
              <a:ext uri="{FF2B5EF4-FFF2-40B4-BE49-F238E27FC236}">
                <a16:creationId xmlns:a16="http://schemas.microsoft.com/office/drawing/2014/main" id="{BC358616-F8DB-33C9-8ED7-310D34FFFB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9133" y="4285730"/>
            <a:ext cx="680693" cy="680693"/>
          </a:xfrm>
          <a:prstGeom prst="rect">
            <a:avLst/>
          </a:prstGeom>
        </p:spPr>
      </p:pic>
      <p:pic>
        <p:nvPicPr>
          <p:cNvPr id="8" name="Grafik 7">
            <a:extLst>
              <a:ext uri="{FF2B5EF4-FFF2-40B4-BE49-F238E27FC236}">
                <a16:creationId xmlns:a16="http://schemas.microsoft.com/office/drawing/2014/main" id="{4D457205-3084-0B72-DB14-D3948C86374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50943" y="2224655"/>
            <a:ext cx="744047" cy="744047"/>
          </a:xfrm>
          <a:prstGeom prst="rect">
            <a:avLst/>
          </a:prstGeom>
        </p:spPr>
      </p:pic>
      <p:pic>
        <p:nvPicPr>
          <p:cNvPr id="10" name="Grafik 9">
            <a:extLst>
              <a:ext uri="{FF2B5EF4-FFF2-40B4-BE49-F238E27FC236}">
                <a16:creationId xmlns:a16="http://schemas.microsoft.com/office/drawing/2014/main" id="{CAF0A259-75A5-D92D-FA9D-01D1CB3EF17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50943" y="5088199"/>
            <a:ext cx="792087" cy="792087"/>
          </a:xfrm>
          <a:prstGeom prst="rect">
            <a:avLst/>
          </a:prstGeom>
        </p:spPr>
      </p:pic>
      <p:pic>
        <p:nvPicPr>
          <p:cNvPr id="12" name="Grafik 11">
            <a:extLst>
              <a:ext uri="{FF2B5EF4-FFF2-40B4-BE49-F238E27FC236}">
                <a16:creationId xmlns:a16="http://schemas.microsoft.com/office/drawing/2014/main" id="{0AEDB984-2A1C-AD8A-3DF0-347FD504C4B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8598" y="1369327"/>
            <a:ext cx="680693" cy="680693"/>
          </a:xfrm>
          <a:prstGeom prst="rect">
            <a:avLst/>
          </a:prstGeom>
        </p:spPr>
      </p:pic>
      <p:pic>
        <p:nvPicPr>
          <p:cNvPr id="13" name="Grafik 12">
            <a:extLst>
              <a:ext uri="{FF2B5EF4-FFF2-40B4-BE49-F238E27FC236}">
                <a16:creationId xmlns:a16="http://schemas.microsoft.com/office/drawing/2014/main" id="{1788F2E2-6484-2CCB-8FA1-CF7DEDFF8FF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26922" y="3209636"/>
            <a:ext cx="744047" cy="744047"/>
          </a:xfrm>
          <a:prstGeom prst="rect">
            <a:avLst/>
          </a:prstGeom>
        </p:spPr>
      </p:pic>
    </p:spTree>
    <p:extLst>
      <p:ext uri="{BB962C8B-B14F-4D97-AF65-F5344CB8AC3E}">
        <p14:creationId xmlns:p14="http://schemas.microsoft.com/office/powerpoint/2010/main" val="2380042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3812B-E1EB-8594-3AFD-06492B31BA9F}"/>
              </a:ext>
            </a:extLst>
          </p:cNvPr>
          <p:cNvSpPr>
            <a:spLocks noGrp="1"/>
          </p:cNvSpPr>
          <p:nvPr>
            <p:ph type="title"/>
          </p:nvPr>
        </p:nvSpPr>
        <p:spPr/>
        <p:txBody>
          <a:bodyPr vert="horz" lIns="0" tIns="0" rIns="0" bIns="0" rtlCol="0" anchor="t">
            <a:noAutofit/>
          </a:bodyPr>
          <a:lstStyle/>
          <a:p>
            <a:r>
              <a:rPr lang="de-CH" noProof="0" dirty="0"/>
              <a:t>Vielfältige und gezielte Information</a:t>
            </a:r>
          </a:p>
        </p:txBody>
      </p:sp>
      <p:sp>
        <p:nvSpPr>
          <p:cNvPr id="4" name="Date Placeholder 3">
            <a:extLst>
              <a:ext uri="{FF2B5EF4-FFF2-40B4-BE49-F238E27FC236}">
                <a16:creationId xmlns:a16="http://schemas.microsoft.com/office/drawing/2014/main" id="{4C0AF401-7D45-1F8A-2ED8-D2007E2E364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3C620F9-CE17-CA4B-8821-04CF41232421}" type="datetime1">
              <a:rPr kumimoji="0" lang="de-CH" sz="800" b="0" i="0" u="none" strike="noStrike" kern="1200" cap="none" spc="0" normalizeH="0" baseline="0" noProof="0" smtClean="0">
                <a:ln>
                  <a:noFill/>
                </a:ln>
                <a:solidFill>
                  <a:srgbClr val="EA5B0C"/>
                </a:solidFill>
                <a:effectLst/>
                <a:uLnTx/>
                <a:uFillTx/>
                <a:latin typeface="Arial" panose="020B0604020202020204"/>
                <a:ea typeface="+mn-ea"/>
                <a:cs typeface="+mn-cs"/>
              </a:rPr>
              <a:t>25.02.2026</a:t>
            </a:fld>
            <a:endParaRPr kumimoji="0" lang="de-CH" sz="800" b="0" i="0" u="none" strike="noStrike" kern="1200" cap="none" spc="0" normalizeH="0" baseline="0" noProof="0" dirty="0">
              <a:ln>
                <a:noFill/>
              </a:ln>
              <a:solidFill>
                <a:srgbClr val="EA5B0C"/>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C3FF6769-ECA2-2AC4-9B04-EA1E909867B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800" b="0" i="0" u="none" strike="noStrike" kern="1200" cap="none" spc="0" normalizeH="0" baseline="0" noProof="0" dirty="0" err="1">
                <a:ln>
                  <a:noFill/>
                </a:ln>
                <a:solidFill>
                  <a:srgbClr val="EA5B0C"/>
                </a:solidFill>
                <a:effectLst/>
                <a:uLnTx/>
                <a:uFillTx/>
                <a:latin typeface="Arial" panose="020B0604020202020204"/>
                <a:ea typeface="+mn-ea"/>
                <a:cs typeface="+mn-cs"/>
              </a:rPr>
              <a:t>energieschweiz.ch</a:t>
            </a:r>
            <a:endParaRPr kumimoji="0" lang="de-CH" sz="800" b="0" i="0" u="none" strike="noStrike" kern="1200" cap="none" spc="0" normalizeH="0" baseline="0" noProof="0" dirty="0">
              <a:ln>
                <a:noFill/>
              </a:ln>
              <a:solidFill>
                <a:srgbClr val="EA5B0C"/>
              </a:solidFill>
              <a:effectLst/>
              <a:uLnTx/>
              <a:uFillTx/>
              <a:latin typeface="Arial" panose="020B0604020202020204"/>
              <a:ea typeface="+mn-ea"/>
              <a:cs typeface="+mn-cs"/>
            </a:endParaRPr>
          </a:p>
        </p:txBody>
      </p:sp>
      <p:sp>
        <p:nvSpPr>
          <p:cNvPr id="6" name="Slide Number Placeholder 5">
            <a:extLst>
              <a:ext uri="{FF2B5EF4-FFF2-40B4-BE49-F238E27FC236}">
                <a16:creationId xmlns:a16="http://schemas.microsoft.com/office/drawing/2014/main" id="{E4C8B444-B769-E1BD-9AF0-4E2E546058F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de-CH" sz="800" b="0" i="0" u="none" strike="noStrike" kern="1200" cap="none" spc="0" normalizeH="0" baseline="0" noProof="0" smtClean="0">
                <a:ln>
                  <a:noFill/>
                </a:ln>
                <a:solidFill>
                  <a:srgbClr val="EA5B0C"/>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CH" sz="800" b="0" i="0" u="none" strike="noStrike" kern="1200" cap="none" spc="0" normalizeH="0" baseline="0" noProof="0" dirty="0">
              <a:ln>
                <a:noFill/>
              </a:ln>
              <a:solidFill>
                <a:srgbClr val="EA5B0C"/>
              </a:solidFill>
              <a:effectLst/>
              <a:uLnTx/>
              <a:uFillTx/>
              <a:latin typeface="Arial" panose="020B0604020202020204"/>
              <a:ea typeface="+mn-ea"/>
              <a:cs typeface="+mn-cs"/>
            </a:endParaRPr>
          </a:p>
        </p:txBody>
      </p:sp>
      <p:pic>
        <p:nvPicPr>
          <p:cNvPr id="3" name="Grafik 2">
            <a:extLst>
              <a:ext uri="{FF2B5EF4-FFF2-40B4-BE49-F238E27FC236}">
                <a16:creationId xmlns:a16="http://schemas.microsoft.com/office/drawing/2014/main" id="{733D2B9F-ACC0-EB11-5D87-8F8369AB76ED}"/>
              </a:ext>
            </a:extLst>
          </p:cNvPr>
          <p:cNvPicPr>
            <a:picLocks noChangeAspect="1"/>
          </p:cNvPicPr>
          <p:nvPr/>
        </p:nvPicPr>
        <p:blipFill>
          <a:blip r:embed="rId3"/>
          <a:stretch>
            <a:fillRect/>
          </a:stretch>
        </p:blipFill>
        <p:spPr>
          <a:xfrm>
            <a:off x="516106" y="1087654"/>
            <a:ext cx="3438802" cy="5130267"/>
          </a:xfrm>
          <a:prstGeom prst="rect">
            <a:avLst/>
          </a:prstGeom>
          <a:ln>
            <a:noFill/>
          </a:ln>
        </p:spPr>
      </p:pic>
      <p:sp>
        <p:nvSpPr>
          <p:cNvPr id="7" name="Textfeld 6">
            <a:extLst>
              <a:ext uri="{FF2B5EF4-FFF2-40B4-BE49-F238E27FC236}">
                <a16:creationId xmlns:a16="http://schemas.microsoft.com/office/drawing/2014/main" id="{62B96EB3-228D-AE61-F624-21CFD63B46A6}"/>
              </a:ext>
            </a:extLst>
          </p:cNvPr>
          <p:cNvSpPr txBox="1"/>
          <p:nvPr/>
        </p:nvSpPr>
        <p:spPr>
          <a:xfrm>
            <a:off x="3954908" y="5725478"/>
            <a:ext cx="5041608" cy="738664"/>
          </a:xfrm>
          <a:prstGeom prst="rect">
            <a:avLst/>
          </a:prstGeom>
          <a:noFill/>
        </p:spPr>
        <p:txBody>
          <a:bodyPr wrap="square" lIns="0" tIns="0" rIns="0" bIns="0" rtlCol="0">
            <a:spAutoFit/>
          </a:bodyPr>
          <a:lstStyle/>
          <a:p>
            <a:pPr algn="l"/>
            <a:r>
              <a:rPr lang="de-CH" sz="1600" b="1" noProof="0" dirty="0">
                <a:solidFill>
                  <a:schemeClr val="accent1"/>
                </a:solidFill>
              </a:rPr>
              <a:t>Webseite mit vielen Informationen</a:t>
            </a:r>
          </a:p>
          <a:p>
            <a:r>
              <a:rPr lang="de-CH" sz="1600" noProof="0" dirty="0">
                <a:solidFill>
                  <a:schemeClr val="accent1"/>
                </a:solidFill>
                <a:hlinkClick r:id="rId4">
                  <a:extLst>
                    <a:ext uri="{A12FA001-AC4F-418D-AE19-62706E023703}">
                      <ahyp:hlinkClr xmlns:ahyp="http://schemas.microsoft.com/office/drawing/2018/hyperlinkcolor" val="tx"/>
                    </a:ext>
                  </a:extLst>
                </a:hlinkClick>
              </a:rPr>
              <a:t>www.energieschweiz.ch/modernisieren/heizungsersatz/</a:t>
            </a:r>
            <a:endParaRPr lang="de-CH" sz="1600" noProof="0" dirty="0">
              <a:solidFill>
                <a:schemeClr val="accent1"/>
              </a:solidFill>
            </a:endParaRPr>
          </a:p>
          <a:p>
            <a:endParaRPr lang="de-CH" sz="1600" noProof="0" dirty="0">
              <a:solidFill>
                <a:schemeClr val="accent1"/>
              </a:solidFill>
            </a:endParaRPr>
          </a:p>
        </p:txBody>
      </p:sp>
      <p:pic>
        <p:nvPicPr>
          <p:cNvPr id="8" name="Grafik 7">
            <a:extLst>
              <a:ext uri="{FF2B5EF4-FFF2-40B4-BE49-F238E27FC236}">
                <a16:creationId xmlns:a16="http://schemas.microsoft.com/office/drawing/2014/main" id="{87959A92-9BFF-7DAA-8CBC-C6C86E103F4C}"/>
              </a:ext>
            </a:extLst>
          </p:cNvPr>
          <p:cNvPicPr>
            <a:picLocks noChangeAspect="1"/>
          </p:cNvPicPr>
          <p:nvPr/>
        </p:nvPicPr>
        <p:blipFill>
          <a:blip r:embed="rId5"/>
          <a:stretch>
            <a:fillRect/>
          </a:stretch>
        </p:blipFill>
        <p:spPr>
          <a:xfrm>
            <a:off x="4163192" y="1000225"/>
            <a:ext cx="3384576" cy="2867488"/>
          </a:xfrm>
          <a:prstGeom prst="rect">
            <a:avLst/>
          </a:prstGeom>
        </p:spPr>
      </p:pic>
      <p:sp>
        <p:nvSpPr>
          <p:cNvPr id="21" name="Textfeld 20">
            <a:extLst>
              <a:ext uri="{FF2B5EF4-FFF2-40B4-BE49-F238E27FC236}">
                <a16:creationId xmlns:a16="http://schemas.microsoft.com/office/drawing/2014/main" id="{438924AE-6E3C-D423-2819-6EFDF5884795}"/>
              </a:ext>
            </a:extLst>
          </p:cNvPr>
          <p:cNvSpPr txBox="1"/>
          <p:nvPr/>
        </p:nvSpPr>
        <p:spPr>
          <a:xfrm>
            <a:off x="4262297" y="3867713"/>
            <a:ext cx="2542763" cy="984885"/>
          </a:xfrm>
          <a:prstGeom prst="rect">
            <a:avLst/>
          </a:prstGeom>
          <a:noFill/>
        </p:spPr>
        <p:txBody>
          <a:bodyPr wrap="square" lIns="0" tIns="0" rIns="0" bIns="0" rtlCol="0">
            <a:spAutoFit/>
          </a:bodyPr>
          <a:lstStyle/>
          <a:p>
            <a:pPr algn="l"/>
            <a:r>
              <a:rPr lang="de-CH" sz="1600" b="1" noProof="0" dirty="0">
                <a:solidFill>
                  <a:schemeClr val="accent1"/>
                </a:solidFill>
              </a:rPr>
              <a:t>Heizkostenrechner</a:t>
            </a:r>
          </a:p>
          <a:p>
            <a:r>
              <a:rPr lang="de-CH" sz="1600" noProof="0" dirty="0">
                <a:solidFill>
                  <a:schemeClr val="accent1"/>
                </a:solidFill>
              </a:rPr>
              <a:t>für Einfamilienhäuser und Mehrfamilienhäuser bis 6 Wohneinheiten</a:t>
            </a:r>
          </a:p>
        </p:txBody>
      </p:sp>
      <p:pic>
        <p:nvPicPr>
          <p:cNvPr id="36" name="Grafik 35">
            <a:extLst>
              <a:ext uri="{FF2B5EF4-FFF2-40B4-BE49-F238E27FC236}">
                <a16:creationId xmlns:a16="http://schemas.microsoft.com/office/drawing/2014/main" id="{7ECC2E52-4631-1030-53B2-19574F1FF312}"/>
              </a:ext>
            </a:extLst>
          </p:cNvPr>
          <p:cNvPicPr>
            <a:picLocks noChangeAspect="1"/>
          </p:cNvPicPr>
          <p:nvPr/>
        </p:nvPicPr>
        <p:blipFill>
          <a:blip r:embed="rId6"/>
          <a:stretch>
            <a:fillRect/>
          </a:stretch>
        </p:blipFill>
        <p:spPr>
          <a:xfrm>
            <a:off x="9633307" y="2059930"/>
            <a:ext cx="1750657" cy="2472555"/>
          </a:xfrm>
          <a:prstGeom prst="rect">
            <a:avLst/>
          </a:prstGeom>
          <a:ln>
            <a:solidFill>
              <a:schemeClr val="tx2">
                <a:lumMod val="20000"/>
                <a:lumOff val="80000"/>
              </a:schemeClr>
            </a:solidFill>
          </a:ln>
        </p:spPr>
      </p:pic>
      <p:pic>
        <p:nvPicPr>
          <p:cNvPr id="34" name="Grafik 33">
            <a:extLst>
              <a:ext uri="{FF2B5EF4-FFF2-40B4-BE49-F238E27FC236}">
                <a16:creationId xmlns:a16="http://schemas.microsoft.com/office/drawing/2014/main" id="{B1821E97-3635-6D82-9603-F1B34D71F5F9}"/>
              </a:ext>
            </a:extLst>
          </p:cNvPr>
          <p:cNvPicPr>
            <a:picLocks noChangeAspect="1"/>
          </p:cNvPicPr>
          <p:nvPr/>
        </p:nvPicPr>
        <p:blipFill>
          <a:blip r:embed="rId7"/>
          <a:stretch>
            <a:fillRect/>
          </a:stretch>
        </p:blipFill>
        <p:spPr>
          <a:xfrm>
            <a:off x="8694680" y="1966408"/>
            <a:ext cx="1750657" cy="2472555"/>
          </a:xfrm>
          <a:prstGeom prst="rect">
            <a:avLst/>
          </a:prstGeom>
          <a:ln>
            <a:solidFill>
              <a:schemeClr val="tx2">
                <a:lumMod val="20000"/>
                <a:lumOff val="80000"/>
              </a:schemeClr>
            </a:solidFill>
          </a:ln>
        </p:spPr>
      </p:pic>
      <p:pic>
        <p:nvPicPr>
          <p:cNvPr id="35" name="Grafik 34">
            <a:extLst>
              <a:ext uri="{FF2B5EF4-FFF2-40B4-BE49-F238E27FC236}">
                <a16:creationId xmlns:a16="http://schemas.microsoft.com/office/drawing/2014/main" id="{733423CB-94BB-CB5C-1546-0039AEB2AE68}"/>
              </a:ext>
            </a:extLst>
          </p:cNvPr>
          <p:cNvPicPr>
            <a:picLocks noChangeAspect="1"/>
          </p:cNvPicPr>
          <p:nvPr/>
        </p:nvPicPr>
        <p:blipFill>
          <a:blip r:embed="rId8"/>
          <a:stretch>
            <a:fillRect/>
          </a:stretch>
        </p:blipFill>
        <p:spPr>
          <a:xfrm>
            <a:off x="7756052" y="1872816"/>
            <a:ext cx="1750657" cy="2472555"/>
          </a:xfrm>
          <a:prstGeom prst="rect">
            <a:avLst/>
          </a:prstGeom>
          <a:ln>
            <a:solidFill>
              <a:schemeClr val="tx2">
                <a:lumMod val="20000"/>
                <a:lumOff val="80000"/>
              </a:schemeClr>
            </a:solidFill>
          </a:ln>
        </p:spPr>
      </p:pic>
      <p:sp>
        <p:nvSpPr>
          <p:cNvPr id="37" name="Textfeld 36">
            <a:extLst>
              <a:ext uri="{FF2B5EF4-FFF2-40B4-BE49-F238E27FC236}">
                <a16:creationId xmlns:a16="http://schemas.microsoft.com/office/drawing/2014/main" id="{068DAF5C-9427-AB5F-F0E7-965DFD5802AE}"/>
              </a:ext>
            </a:extLst>
          </p:cNvPr>
          <p:cNvSpPr txBox="1"/>
          <p:nvPr/>
        </p:nvSpPr>
        <p:spPr>
          <a:xfrm>
            <a:off x="7756052" y="4646974"/>
            <a:ext cx="3627912" cy="492443"/>
          </a:xfrm>
          <a:prstGeom prst="rect">
            <a:avLst/>
          </a:prstGeom>
          <a:noFill/>
        </p:spPr>
        <p:txBody>
          <a:bodyPr wrap="square" lIns="0" tIns="0" rIns="0" bIns="0" rtlCol="0">
            <a:spAutoFit/>
          </a:bodyPr>
          <a:lstStyle/>
          <a:p>
            <a:pPr algn="l"/>
            <a:r>
              <a:rPr lang="de-CH" sz="1600" b="1" noProof="0" dirty="0">
                <a:solidFill>
                  <a:schemeClr val="accent1"/>
                </a:solidFill>
              </a:rPr>
              <a:t>Individueller Bericht</a:t>
            </a:r>
          </a:p>
          <a:p>
            <a:pPr algn="l"/>
            <a:r>
              <a:rPr lang="de-CH" sz="1600" noProof="0" dirty="0">
                <a:solidFill>
                  <a:schemeClr val="accent1"/>
                </a:solidFill>
              </a:rPr>
              <a:t>der verschiedenen Heizsysteme</a:t>
            </a:r>
          </a:p>
        </p:txBody>
      </p:sp>
    </p:spTree>
    <p:extLst>
      <p:ext uri="{BB962C8B-B14F-4D97-AF65-F5344CB8AC3E}">
        <p14:creationId xmlns:p14="http://schemas.microsoft.com/office/powerpoint/2010/main" val="779865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3812B-E1EB-8594-3AFD-06492B31BA9F}"/>
              </a:ext>
            </a:extLst>
          </p:cNvPr>
          <p:cNvSpPr>
            <a:spLocks noGrp="1"/>
          </p:cNvSpPr>
          <p:nvPr>
            <p:ph type="title"/>
          </p:nvPr>
        </p:nvSpPr>
        <p:spPr/>
        <p:txBody>
          <a:bodyPr vert="horz" lIns="0" tIns="0" rIns="0" bIns="0" rtlCol="0" anchor="t">
            <a:noAutofit/>
          </a:bodyPr>
          <a:lstStyle/>
          <a:p>
            <a:r>
              <a:rPr lang="de-CH" noProof="0" dirty="0"/>
              <a:t>Gute Beispiele und Tipps</a:t>
            </a:r>
          </a:p>
        </p:txBody>
      </p:sp>
      <p:sp>
        <p:nvSpPr>
          <p:cNvPr id="4" name="Date Placeholder 3">
            <a:extLst>
              <a:ext uri="{FF2B5EF4-FFF2-40B4-BE49-F238E27FC236}">
                <a16:creationId xmlns:a16="http://schemas.microsoft.com/office/drawing/2014/main" id="{4C0AF401-7D45-1F8A-2ED8-D2007E2E364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13B802-4164-0E4C-A6EF-40823A9DC1E7}" type="datetime1">
              <a:rPr kumimoji="0" lang="de-CH" sz="800" b="0" i="0" u="none" strike="noStrike" kern="1200" cap="none" spc="0" normalizeH="0" baseline="0" noProof="0" smtClean="0">
                <a:ln>
                  <a:noFill/>
                </a:ln>
                <a:solidFill>
                  <a:srgbClr val="EA5B0C"/>
                </a:solidFill>
                <a:effectLst/>
                <a:uLnTx/>
                <a:uFillTx/>
                <a:latin typeface="Arial" panose="020B0604020202020204"/>
                <a:ea typeface="+mn-ea"/>
                <a:cs typeface="+mn-cs"/>
              </a:rPr>
              <a:t>25.02.2026</a:t>
            </a:fld>
            <a:endParaRPr kumimoji="0" lang="de-CH" sz="800" b="0" i="0" u="none" strike="noStrike" kern="1200" cap="none" spc="0" normalizeH="0" baseline="0" noProof="0" dirty="0">
              <a:ln>
                <a:noFill/>
              </a:ln>
              <a:solidFill>
                <a:srgbClr val="EA5B0C"/>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C3FF6769-ECA2-2AC4-9B04-EA1E909867B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800" b="0" i="0" u="none" strike="noStrike" kern="1200" cap="none" spc="0" normalizeH="0" baseline="0" noProof="0" dirty="0" err="1">
                <a:ln>
                  <a:noFill/>
                </a:ln>
                <a:solidFill>
                  <a:srgbClr val="EA5B0C"/>
                </a:solidFill>
                <a:effectLst/>
                <a:uLnTx/>
                <a:uFillTx/>
                <a:latin typeface="Arial" panose="020B0604020202020204"/>
                <a:ea typeface="+mn-ea"/>
                <a:cs typeface="+mn-cs"/>
              </a:rPr>
              <a:t>energieschweiz.ch</a:t>
            </a:r>
            <a:endParaRPr kumimoji="0" lang="de-CH" sz="800" b="0" i="0" u="none" strike="noStrike" kern="1200" cap="none" spc="0" normalizeH="0" baseline="0" noProof="0" dirty="0">
              <a:ln>
                <a:noFill/>
              </a:ln>
              <a:solidFill>
                <a:srgbClr val="EA5B0C"/>
              </a:solidFill>
              <a:effectLst/>
              <a:uLnTx/>
              <a:uFillTx/>
              <a:latin typeface="Arial" panose="020B0604020202020204"/>
              <a:ea typeface="+mn-ea"/>
              <a:cs typeface="+mn-cs"/>
            </a:endParaRPr>
          </a:p>
        </p:txBody>
      </p:sp>
      <p:sp>
        <p:nvSpPr>
          <p:cNvPr id="6" name="Slide Number Placeholder 5">
            <a:extLst>
              <a:ext uri="{FF2B5EF4-FFF2-40B4-BE49-F238E27FC236}">
                <a16:creationId xmlns:a16="http://schemas.microsoft.com/office/drawing/2014/main" id="{E4C8B444-B769-E1BD-9AF0-4E2E546058F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de-CH" sz="800" b="0" i="0" u="none" strike="noStrike" kern="1200" cap="none" spc="0" normalizeH="0" baseline="0" noProof="0" smtClean="0">
                <a:ln>
                  <a:noFill/>
                </a:ln>
                <a:solidFill>
                  <a:srgbClr val="EA5B0C"/>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de-CH" sz="800" b="0" i="0" u="none" strike="noStrike" kern="1200" cap="none" spc="0" normalizeH="0" baseline="0" noProof="0" dirty="0">
              <a:ln>
                <a:noFill/>
              </a:ln>
              <a:solidFill>
                <a:srgbClr val="EA5B0C"/>
              </a:solidFill>
              <a:effectLst/>
              <a:uLnTx/>
              <a:uFillTx/>
              <a:latin typeface="Arial" panose="020B0604020202020204"/>
              <a:ea typeface="+mn-ea"/>
              <a:cs typeface="+mn-cs"/>
            </a:endParaRPr>
          </a:p>
        </p:txBody>
      </p:sp>
      <p:grpSp>
        <p:nvGrpSpPr>
          <p:cNvPr id="40" name="Gruppieren 39">
            <a:extLst>
              <a:ext uri="{FF2B5EF4-FFF2-40B4-BE49-F238E27FC236}">
                <a16:creationId xmlns:a16="http://schemas.microsoft.com/office/drawing/2014/main" id="{502CF2FB-2591-6EBE-E254-A00B112554DE}"/>
              </a:ext>
            </a:extLst>
          </p:cNvPr>
          <p:cNvGrpSpPr/>
          <p:nvPr/>
        </p:nvGrpSpPr>
        <p:grpSpPr>
          <a:xfrm>
            <a:off x="2242687" y="1232756"/>
            <a:ext cx="7198222" cy="5077164"/>
            <a:chOff x="2865340" y="0"/>
            <a:chExt cx="9723029" cy="6858000"/>
          </a:xfrm>
        </p:grpSpPr>
        <p:pic>
          <p:nvPicPr>
            <p:cNvPr id="38" name="Grafik 37">
              <a:extLst>
                <a:ext uri="{FF2B5EF4-FFF2-40B4-BE49-F238E27FC236}">
                  <a16:creationId xmlns:a16="http://schemas.microsoft.com/office/drawing/2014/main" id="{0622DA0B-B6D3-A097-93F3-5850904C35F1}"/>
                </a:ext>
              </a:extLst>
            </p:cNvPr>
            <p:cNvPicPr>
              <a:picLocks noChangeAspect="1"/>
            </p:cNvPicPr>
            <p:nvPr/>
          </p:nvPicPr>
          <p:blipFill>
            <a:blip r:embed="rId3"/>
            <a:stretch>
              <a:fillRect/>
            </a:stretch>
          </p:blipFill>
          <p:spPr>
            <a:xfrm>
              <a:off x="2865340" y="0"/>
              <a:ext cx="6461319" cy="6858000"/>
            </a:xfrm>
            <a:prstGeom prst="rect">
              <a:avLst/>
            </a:prstGeom>
          </p:spPr>
        </p:pic>
        <p:pic>
          <p:nvPicPr>
            <p:cNvPr id="39" name="Grafik 38">
              <a:extLst>
                <a:ext uri="{FF2B5EF4-FFF2-40B4-BE49-F238E27FC236}">
                  <a16:creationId xmlns:a16="http://schemas.microsoft.com/office/drawing/2014/main" id="{E629EABA-6AFC-237A-E64C-0203A583844A}"/>
                </a:ext>
              </a:extLst>
            </p:cNvPr>
            <p:cNvPicPr>
              <a:picLocks noChangeAspect="1"/>
            </p:cNvPicPr>
            <p:nvPr/>
          </p:nvPicPr>
          <p:blipFill>
            <a:blip r:embed="rId4"/>
            <a:stretch>
              <a:fillRect/>
            </a:stretch>
          </p:blipFill>
          <p:spPr>
            <a:xfrm>
              <a:off x="9384409" y="0"/>
              <a:ext cx="3203960" cy="6858000"/>
            </a:xfrm>
            <a:prstGeom prst="rect">
              <a:avLst/>
            </a:prstGeom>
          </p:spPr>
        </p:pic>
      </p:grpSp>
    </p:spTree>
    <p:extLst>
      <p:ext uri="{BB962C8B-B14F-4D97-AF65-F5344CB8AC3E}">
        <p14:creationId xmlns:p14="http://schemas.microsoft.com/office/powerpoint/2010/main" val="3458748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6FEB41-4D69-B53A-33F2-DFE61D2D920D}"/>
              </a:ext>
            </a:extLst>
          </p:cNvPr>
          <p:cNvSpPr>
            <a:spLocks noGrp="1"/>
          </p:cNvSpPr>
          <p:nvPr>
            <p:ph type="title"/>
          </p:nvPr>
        </p:nvSpPr>
        <p:spPr/>
        <p:txBody>
          <a:bodyPr vert="horz" lIns="0" tIns="0" rIns="0" bIns="0" rtlCol="0" anchor="t">
            <a:noAutofit/>
          </a:bodyPr>
          <a:lstStyle/>
          <a:p>
            <a:r>
              <a:rPr lang="de-CH" noProof="0" dirty="0"/>
              <a:t>Umsetzung und Finanzierung erleichtern</a:t>
            </a:r>
          </a:p>
        </p:txBody>
      </p:sp>
      <p:sp>
        <p:nvSpPr>
          <p:cNvPr id="3" name="Inhaltsplatzhalter 2">
            <a:extLst>
              <a:ext uri="{FF2B5EF4-FFF2-40B4-BE49-F238E27FC236}">
                <a16:creationId xmlns:a16="http://schemas.microsoft.com/office/drawing/2014/main" id="{8CFF0620-8809-51B0-5C34-2A84EA51CC3C}"/>
              </a:ext>
            </a:extLst>
          </p:cNvPr>
          <p:cNvSpPr>
            <a:spLocks noGrp="1"/>
          </p:cNvSpPr>
          <p:nvPr>
            <p:ph idx="1"/>
          </p:nvPr>
        </p:nvSpPr>
        <p:spPr>
          <a:xfrm>
            <a:off x="1421373" y="1232756"/>
            <a:ext cx="9348695" cy="4584167"/>
          </a:xfrm>
        </p:spPr>
        <p:txBody>
          <a:bodyPr/>
          <a:lstStyle/>
          <a:p>
            <a:r>
              <a:rPr lang="de-CH" sz="2000" b="1" noProof="0" dirty="0"/>
              <a:t>Einholen von Offerten und Auswahl von Fachpersonen</a:t>
            </a:r>
          </a:p>
          <a:p>
            <a:pPr lvl="1"/>
            <a:r>
              <a:rPr lang="de-CH" sz="1800" noProof="0" dirty="0"/>
              <a:t>Ihr Impulsberater oder Ihre Impulsberaterin unterstützt Sie beim Einholen von Offerten.</a:t>
            </a:r>
          </a:p>
          <a:p>
            <a:pPr lvl="1"/>
            <a:r>
              <a:rPr lang="de-CH" sz="1800" noProof="0" dirty="0"/>
              <a:t>Holen Sie zwei bis drei Offerten von verschiedenen Heizungsinstallateuren ein. </a:t>
            </a:r>
          </a:p>
          <a:p>
            <a:pPr lvl="1"/>
            <a:r>
              <a:rPr lang="de-CH" sz="1800" noProof="0" dirty="0"/>
              <a:t>Verlangen Sie ausdrücklich eine Heizung mit Qualitätslabel (z.B. Wärmepumpen-Gütesiegel, Leistungsgarantie, Wärmepumpen-System-Modul)</a:t>
            </a:r>
          </a:p>
          <a:p>
            <a:r>
              <a:rPr lang="de-CH" sz="1800" noProof="0" dirty="0"/>
              <a:t> </a:t>
            </a:r>
            <a:endParaRPr lang="de-CH" sz="2000" b="1" noProof="0" dirty="0"/>
          </a:p>
          <a:p>
            <a:r>
              <a:rPr lang="de-CH" sz="2000" b="1" noProof="0" dirty="0"/>
              <a:t>Finanzierung</a:t>
            </a:r>
          </a:p>
          <a:p>
            <a:pPr lvl="1"/>
            <a:r>
              <a:rPr lang="de-CH" sz="1800" noProof="0" dirty="0"/>
              <a:t>Impulsberatung «erneuerbar heizen» gratis in der ganzen Schweiz</a:t>
            </a:r>
          </a:p>
          <a:p>
            <a:pPr lvl="1"/>
            <a:r>
              <a:rPr lang="de-CH" sz="1800" noProof="0" dirty="0"/>
              <a:t>Subventionen für Heizungsersatz bei den Energiefachstellen Ihres Kantons und Gemeinden </a:t>
            </a:r>
            <a:r>
              <a:rPr lang="de-CH" sz="1800" noProof="0" dirty="0">
                <a:hlinkClick r:id="rId2">
                  <a:extLst>
                    <a:ext uri="{A12FA001-AC4F-418D-AE19-62706E023703}">
                      <ahyp:hlinkClr xmlns:ahyp="http://schemas.microsoft.com/office/drawing/2018/hyperlinkcolor" val="tx"/>
                    </a:ext>
                  </a:extLst>
                </a:hlinkClick>
              </a:rPr>
              <a:t>www.energiefranken.ch</a:t>
            </a:r>
            <a:endParaRPr lang="de-CH" sz="1800" noProof="0" dirty="0"/>
          </a:p>
          <a:p>
            <a:pPr lvl="1"/>
            <a:r>
              <a:rPr lang="de-CH" sz="1800" noProof="0" dirty="0"/>
              <a:t>Steuerabzugsberechtigung</a:t>
            </a:r>
          </a:p>
          <a:p>
            <a:pPr lvl="1"/>
            <a:r>
              <a:rPr lang="de-CH" sz="1800" noProof="0" dirty="0"/>
              <a:t>verschiedene Finanzierungsmöglichkeiten durch Finanzdienstleister – </a:t>
            </a:r>
            <a:br>
              <a:rPr lang="de-CH" sz="1800" noProof="0" dirty="0"/>
            </a:br>
            <a:r>
              <a:rPr lang="de-CH" sz="1800" noProof="0" dirty="0"/>
              <a:t>auch für Stockwerkeigentümerschaften</a:t>
            </a:r>
          </a:p>
        </p:txBody>
      </p:sp>
      <p:sp>
        <p:nvSpPr>
          <p:cNvPr id="4" name="Datumsplatzhalter 3">
            <a:extLst>
              <a:ext uri="{FF2B5EF4-FFF2-40B4-BE49-F238E27FC236}">
                <a16:creationId xmlns:a16="http://schemas.microsoft.com/office/drawing/2014/main" id="{C893B90A-D5F9-4B07-7ED1-2441A199F5CD}"/>
              </a:ext>
            </a:extLst>
          </p:cNvPr>
          <p:cNvSpPr>
            <a:spLocks noGrp="1"/>
          </p:cNvSpPr>
          <p:nvPr>
            <p:ph type="dt" sz="half" idx="10"/>
          </p:nvPr>
        </p:nvSpPr>
        <p:spPr/>
        <p:txBody>
          <a:bodyPr/>
          <a:lstStyle/>
          <a:p>
            <a:fld id="{7A63AF83-4298-AB46-BC20-9B43856AC92D}"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BCA8A98F-2708-DE51-3290-508699206893}"/>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2BE9BC4D-0A03-DD81-39CE-E153883F2A3B}"/>
              </a:ext>
            </a:extLst>
          </p:cNvPr>
          <p:cNvSpPr>
            <a:spLocks noGrp="1"/>
          </p:cNvSpPr>
          <p:nvPr>
            <p:ph type="sldNum" sz="quarter" idx="12"/>
          </p:nvPr>
        </p:nvSpPr>
        <p:spPr/>
        <p:txBody>
          <a:bodyPr/>
          <a:lstStyle/>
          <a:p>
            <a:fld id="{442AD375-037F-43D0-B059-5172DA06796A}" type="slidenum">
              <a:rPr lang="de-CH" noProof="0" smtClean="0"/>
              <a:pPr/>
              <a:t>8</a:t>
            </a:fld>
            <a:endParaRPr lang="de-CH" noProof="0" dirty="0"/>
          </a:p>
        </p:txBody>
      </p:sp>
      <p:pic>
        <p:nvPicPr>
          <p:cNvPr id="19" name="Grafik 18">
            <a:extLst>
              <a:ext uri="{FF2B5EF4-FFF2-40B4-BE49-F238E27FC236}">
                <a16:creationId xmlns:a16="http://schemas.microsoft.com/office/drawing/2014/main" id="{12F4BAA7-9FF9-FE7F-55F8-9DE83BFA78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55" y="976401"/>
            <a:ext cx="792087" cy="792087"/>
          </a:xfrm>
          <a:prstGeom prst="rect">
            <a:avLst/>
          </a:prstGeom>
        </p:spPr>
      </p:pic>
      <p:pic>
        <p:nvPicPr>
          <p:cNvPr id="10" name="Grafik 9">
            <a:extLst>
              <a:ext uri="{FF2B5EF4-FFF2-40B4-BE49-F238E27FC236}">
                <a16:creationId xmlns:a16="http://schemas.microsoft.com/office/drawing/2014/main" id="{41245907-E510-D285-3CD0-CA24AD97EC6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8048" y="5157398"/>
            <a:ext cx="952500" cy="952500"/>
          </a:xfrm>
          <a:prstGeom prst="rect">
            <a:avLst/>
          </a:prstGeom>
        </p:spPr>
      </p:pic>
      <p:sp>
        <p:nvSpPr>
          <p:cNvPr id="11" name="Abgerundetes Rechteck 10">
            <a:extLst>
              <a:ext uri="{FF2B5EF4-FFF2-40B4-BE49-F238E27FC236}">
                <a16:creationId xmlns:a16="http://schemas.microsoft.com/office/drawing/2014/main" id="{C71EC1A6-A50E-7C4A-B4DE-A468D02F30DB}"/>
              </a:ext>
            </a:extLst>
          </p:cNvPr>
          <p:cNvSpPr/>
          <p:nvPr/>
        </p:nvSpPr>
        <p:spPr>
          <a:xfrm>
            <a:off x="1421932" y="5333948"/>
            <a:ext cx="9624195" cy="94766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2000" noProof="0" dirty="0">
                <a:solidFill>
                  <a:schemeClr val="accent1"/>
                </a:solidFill>
              </a:rPr>
              <a:t>Freuen Sie sich über günstigere Energiekosten für Ihre Heizung in Zukunft!</a:t>
            </a:r>
          </a:p>
        </p:txBody>
      </p:sp>
      <p:pic>
        <p:nvPicPr>
          <p:cNvPr id="12" name="Grafik 11">
            <a:extLst>
              <a:ext uri="{FF2B5EF4-FFF2-40B4-BE49-F238E27FC236}">
                <a16:creationId xmlns:a16="http://schemas.microsoft.com/office/drawing/2014/main" id="{D9C603E1-F5A7-9F71-8758-DF7DCEA2A4A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1135" y="2654916"/>
            <a:ext cx="792087" cy="792087"/>
          </a:xfrm>
          <a:prstGeom prst="rect">
            <a:avLst/>
          </a:prstGeom>
        </p:spPr>
      </p:pic>
    </p:spTree>
    <p:extLst>
      <p:ext uri="{BB962C8B-B14F-4D97-AF65-F5344CB8AC3E}">
        <p14:creationId xmlns:p14="http://schemas.microsoft.com/office/powerpoint/2010/main" val="3525800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6FEB41-4D69-B53A-33F2-DFE61D2D920D}"/>
              </a:ext>
            </a:extLst>
          </p:cNvPr>
          <p:cNvSpPr>
            <a:spLocks noGrp="1"/>
          </p:cNvSpPr>
          <p:nvPr>
            <p:ph type="title"/>
          </p:nvPr>
        </p:nvSpPr>
        <p:spPr/>
        <p:txBody>
          <a:bodyPr vert="horz" lIns="0" tIns="0" rIns="0" bIns="0" rtlCol="0" anchor="t">
            <a:noAutofit/>
          </a:bodyPr>
          <a:lstStyle/>
          <a:p>
            <a:r>
              <a:rPr lang="de-CH" noProof="0" dirty="0"/>
              <a:t>Umsetzung und Finanzierung erleichtern</a:t>
            </a:r>
          </a:p>
        </p:txBody>
      </p:sp>
      <p:sp>
        <p:nvSpPr>
          <p:cNvPr id="4" name="Datumsplatzhalter 3">
            <a:extLst>
              <a:ext uri="{FF2B5EF4-FFF2-40B4-BE49-F238E27FC236}">
                <a16:creationId xmlns:a16="http://schemas.microsoft.com/office/drawing/2014/main" id="{C893B90A-D5F9-4B07-7ED1-2441A199F5CD}"/>
              </a:ext>
            </a:extLst>
          </p:cNvPr>
          <p:cNvSpPr>
            <a:spLocks noGrp="1"/>
          </p:cNvSpPr>
          <p:nvPr>
            <p:ph type="dt" sz="half" idx="10"/>
          </p:nvPr>
        </p:nvSpPr>
        <p:spPr/>
        <p:txBody>
          <a:bodyPr/>
          <a:lstStyle/>
          <a:p>
            <a:fld id="{1FB24915-4D18-6049-A3C6-57E64C81D3BF}" type="datetime1">
              <a:rPr lang="de-CH" noProof="0" smtClean="0"/>
              <a:t>25.02.2026</a:t>
            </a:fld>
            <a:endParaRPr lang="de-CH" noProof="0" dirty="0"/>
          </a:p>
        </p:txBody>
      </p:sp>
      <p:sp>
        <p:nvSpPr>
          <p:cNvPr id="5" name="Fußzeilenplatzhalter 4">
            <a:extLst>
              <a:ext uri="{FF2B5EF4-FFF2-40B4-BE49-F238E27FC236}">
                <a16:creationId xmlns:a16="http://schemas.microsoft.com/office/drawing/2014/main" id="{BCA8A98F-2708-DE51-3290-508699206893}"/>
              </a:ext>
            </a:extLst>
          </p:cNvPr>
          <p:cNvSpPr>
            <a:spLocks noGrp="1"/>
          </p:cNvSpPr>
          <p:nvPr>
            <p:ph type="ftr" sz="quarter" idx="11"/>
          </p:nvPr>
        </p:nvSpPr>
        <p:spPr/>
        <p:txBody>
          <a:bodyPr/>
          <a:lstStyle/>
          <a:p>
            <a:r>
              <a:rPr lang="de-CH" noProof="0" dirty="0" err="1"/>
              <a:t>energieschweiz.ch</a:t>
            </a:r>
            <a:endParaRPr lang="de-CH" noProof="0" dirty="0"/>
          </a:p>
        </p:txBody>
      </p:sp>
      <p:sp>
        <p:nvSpPr>
          <p:cNvPr id="6" name="Foliennummernplatzhalter 5">
            <a:extLst>
              <a:ext uri="{FF2B5EF4-FFF2-40B4-BE49-F238E27FC236}">
                <a16:creationId xmlns:a16="http://schemas.microsoft.com/office/drawing/2014/main" id="{2BE9BC4D-0A03-DD81-39CE-E153883F2A3B}"/>
              </a:ext>
            </a:extLst>
          </p:cNvPr>
          <p:cNvSpPr>
            <a:spLocks noGrp="1"/>
          </p:cNvSpPr>
          <p:nvPr>
            <p:ph type="sldNum" sz="quarter" idx="12"/>
          </p:nvPr>
        </p:nvSpPr>
        <p:spPr/>
        <p:txBody>
          <a:bodyPr/>
          <a:lstStyle/>
          <a:p>
            <a:fld id="{442AD375-037F-43D0-B059-5172DA06796A}" type="slidenum">
              <a:rPr lang="de-CH" noProof="0" smtClean="0"/>
              <a:pPr/>
              <a:t>9</a:t>
            </a:fld>
            <a:endParaRPr lang="de-CH" noProof="0" dirty="0"/>
          </a:p>
        </p:txBody>
      </p:sp>
      <p:sp>
        <p:nvSpPr>
          <p:cNvPr id="12" name="Inhaltsplatzhalter 2">
            <a:extLst>
              <a:ext uri="{FF2B5EF4-FFF2-40B4-BE49-F238E27FC236}">
                <a16:creationId xmlns:a16="http://schemas.microsoft.com/office/drawing/2014/main" id="{643BA6E2-FA67-795E-5AFC-570D7C9AC906}"/>
              </a:ext>
            </a:extLst>
          </p:cNvPr>
          <p:cNvSpPr>
            <a:spLocks noGrp="1"/>
          </p:cNvSpPr>
          <p:nvPr>
            <p:ph idx="1"/>
          </p:nvPr>
        </p:nvSpPr>
        <p:spPr>
          <a:xfrm>
            <a:off x="1421373" y="1232756"/>
            <a:ext cx="9348695" cy="4584167"/>
          </a:xfrm>
        </p:spPr>
        <p:txBody>
          <a:bodyPr/>
          <a:lstStyle/>
          <a:p>
            <a:r>
              <a:rPr lang="de-CH" sz="2000" b="1" noProof="0" dirty="0"/>
              <a:t>Einholen von Offerten und Auswahl von Fachpersonen</a:t>
            </a:r>
          </a:p>
          <a:p>
            <a:pPr lvl="1"/>
            <a:r>
              <a:rPr lang="de-CH" sz="1800" noProof="0" dirty="0"/>
              <a:t>Ihr Impulsberater oder Ihre Impulsberaterin unterstützt Sie beim Einholen von Offerten.</a:t>
            </a:r>
          </a:p>
          <a:p>
            <a:pPr lvl="1"/>
            <a:r>
              <a:rPr lang="de-CH" sz="1800" noProof="0" dirty="0"/>
              <a:t>Holen Sie zwei bis drei Offerten von verschiedenen Heizungsinstallateuren ein. </a:t>
            </a:r>
          </a:p>
          <a:p>
            <a:pPr lvl="1"/>
            <a:r>
              <a:rPr lang="de-CH" sz="1800" noProof="0" dirty="0"/>
              <a:t>Verlangen Sie ausdrücklich eine Heizung mit Qualitätslabel (z.B. Wärmepumpen-Gütesiegel, Leistungsgarantie, Wärmepumpen-System-Modul)</a:t>
            </a:r>
          </a:p>
          <a:p>
            <a:r>
              <a:rPr lang="de-CH" sz="1800" noProof="0" dirty="0"/>
              <a:t> </a:t>
            </a:r>
            <a:endParaRPr lang="de-CH" sz="2000" b="1" noProof="0" dirty="0"/>
          </a:p>
          <a:p>
            <a:r>
              <a:rPr lang="de-CH" sz="2000" b="1" noProof="0" dirty="0"/>
              <a:t>Finanzierung</a:t>
            </a:r>
          </a:p>
          <a:p>
            <a:pPr lvl="1"/>
            <a:r>
              <a:rPr lang="de-CH" sz="1800" noProof="0" dirty="0"/>
              <a:t>Impulsberatung «erneuerbar heizen» gratis in der ganzen Schweiz</a:t>
            </a:r>
          </a:p>
          <a:p>
            <a:pPr lvl="1"/>
            <a:r>
              <a:rPr lang="de-CH" sz="1800" noProof="0" dirty="0"/>
              <a:t>Subventionen für Heizungsersatz bei den Energiefachstellen Ihres Kantons und Gemeinden </a:t>
            </a:r>
            <a:r>
              <a:rPr lang="de-CH" sz="1800" noProof="0" dirty="0">
                <a:hlinkClick r:id="rId2">
                  <a:extLst>
                    <a:ext uri="{A12FA001-AC4F-418D-AE19-62706E023703}">
                      <ahyp:hlinkClr xmlns:ahyp="http://schemas.microsoft.com/office/drawing/2018/hyperlinkcolor" val="tx"/>
                    </a:ext>
                  </a:extLst>
                </a:hlinkClick>
              </a:rPr>
              <a:t>www.energiefranken.ch</a:t>
            </a:r>
            <a:endParaRPr lang="de-CH" sz="1800" noProof="0" dirty="0"/>
          </a:p>
          <a:p>
            <a:pPr lvl="1"/>
            <a:r>
              <a:rPr lang="de-CH" sz="1800" noProof="0" dirty="0"/>
              <a:t>Steuerabzugsberechtigung</a:t>
            </a:r>
          </a:p>
          <a:p>
            <a:pPr lvl="1"/>
            <a:r>
              <a:rPr lang="de-CH" sz="1800" noProof="0" dirty="0"/>
              <a:t>verschiedene Finanzierungsmöglichkeiten durch Finanzdienstleister – </a:t>
            </a:r>
            <a:br>
              <a:rPr lang="de-CH" sz="1800" noProof="0" dirty="0"/>
            </a:br>
            <a:r>
              <a:rPr lang="de-CH" sz="1800" noProof="0" dirty="0"/>
              <a:t>auch für Stockwerkeigentümerschaften</a:t>
            </a:r>
          </a:p>
        </p:txBody>
      </p:sp>
      <p:pic>
        <p:nvPicPr>
          <p:cNvPr id="13" name="Grafik 12">
            <a:extLst>
              <a:ext uri="{FF2B5EF4-FFF2-40B4-BE49-F238E27FC236}">
                <a16:creationId xmlns:a16="http://schemas.microsoft.com/office/drawing/2014/main" id="{3F4A3E0E-6277-C375-05D4-47D0A8AA536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255" y="976401"/>
            <a:ext cx="792087" cy="792087"/>
          </a:xfrm>
          <a:prstGeom prst="rect">
            <a:avLst/>
          </a:prstGeom>
        </p:spPr>
      </p:pic>
      <p:pic>
        <p:nvPicPr>
          <p:cNvPr id="14" name="Grafik 13">
            <a:extLst>
              <a:ext uri="{FF2B5EF4-FFF2-40B4-BE49-F238E27FC236}">
                <a16:creationId xmlns:a16="http://schemas.microsoft.com/office/drawing/2014/main" id="{B53DA604-3B49-D176-737C-752E8C7E241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88048" y="5157398"/>
            <a:ext cx="952500" cy="952500"/>
          </a:xfrm>
          <a:prstGeom prst="rect">
            <a:avLst/>
          </a:prstGeom>
        </p:spPr>
      </p:pic>
      <p:sp>
        <p:nvSpPr>
          <p:cNvPr id="15" name="Abgerundetes Rechteck 14">
            <a:extLst>
              <a:ext uri="{FF2B5EF4-FFF2-40B4-BE49-F238E27FC236}">
                <a16:creationId xmlns:a16="http://schemas.microsoft.com/office/drawing/2014/main" id="{989E4BC3-7DB8-7504-3F9C-9433CF6E4775}"/>
              </a:ext>
            </a:extLst>
          </p:cNvPr>
          <p:cNvSpPr/>
          <p:nvPr/>
        </p:nvSpPr>
        <p:spPr>
          <a:xfrm>
            <a:off x="1421932" y="5333948"/>
            <a:ext cx="9624195" cy="94766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2000" noProof="0" dirty="0">
                <a:solidFill>
                  <a:schemeClr val="accent1"/>
                </a:solidFill>
              </a:rPr>
              <a:t>Freuen Sie sich über günstigere Energiekosten für Ihre Heizung in Zukunft!</a:t>
            </a:r>
          </a:p>
        </p:txBody>
      </p:sp>
      <p:pic>
        <p:nvPicPr>
          <p:cNvPr id="16" name="Grafik 15">
            <a:extLst>
              <a:ext uri="{FF2B5EF4-FFF2-40B4-BE49-F238E27FC236}">
                <a16:creationId xmlns:a16="http://schemas.microsoft.com/office/drawing/2014/main" id="{58473D57-6996-3A5F-334F-0A7D5C6EFDC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1135" y="2654916"/>
            <a:ext cx="792087" cy="792087"/>
          </a:xfrm>
          <a:prstGeom prst="rect">
            <a:avLst/>
          </a:prstGeom>
        </p:spPr>
      </p:pic>
      <p:sp>
        <p:nvSpPr>
          <p:cNvPr id="7" name="Oval 6">
            <a:extLst>
              <a:ext uri="{FF2B5EF4-FFF2-40B4-BE49-F238E27FC236}">
                <a16:creationId xmlns:a16="http://schemas.microsoft.com/office/drawing/2014/main" id="{1E3AEB1F-FBFD-5423-ECA8-8FC95545FC87}"/>
              </a:ext>
            </a:extLst>
          </p:cNvPr>
          <p:cNvSpPr/>
          <p:nvPr/>
        </p:nvSpPr>
        <p:spPr>
          <a:xfrm rot="933416">
            <a:off x="9000612" y="-190663"/>
            <a:ext cx="3311090" cy="331109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2400" noProof="0" dirty="0"/>
              <a:t>Nehmen Sie frühzeitig Kontakt mit Ihrer Hausbank auf!</a:t>
            </a:r>
          </a:p>
        </p:txBody>
      </p:sp>
    </p:spTree>
    <p:extLst>
      <p:ext uri="{BB962C8B-B14F-4D97-AF65-F5344CB8AC3E}">
        <p14:creationId xmlns:p14="http://schemas.microsoft.com/office/powerpoint/2010/main" val="3389596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Benutzerdefiniertes Design">
  <a:themeElements>
    <a:clrScheme name="Benutzerdefiniert 1">
      <a:dk1>
        <a:srgbClr val="000000"/>
      </a:dk1>
      <a:lt1>
        <a:srgbClr val="FFFFFF"/>
      </a:lt1>
      <a:dk2>
        <a:srgbClr val="4B4B4B"/>
      </a:dk2>
      <a:lt2>
        <a:srgbClr val="F0F7FC"/>
      </a:lt2>
      <a:accent1>
        <a:srgbClr val="12385F"/>
      </a:accent1>
      <a:accent2>
        <a:srgbClr val="69ACDF"/>
      </a:accent2>
      <a:accent3>
        <a:srgbClr val="EA5B0C"/>
      </a:accent3>
      <a:accent4>
        <a:srgbClr val="F7A823"/>
      </a:accent4>
      <a:accent5>
        <a:srgbClr val="99A93A"/>
      </a:accent5>
      <a:accent6>
        <a:srgbClr val="732373"/>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a:defPPr>
      </a:lstStyle>
    </a:txDef>
  </a:objectDefaults>
  <a:extraClrSchemeLst/>
  <a:extLst>
    <a:ext uri="{05A4C25C-085E-4340-85A3-A5531E510DB2}">
      <thm15:themeFamily xmlns:thm15="http://schemas.microsoft.com/office/thememl/2012/main" name="Präsentation3" id="{2EA08453-9F58-2B40-AE2A-99D71B1CBBF5}" vid="{F737A325-EE65-0849-9171-7058FA06652B}"/>
    </a:ext>
  </a:extLst>
</a:theme>
</file>

<file path=ppt/theme/theme2.xml><?xml version="1.0" encoding="utf-8"?>
<a:theme xmlns:a="http://schemas.openxmlformats.org/drawingml/2006/main" name="Office Theme">
  <a:themeElements>
    <a:clrScheme name="energieschweiz">
      <a:dk1>
        <a:sysClr val="windowText" lastClr="000000"/>
      </a:dk1>
      <a:lt1>
        <a:sysClr val="window" lastClr="FFFFFF"/>
      </a:lt1>
      <a:dk2>
        <a:srgbClr val="4B4B4B"/>
      </a:dk2>
      <a:lt2>
        <a:srgbClr val="F0F7FC"/>
      </a:lt2>
      <a:accent1>
        <a:srgbClr val="12385F"/>
      </a:accent1>
      <a:accent2>
        <a:srgbClr val="69ACDF"/>
      </a:accent2>
      <a:accent3>
        <a:srgbClr val="EA5B0C"/>
      </a:accent3>
      <a:accent4>
        <a:srgbClr val="F7A823"/>
      </a:accent4>
      <a:accent5>
        <a:srgbClr val="99A93A"/>
      </a:accent5>
      <a:accent6>
        <a:srgbClr val="592147"/>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energieschweiz">
      <a:dk1>
        <a:sysClr val="windowText" lastClr="000000"/>
      </a:dk1>
      <a:lt1>
        <a:sysClr val="window" lastClr="FFFFFF"/>
      </a:lt1>
      <a:dk2>
        <a:srgbClr val="4B4B4B"/>
      </a:dk2>
      <a:lt2>
        <a:srgbClr val="F0F7FC"/>
      </a:lt2>
      <a:accent1>
        <a:srgbClr val="12385F"/>
      </a:accent1>
      <a:accent2>
        <a:srgbClr val="69ACDF"/>
      </a:accent2>
      <a:accent3>
        <a:srgbClr val="EA5B0C"/>
      </a:accent3>
      <a:accent4>
        <a:srgbClr val="F7A823"/>
      </a:accent4>
      <a:accent5>
        <a:srgbClr val="99A93A"/>
      </a:accent5>
      <a:accent6>
        <a:srgbClr val="592147"/>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3cc79e4-7790-4cf9-8e36-e94684e79c7a" xsi:nil="true"/>
    <lcf76f155ced4ddcb4097134ff3c332f xmlns="e98dafc3-74ae-40ab-89c3-ba52f477e18b">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76F14FB19B7DFB4FB913F345B3485FBF" ma:contentTypeVersion="14" ma:contentTypeDescription="Ein neues Dokument erstellen." ma:contentTypeScope="" ma:versionID="bd4a9e33c8eb7630b58c1f2fc8be1557">
  <xsd:schema xmlns:xsd="http://www.w3.org/2001/XMLSchema" xmlns:xs="http://www.w3.org/2001/XMLSchema" xmlns:p="http://schemas.microsoft.com/office/2006/metadata/properties" xmlns:ns2="e98dafc3-74ae-40ab-89c3-ba52f477e18b" xmlns:ns3="93cc79e4-7790-4cf9-8e36-e94684e79c7a" targetNamespace="http://schemas.microsoft.com/office/2006/metadata/properties" ma:root="true" ma:fieldsID="3bd2370820592278792a4aee2edf9fa2" ns2:_="" ns3:_="">
    <xsd:import namespace="e98dafc3-74ae-40ab-89c3-ba52f477e18b"/>
    <xsd:import namespace="93cc79e4-7790-4cf9-8e36-e94684e79c7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8dafc3-74ae-40ab-89c3-ba52f477e1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ierungen" ma:readOnly="false" ma:fieldId="{5cf76f15-5ced-4ddc-b409-7134ff3c332f}" ma:taxonomyMulti="true" ma:sspId="1323011e-32b8-4efd-bdb5-a0986cd354d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3cc79e4-7790-4cf9-8e36-e94684e79c7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c5071991-6e13-44ba-9604-d9e793754e68}" ma:internalName="TaxCatchAll" ma:showField="CatchAllData" ma:web="93cc79e4-7790-4cf9-8e36-e94684e79c7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26B806-0237-4942-A1FD-5C97285908C2}">
  <ds:schemaRefs>
    <ds:schemaRef ds:uri="http://schemas.microsoft.com/office/2006/documentManagement/types"/>
    <ds:schemaRef ds:uri="9382e858-6092-42d2-b903-356c6d6698dc"/>
    <ds:schemaRef ds:uri="http://purl.org/dc/terms/"/>
    <ds:schemaRef ds:uri="http://schemas.openxmlformats.org/package/2006/metadata/core-properties"/>
    <ds:schemaRef ds:uri="http://schemas.microsoft.com/office/2006/metadata/properties"/>
    <ds:schemaRef ds:uri="http://purl.org/dc/elements/1.1/"/>
    <ds:schemaRef ds:uri="29c89c87-d2ce-4925-989f-253c62b25ef0"/>
    <ds:schemaRef ds:uri="http://purl.org/dc/dcmitype/"/>
    <ds:schemaRef ds:uri="http://schemas.microsoft.com/office/infopath/2007/PartnerControls"/>
    <ds:schemaRef ds:uri="http://schemas.microsoft.com/sharepoint/v3"/>
    <ds:schemaRef ds:uri="http://www.w3.org/XML/1998/namespace"/>
    <ds:schemaRef ds:uri="93cc79e4-7790-4cf9-8e36-e94684e79c7a"/>
    <ds:schemaRef ds:uri="e98dafc3-74ae-40ab-89c3-ba52f477e18b"/>
  </ds:schemaRefs>
</ds:datastoreItem>
</file>

<file path=customXml/itemProps2.xml><?xml version="1.0" encoding="utf-8"?>
<ds:datastoreItem xmlns:ds="http://schemas.openxmlformats.org/officeDocument/2006/customXml" ds:itemID="{4B6B7BE2-63AD-4C37-AC44-F0E4FC348E24}">
  <ds:schemaRefs>
    <ds:schemaRef ds:uri="http://schemas.microsoft.com/sharepoint/v3/contenttype/forms"/>
  </ds:schemaRefs>
</ds:datastoreItem>
</file>

<file path=customXml/itemProps3.xml><?xml version="1.0" encoding="utf-8"?>
<ds:datastoreItem xmlns:ds="http://schemas.openxmlformats.org/officeDocument/2006/customXml" ds:itemID="{F82DFBFE-9D2F-4FB6-960D-2510C9A9AA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8dafc3-74ae-40ab-89c3-ba52f477e18b"/>
    <ds:schemaRef ds:uri="93cc79e4-7790-4cf9-8e36-e94684e79c7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2675</Words>
  <Application>Microsoft Office PowerPoint</Application>
  <PresentationFormat>Grand écran</PresentationFormat>
  <Paragraphs>540</Paragraphs>
  <Slides>46</Slides>
  <Notes>32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46</vt:i4>
      </vt:variant>
    </vt:vector>
  </HeadingPairs>
  <TitlesOfParts>
    <vt:vector size="51" baseType="lpstr">
      <vt:lpstr>Arial</vt:lpstr>
      <vt:lpstr>Symbol</vt:lpstr>
      <vt:lpstr>Systemschrift Normal</vt:lpstr>
      <vt:lpstr>Wingdings</vt:lpstr>
      <vt:lpstr>Benutzerdefiniertes Design</vt:lpstr>
      <vt:lpstr>Herzlich willkommen Informationsveranstaltung «erneuerbar heizen»</vt:lpstr>
      <vt:lpstr>Ausgangslage</vt:lpstr>
      <vt:lpstr>EnergieSchweiz und «erneuerbar heizen»</vt:lpstr>
      <vt:lpstr>Présentation PowerPoint</vt:lpstr>
      <vt:lpstr>Was wollen wir mit «erneuerbar heizen» erreichen?</vt:lpstr>
      <vt:lpstr>Vielfältige und gezielte Information</vt:lpstr>
      <vt:lpstr>Gute Beispiele und Tipps</vt:lpstr>
      <vt:lpstr>Umsetzung und Finanzierung erleichtern</vt:lpstr>
      <vt:lpstr>Umsetzung und Finanzierung erleichtern</vt:lpstr>
      <vt:lpstr>Die Impulsberatung «erneuerbar heizen»</vt:lpstr>
      <vt:lpstr>Die Impulsberatung für jeden Gebäudetyp</vt:lpstr>
      <vt:lpstr>Die Impulsberatung für jeden Gebäudetyp</vt:lpstr>
      <vt:lpstr>Die Impulsberatung für jeden Gebäudetyp</vt:lpstr>
      <vt:lpstr>Ablauf einer Impulsberatung</vt:lpstr>
      <vt:lpstr>Ablauf einer Impulsberatung</vt:lpstr>
      <vt:lpstr>Ergebnisse</vt:lpstr>
      <vt:lpstr>Impulsberaterinnen und Impulsberater in der ganzen Schweiz</vt:lpstr>
      <vt:lpstr>Rechtliche Anforderungen</vt:lpstr>
      <vt:lpstr>Wo finde ich Unterstützung?</vt:lpstr>
      <vt:lpstr>Présentation PowerPoint</vt:lpstr>
      <vt:lpstr>Die erneuerbaren Heizsysteme</vt:lpstr>
      <vt:lpstr>Die erneuerbaren Heizsysteme</vt:lpstr>
      <vt:lpstr>Wärmepumpe</vt:lpstr>
      <vt:lpstr>Wärmepumpe</vt:lpstr>
      <vt:lpstr>Aussen aufgestellte Luft-Wärmepumpe</vt:lpstr>
      <vt:lpstr>Innen aufgestellte Luft-Wärmepumpe</vt:lpstr>
      <vt:lpstr>Split Luft-Wärmepumpe</vt:lpstr>
      <vt:lpstr>Erdsonden-Wärmepumpe</vt:lpstr>
      <vt:lpstr>Grundwasser-Wärmepumpe</vt:lpstr>
      <vt:lpstr>Holzfeuerungen</vt:lpstr>
      <vt:lpstr>Pelletfeuerung</vt:lpstr>
      <vt:lpstr>Fernwärme/Wärmeverbund</vt:lpstr>
      <vt:lpstr>Fernwärme/Wärmeverbund</vt:lpstr>
      <vt:lpstr>Wärmeverbund mit dezentralen Wärmepumpen</vt:lpstr>
      <vt:lpstr>Kombinieren mit Sonnenenergie</vt:lpstr>
      <vt:lpstr>Rechnen Sie richtig – die Gesamtkosten</vt:lpstr>
      <vt:lpstr>Kostenfaktoren</vt:lpstr>
      <vt:lpstr>Jahresvergleich Heizsysteme Einfamilienhaus</vt:lpstr>
      <vt:lpstr>Fazit</vt:lpstr>
      <vt:lpstr>Die 7 Schritte beim Heizungsersatz</vt:lpstr>
      <vt:lpstr>Die 7 Schritte beim Heizungsersatz</vt:lpstr>
      <vt:lpstr>Zusammenfassung</vt:lpstr>
      <vt:lpstr>Ihre Fragen</vt:lpstr>
      <vt:lpstr>Kostenlose Impulsberatung </vt:lpstr>
      <vt:lpstr>Vielen Dank</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Carmen Pfoster</dc:creator>
  <cp:lastModifiedBy>Tria Bellinda BFE</cp:lastModifiedBy>
  <cp:revision>79</cp:revision>
  <dcterms:created xsi:type="dcterms:W3CDTF">2025-11-25T13:17:09Z</dcterms:created>
  <dcterms:modified xsi:type="dcterms:W3CDTF">2026-02-25T13:42:47Z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45c3252-146d-46f3-8062-82cd8c8d7e7d_Enabled">
    <vt:lpwstr>true</vt:lpwstr>
  </property>
  <property fmtid="{D5CDD505-2E9C-101B-9397-08002B2CF9AE}" pid="3" name="MSIP_Label_245c3252-146d-46f3-8062-82cd8c8d7e7d_SetDate">
    <vt:lpwstr>2024-11-19T13:09:53Z</vt:lpwstr>
  </property>
  <property fmtid="{D5CDD505-2E9C-101B-9397-08002B2CF9AE}" pid="4" name="MSIP_Label_245c3252-146d-46f3-8062-82cd8c8d7e7d_Method">
    <vt:lpwstr>Privileged</vt:lpwstr>
  </property>
  <property fmtid="{D5CDD505-2E9C-101B-9397-08002B2CF9AE}" pid="5" name="MSIP_Label_245c3252-146d-46f3-8062-82cd8c8d7e7d_Name">
    <vt:lpwstr>L1</vt:lpwstr>
  </property>
  <property fmtid="{D5CDD505-2E9C-101B-9397-08002B2CF9AE}" pid="6" name="MSIP_Label_245c3252-146d-46f3-8062-82cd8c8d7e7d_SiteId">
    <vt:lpwstr>6ae27add-8276-4a38-88c1-3a9c1f973767</vt:lpwstr>
  </property>
  <property fmtid="{D5CDD505-2E9C-101B-9397-08002B2CF9AE}" pid="7" name="MSIP_Label_245c3252-146d-46f3-8062-82cd8c8d7e7d_ActionId">
    <vt:lpwstr>b78cc9ac-64f7-4e28-b314-c054686fcb1d</vt:lpwstr>
  </property>
  <property fmtid="{D5CDD505-2E9C-101B-9397-08002B2CF9AE}" pid="8" name="MSIP_Label_245c3252-146d-46f3-8062-82cd8c8d7e7d_ContentBits">
    <vt:lpwstr>0</vt:lpwstr>
  </property>
  <property fmtid="{D5CDD505-2E9C-101B-9397-08002B2CF9AE}" pid="9" name="MediaServiceImageTags">
    <vt:lpwstr/>
  </property>
  <property fmtid="{D5CDD505-2E9C-101B-9397-08002B2CF9AE}" pid="10" name="ContentTypeId">
    <vt:lpwstr>0x01010076F14FB19B7DFB4FB913F345B3485FBF</vt:lpwstr>
  </property>
</Properties>
</file>