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92D_8CA7FD2E.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1"/>
  </p:notesMasterIdLst>
  <p:handoutMasterIdLst>
    <p:handoutMasterId r:id="rId52"/>
  </p:handoutMasterIdLst>
  <p:sldIdLst>
    <p:sldId id="6458" r:id="rId5"/>
    <p:sldId id="6446" r:id="rId6"/>
    <p:sldId id="317" r:id="rId7"/>
    <p:sldId id="6504" r:id="rId8"/>
    <p:sldId id="6500" r:id="rId9"/>
    <p:sldId id="6460" r:id="rId10"/>
    <p:sldId id="6457" r:id="rId11"/>
    <p:sldId id="6461" r:id="rId12"/>
    <p:sldId id="6462" r:id="rId13"/>
    <p:sldId id="6463" r:id="rId14"/>
    <p:sldId id="6464" r:id="rId15"/>
    <p:sldId id="6465" r:id="rId16"/>
    <p:sldId id="6501" r:id="rId17"/>
    <p:sldId id="6466" r:id="rId18"/>
    <p:sldId id="6467" r:id="rId19"/>
    <p:sldId id="6468" r:id="rId20"/>
    <p:sldId id="6469" r:id="rId21"/>
    <p:sldId id="6470" r:id="rId22"/>
    <p:sldId id="6471" r:id="rId23"/>
    <p:sldId id="6472" r:id="rId24"/>
    <p:sldId id="6473" r:id="rId25"/>
    <p:sldId id="6474" r:id="rId26"/>
    <p:sldId id="6475" r:id="rId27"/>
    <p:sldId id="6476" r:id="rId28"/>
    <p:sldId id="6477" r:id="rId29"/>
    <p:sldId id="6478" r:id="rId30"/>
    <p:sldId id="6480" r:id="rId31"/>
    <p:sldId id="6479" r:id="rId32"/>
    <p:sldId id="6481" r:id="rId33"/>
    <p:sldId id="6482" r:id="rId34"/>
    <p:sldId id="6483" r:id="rId35"/>
    <p:sldId id="6484" r:id="rId36"/>
    <p:sldId id="6485" r:id="rId37"/>
    <p:sldId id="6487" r:id="rId38"/>
    <p:sldId id="6486" r:id="rId39"/>
    <p:sldId id="6445" r:id="rId40"/>
    <p:sldId id="6489" r:id="rId41"/>
    <p:sldId id="6490" r:id="rId42"/>
    <p:sldId id="6491" r:id="rId43"/>
    <p:sldId id="6492" r:id="rId44"/>
    <p:sldId id="6493" r:id="rId45"/>
    <p:sldId id="6494" r:id="rId46"/>
    <p:sldId id="276" r:id="rId47"/>
    <p:sldId id="6496" r:id="rId48"/>
    <p:sldId id="6498" r:id="rId49"/>
    <p:sldId id="297" r:id="rId5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6D1524-658D-8AF6-8219-994065EBF4BE}" name="Oliver Wimmer" initials="OW" userId="S::oliver.wimmer@cr-k.ch::6dea62e1-59cd-41ae-acc6-c3290daf32e1" providerId="AD"/>
  <p188:author id="{9258752C-83DB-386E-A09E-C860B18A4BDD}" name="Manuel Hunziker" initials="MH" userId="S::manuel.hunziker@e4plus.ch::102d248a-4c31-40b0-a9f8-3e37b75a79b3" providerId="AD"/>
  <p188:author id="{2AA5E130-CFF5-D207-3DB5-E5A74D8F914C}" name="Lienhard Charlotte BFE" initials="LB" userId="S::charlotte.lienhard_bfe.admin.ch#ext#@crkch.onmicrosoft.com::eadc938d-c093-4bda-b642-b0c2874394d4" providerId="AD"/>
  <p188:author id="{F0A3D04E-8302-A860-E5DE-4838D5B99C14}" name="Lienhard Charlotte BFE" initials="CL" userId="S::charlotte.lienhard@bfe.admin.ch::d64a2276-4414-4f9d-9558-ac421b321427" providerId="AD"/>
  <p188:author id="{FC135651-D1CB-EB71-16AC-BE96CEA0CBA1}" name="Salvini Laura BFE" initials="LS" userId="S::laura.salvini@bfe.admin.ch::e29238cb-bb40-4e51-857d-36f2f1ffbfec" providerId="AD"/>
  <p188:author id="{3EB9F6ED-5AD3-D366-A5F6-F6564BC0884A}" name="Carmen Pfoster" initials="CP" userId="S::Carmen.Pfoster@e4plus.ch::149d4fc0-23a4-41cd-bbae-b9c8b6699aff" providerId="AD"/>
  <p188:author id="{FA1EC4F7-22DD-E93E-B2B4-06DFAC515B70}" name="Jud Thomas BFE" initials="JB" userId="S::thomas.jud_bfe.admin.ch#ext#@crkch.onmicrosoft.com::9df5cd1b-b4ed-4593-bf4a-62e3bcf29a96" providerId="AD"/>
  <p188:author id="{E22C38FA-D3A7-F90D-2497-2371BB5E695F}" name="Jud Thomas BFE" initials="TJ" userId="S::thomas.jud@bfe.admin.ch::1130ffe6-7d59-4d56-bc26-17fe4810eb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A93A"/>
    <a:srgbClr val="12385F"/>
    <a:srgbClr val="F0F7FC"/>
    <a:srgbClr val="0C273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F6441-D2AE-E52D-6CAC-C385555F2FAA}" v="6" dt="2026-02-16T10:38:21.593"/>
  </p1510:revLst>
</p1510:revInfo>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38" autoAdjust="0"/>
    <p:restoredTop sz="88020"/>
  </p:normalViewPr>
  <p:slideViewPr>
    <p:cSldViewPr snapToGrid="0">
      <p:cViewPr varScale="1">
        <p:scale>
          <a:sx n="90" d="100"/>
          <a:sy n="90" d="100"/>
        </p:scale>
        <p:origin x="7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omments/modernComment_192D_8CA7FD2E.xml><?xml version="1.0" encoding="utf-8"?>
<p188:cmLst xmlns:a="http://schemas.openxmlformats.org/drawingml/2006/main" xmlns:r="http://schemas.openxmlformats.org/officeDocument/2006/relationships" xmlns:p188="http://schemas.microsoft.com/office/powerpoint/2018/8/main">
  <p188:cm id="{B70E7252-6699-4346-BBB3-F6AFAE3BE2FD}" authorId="{FC135651-D1CB-EB71-16AC-BE96CEA0CBA1}" created="2026-02-24T07:25:11.853">
    <ac:txMkLst xmlns:ac="http://schemas.microsoft.com/office/drawing/2013/main/command">
      <pc:docMk xmlns:pc="http://schemas.microsoft.com/office/powerpoint/2013/main/command"/>
      <pc:sldMk xmlns:pc="http://schemas.microsoft.com/office/powerpoint/2013/main/command" cId="2359819566" sldId="6445"/>
      <ac:spMk id="3" creationId="{0379A884-3649-8630-48DB-053349C8C9F2}"/>
      <ac:txMk cp="155" len="161">
        <ac:context len="707" hash="4032944661"/>
      </ac:txMk>
    </ac:txMkLst>
    <p188:pos x="11037524" y="580133"/>
    <p188:txBody>
      <a:bodyPr/>
      <a:lstStyle/>
      <a:p>
        <a:r>
          <a:rPr lang="it-CH"/>
          <a:t>Neue Sätze eingefügt von Thomas. Sollten auch in die andere Sprache eingefügt werden.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a:t>Kopfzeilentext</a:t>
            </a:r>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25.02.2026</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a:t>Fusszeilentext</a:t>
            </a:r>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‹N°›</a:t>
            </a:fld>
            <a:endParaRPr lang="de-CH" sz="9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73424" y="1246193"/>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964488"/>
            <a:ext cx="2230428" cy="179512"/>
          </a:xfrm>
          <a:prstGeom prst="rect">
            <a:avLst/>
          </a:prstGeom>
        </p:spPr>
        <p:txBody>
          <a:bodyPr vert="horz" lIns="0" tIns="0" rIns="0" bIns="0" rtlCol="0" anchor="t"/>
          <a:lstStyle>
            <a:lvl1pPr algn="l">
              <a:defRPr sz="900"/>
            </a:lvl1pPr>
          </a:lstStyle>
          <a:p>
            <a:r>
              <a:rPr lang="de-CH"/>
              <a:t>Fusszeilentext</a:t>
            </a:r>
          </a:p>
        </p:txBody>
      </p:sp>
      <p:sp>
        <p:nvSpPr>
          <p:cNvPr id="15" name="Foliennummernplatzhalter 14"/>
          <p:cNvSpPr>
            <a:spLocks noGrp="1"/>
          </p:cNvSpPr>
          <p:nvPr>
            <p:ph type="sldNum" sz="quarter" idx="5"/>
          </p:nvPr>
        </p:nvSpPr>
        <p:spPr>
          <a:xfrm>
            <a:off x="5462663" y="8964488"/>
            <a:ext cx="871173" cy="179512"/>
          </a:xfrm>
          <a:prstGeom prst="rect">
            <a:avLst/>
          </a:prstGeom>
        </p:spPr>
        <p:txBody>
          <a:bodyPr vert="horz" lIns="0" tIns="0" rIns="0" bIns="0" rtlCol="0" anchor="t"/>
          <a:lstStyle>
            <a:lvl1pPr algn="r">
              <a:defRPr sz="900"/>
            </a:lvl1pPr>
          </a:lstStyle>
          <a:p>
            <a:fld id="{83C81C81-E364-4366-A610-2DB15FF98538}" type="slidenum">
              <a:rPr lang="de-CH" smtClean="0"/>
              <a:pPr/>
              <a:t>‹N°›</a:t>
            </a:fld>
            <a:endParaRPr lang="de-CH"/>
          </a:p>
        </p:txBody>
      </p:sp>
      <p:sp>
        <p:nvSpPr>
          <p:cNvPr id="16" name="Notizenplatzhalter 15"/>
          <p:cNvSpPr>
            <a:spLocks noGrp="1"/>
          </p:cNvSpPr>
          <p:nvPr>
            <p:ph type="body" sz="quarter" idx="3"/>
          </p:nvPr>
        </p:nvSpPr>
        <p:spPr>
          <a:xfrm>
            <a:off x="773424" y="4644008"/>
            <a:ext cx="5560412" cy="3888432"/>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25.02.2026</a:t>
            </a:fld>
            <a:endParaRPr lang="de-CH"/>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a:t>
            </a:fld>
            <a:endParaRPr lang="de-CH"/>
          </a:p>
        </p:txBody>
      </p:sp>
    </p:spTree>
    <p:extLst>
      <p:ext uri="{BB962C8B-B14F-4D97-AF65-F5344CB8AC3E}">
        <p14:creationId xmlns:p14="http://schemas.microsoft.com/office/powerpoint/2010/main" val="3456355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15</a:t>
            </a:fld>
            <a:endParaRPr lang="de-CH"/>
          </a:p>
        </p:txBody>
      </p:sp>
    </p:spTree>
    <p:extLst>
      <p:ext uri="{BB962C8B-B14F-4D97-AF65-F5344CB8AC3E}">
        <p14:creationId xmlns:p14="http://schemas.microsoft.com/office/powerpoint/2010/main" val="1135348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a:p>
        </p:txBody>
      </p:sp>
    </p:spTree>
    <p:extLst>
      <p:ext uri="{BB962C8B-B14F-4D97-AF65-F5344CB8AC3E}">
        <p14:creationId xmlns:p14="http://schemas.microsoft.com/office/powerpoint/2010/main" val="190180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19</a:t>
            </a:fld>
            <a:endParaRPr lang="de-CH"/>
          </a:p>
        </p:txBody>
      </p:sp>
    </p:spTree>
    <p:extLst>
      <p:ext uri="{BB962C8B-B14F-4D97-AF65-F5344CB8AC3E}">
        <p14:creationId xmlns:p14="http://schemas.microsoft.com/office/powerpoint/2010/main" val="4020117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22</a:t>
            </a:fld>
            <a:endParaRPr lang="de-CH"/>
          </a:p>
        </p:txBody>
      </p:sp>
    </p:spTree>
    <p:extLst>
      <p:ext uri="{BB962C8B-B14F-4D97-AF65-F5344CB8AC3E}">
        <p14:creationId xmlns:p14="http://schemas.microsoft.com/office/powerpoint/2010/main" val="52918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23</a:t>
            </a:fld>
            <a:endParaRPr lang="de-CH"/>
          </a:p>
        </p:txBody>
      </p:sp>
    </p:spTree>
    <p:extLst>
      <p:ext uri="{BB962C8B-B14F-4D97-AF65-F5344CB8AC3E}">
        <p14:creationId xmlns:p14="http://schemas.microsoft.com/office/powerpoint/2010/main" val="1739257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24</a:t>
            </a:fld>
            <a:endParaRPr lang="de-CH"/>
          </a:p>
        </p:txBody>
      </p:sp>
    </p:spTree>
    <p:extLst>
      <p:ext uri="{BB962C8B-B14F-4D97-AF65-F5344CB8AC3E}">
        <p14:creationId xmlns:p14="http://schemas.microsoft.com/office/powerpoint/2010/main" val="4281323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25</a:t>
            </a:fld>
            <a:endParaRPr lang="de-CH"/>
          </a:p>
        </p:txBody>
      </p:sp>
    </p:spTree>
    <p:extLst>
      <p:ext uri="{BB962C8B-B14F-4D97-AF65-F5344CB8AC3E}">
        <p14:creationId xmlns:p14="http://schemas.microsoft.com/office/powerpoint/2010/main" val="3774619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26</a:t>
            </a:fld>
            <a:endParaRPr lang="de-CH"/>
          </a:p>
        </p:txBody>
      </p:sp>
    </p:spTree>
    <p:extLst>
      <p:ext uri="{BB962C8B-B14F-4D97-AF65-F5344CB8AC3E}">
        <p14:creationId xmlns:p14="http://schemas.microsoft.com/office/powerpoint/2010/main" val="3139287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27</a:t>
            </a:fld>
            <a:endParaRPr lang="de-CH"/>
          </a:p>
        </p:txBody>
      </p:sp>
    </p:spTree>
    <p:extLst>
      <p:ext uri="{BB962C8B-B14F-4D97-AF65-F5344CB8AC3E}">
        <p14:creationId xmlns:p14="http://schemas.microsoft.com/office/powerpoint/2010/main" val="2127909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28</a:t>
            </a:fld>
            <a:endParaRPr lang="de-CH"/>
          </a:p>
        </p:txBody>
      </p:sp>
    </p:spTree>
    <p:extLst>
      <p:ext uri="{BB962C8B-B14F-4D97-AF65-F5344CB8AC3E}">
        <p14:creationId xmlns:p14="http://schemas.microsoft.com/office/powerpoint/2010/main" val="3850501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46188"/>
            <a:ext cx="5561012" cy="31273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C81C81-E364-4366-A610-2DB15FF98538}" type="slidenum">
              <a:rPr kumimoji="0" lang="de-CH" sz="9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CH"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78368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29</a:t>
            </a:fld>
            <a:endParaRPr lang="de-CH"/>
          </a:p>
        </p:txBody>
      </p:sp>
    </p:spTree>
    <p:extLst>
      <p:ext uri="{BB962C8B-B14F-4D97-AF65-F5344CB8AC3E}">
        <p14:creationId xmlns:p14="http://schemas.microsoft.com/office/powerpoint/2010/main" val="3424582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FE7F3-9F18-4472-7DC6-2C85AAC015E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AB5948-B0AC-99AC-EBC9-AC58FA2DDC05}"/>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732EB01A-1515-C365-9F28-925BEF67B963}"/>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28B2ADC-0B23-7D07-3850-15E80AC5E658}"/>
              </a:ext>
            </a:extLst>
          </p:cNvPr>
          <p:cNvSpPr>
            <a:spLocks noGrp="1"/>
          </p:cNvSpPr>
          <p:nvPr>
            <p:ph type="sldNum" sz="quarter" idx="5"/>
          </p:nvPr>
        </p:nvSpPr>
        <p:spPr/>
        <p:txBody>
          <a:bodyPr/>
          <a:lstStyle/>
          <a:p>
            <a:fld id="{83C81C81-E364-4366-A610-2DB15FF98538}" type="slidenum">
              <a:rPr lang="de-CH" smtClean="0"/>
              <a:pPr/>
              <a:t>30</a:t>
            </a:fld>
            <a:endParaRPr lang="de-CH"/>
          </a:p>
        </p:txBody>
      </p:sp>
    </p:spTree>
    <p:extLst>
      <p:ext uri="{BB962C8B-B14F-4D97-AF65-F5344CB8AC3E}">
        <p14:creationId xmlns:p14="http://schemas.microsoft.com/office/powerpoint/2010/main" val="689662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31</a:t>
            </a:fld>
            <a:endParaRPr lang="de-CH"/>
          </a:p>
        </p:txBody>
      </p:sp>
    </p:spTree>
    <p:extLst>
      <p:ext uri="{BB962C8B-B14F-4D97-AF65-F5344CB8AC3E}">
        <p14:creationId xmlns:p14="http://schemas.microsoft.com/office/powerpoint/2010/main" val="3388710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FE7F3-9F18-4472-7DC6-2C85AAC015E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3AB5948-B0AC-99AC-EBC9-AC58FA2DDC05}"/>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732EB01A-1515-C365-9F28-925BEF67B963}"/>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28B2ADC-0B23-7D07-3850-15E80AC5E658}"/>
              </a:ext>
            </a:extLst>
          </p:cNvPr>
          <p:cNvSpPr>
            <a:spLocks noGrp="1"/>
          </p:cNvSpPr>
          <p:nvPr>
            <p:ph type="sldNum" sz="quarter" idx="5"/>
          </p:nvPr>
        </p:nvSpPr>
        <p:spPr/>
        <p:txBody>
          <a:bodyPr/>
          <a:lstStyle/>
          <a:p>
            <a:fld id="{83C81C81-E364-4366-A610-2DB15FF98538}" type="slidenum">
              <a:rPr lang="de-CH" smtClean="0"/>
              <a:pPr/>
              <a:t>32</a:t>
            </a:fld>
            <a:endParaRPr lang="de-CH"/>
          </a:p>
        </p:txBody>
      </p:sp>
    </p:spTree>
    <p:extLst>
      <p:ext uri="{BB962C8B-B14F-4D97-AF65-F5344CB8AC3E}">
        <p14:creationId xmlns:p14="http://schemas.microsoft.com/office/powerpoint/2010/main" val="3829061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33</a:t>
            </a:fld>
            <a:endParaRPr lang="de-CH"/>
          </a:p>
        </p:txBody>
      </p:sp>
    </p:spTree>
    <p:extLst>
      <p:ext uri="{BB962C8B-B14F-4D97-AF65-F5344CB8AC3E}">
        <p14:creationId xmlns:p14="http://schemas.microsoft.com/office/powerpoint/2010/main" val="1064479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34</a:t>
            </a:fld>
            <a:endParaRPr lang="de-CH"/>
          </a:p>
        </p:txBody>
      </p:sp>
    </p:spTree>
    <p:extLst>
      <p:ext uri="{BB962C8B-B14F-4D97-AF65-F5344CB8AC3E}">
        <p14:creationId xmlns:p14="http://schemas.microsoft.com/office/powerpoint/2010/main" val="3925771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1C20-D626-FEF6-7147-1973991A1C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BEDE8A-5D5B-3B11-91E1-97E28F4A2544}"/>
              </a:ext>
            </a:extLst>
          </p:cNvPr>
          <p:cNvSpPr>
            <a:spLocks noGrp="1" noRot="1" noChangeAspect="1"/>
          </p:cNvSpPr>
          <p:nvPr>
            <p:ph type="sldImg"/>
          </p:nvPr>
        </p:nvSpPr>
        <p:spPr>
          <a:xfrm>
            <a:off x="773113" y="1246188"/>
            <a:ext cx="5561012" cy="3127375"/>
          </a:xfrm>
        </p:spPr>
      </p:sp>
      <p:sp>
        <p:nvSpPr>
          <p:cNvPr id="3" name="Notizenplatzhalter 2">
            <a:extLst>
              <a:ext uri="{FF2B5EF4-FFF2-40B4-BE49-F238E27FC236}">
                <a16:creationId xmlns:a16="http://schemas.microsoft.com/office/drawing/2014/main" id="{B5A7119A-FD1B-8ADA-C93C-11A3E8107855}"/>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FD0DFEF8-A908-B631-0D7F-93FAE04A0791}"/>
              </a:ext>
            </a:extLst>
          </p:cNvPr>
          <p:cNvSpPr>
            <a:spLocks noGrp="1"/>
          </p:cNvSpPr>
          <p:nvPr>
            <p:ph type="sldNum" sz="quarter" idx="5"/>
          </p:nvPr>
        </p:nvSpPr>
        <p:spPr/>
        <p:txBody>
          <a:bodyPr/>
          <a:lstStyle/>
          <a:p>
            <a:fld id="{83C81C81-E364-4366-A610-2DB15FF98538}" type="slidenum">
              <a:rPr lang="de-CH" smtClean="0"/>
              <a:pPr/>
              <a:t>35</a:t>
            </a:fld>
            <a:endParaRPr lang="de-CH"/>
          </a:p>
        </p:txBody>
      </p:sp>
    </p:spTree>
    <p:extLst>
      <p:ext uri="{BB962C8B-B14F-4D97-AF65-F5344CB8AC3E}">
        <p14:creationId xmlns:p14="http://schemas.microsoft.com/office/powerpoint/2010/main" val="793025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36</a:t>
            </a:fld>
            <a:endParaRPr lang="de-CH"/>
          </a:p>
        </p:txBody>
      </p:sp>
    </p:spTree>
    <p:extLst>
      <p:ext uri="{BB962C8B-B14F-4D97-AF65-F5344CB8AC3E}">
        <p14:creationId xmlns:p14="http://schemas.microsoft.com/office/powerpoint/2010/main" val="786237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37</a:t>
            </a:fld>
            <a:endParaRPr lang="de-CH"/>
          </a:p>
        </p:txBody>
      </p:sp>
    </p:spTree>
    <p:extLst>
      <p:ext uri="{BB962C8B-B14F-4D97-AF65-F5344CB8AC3E}">
        <p14:creationId xmlns:p14="http://schemas.microsoft.com/office/powerpoint/2010/main" val="83096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dirty="0"/>
              <a:t>Bezieht sich auf das</a:t>
            </a:r>
            <a:r>
              <a:rPr lang="de-CH" baseline="0" dirty="0"/>
              <a:t> Beispielshaus mit 3000 Liter Verbrauch an Öl</a:t>
            </a:r>
          </a:p>
          <a:p>
            <a:pPr marL="171450" indent="-171450">
              <a:buFont typeface="Wingdings" pitchFamily="2" charset="2"/>
              <a:buChar char="à"/>
            </a:pPr>
            <a:r>
              <a:rPr lang="de-CH" baseline="0" dirty="0">
                <a:sym typeface="Wingdings" panose="05000000000000000000" pitchFamily="2" charset="2"/>
              </a:rPr>
              <a:t>Bitte beispielhaft 2 Heizlösungen </a:t>
            </a:r>
            <a:r>
              <a:rPr lang="de-CH" dirty="0"/>
              <a:t>direkt im HK-Rechner auf </a:t>
            </a:r>
            <a:r>
              <a:rPr lang="de-CH" u="sng" dirty="0"/>
              <a:t>https://</a:t>
            </a:r>
            <a:r>
              <a:rPr lang="de-CH" u="sng" dirty="0" err="1"/>
              <a:t>www.energieschweiz.ch</a:t>
            </a:r>
            <a:r>
              <a:rPr lang="de-CH" u="sng" dirty="0"/>
              <a:t>/modernisieren/</a:t>
            </a:r>
            <a:r>
              <a:rPr lang="de-CH" u="sng" dirty="0" err="1"/>
              <a:t>heizkostenrechner</a:t>
            </a:r>
            <a:r>
              <a:rPr lang="de-CH" u="sng"/>
              <a:t>/</a:t>
            </a:r>
            <a:r>
              <a:rPr lang="de-CH"/>
              <a:t>erklären</a:t>
            </a:r>
            <a:endParaRPr lang="de-CH" dirty="0">
              <a:cs typeface="Arial"/>
            </a:endParaRP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38</a:t>
            </a:fld>
            <a:endParaRPr lang="de-CH"/>
          </a:p>
        </p:txBody>
      </p:sp>
    </p:spTree>
    <p:extLst>
      <p:ext uri="{BB962C8B-B14F-4D97-AF65-F5344CB8AC3E}">
        <p14:creationId xmlns:p14="http://schemas.microsoft.com/office/powerpoint/2010/main" val="366950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3097799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40</a:t>
            </a:fld>
            <a:endParaRPr lang="de-CH"/>
          </a:p>
        </p:txBody>
      </p:sp>
    </p:spTree>
    <p:extLst>
      <p:ext uri="{BB962C8B-B14F-4D97-AF65-F5344CB8AC3E}">
        <p14:creationId xmlns:p14="http://schemas.microsoft.com/office/powerpoint/2010/main" val="1206678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41</a:t>
            </a:fld>
            <a:endParaRPr lang="de-CH"/>
          </a:p>
        </p:txBody>
      </p:sp>
    </p:spTree>
    <p:extLst>
      <p:ext uri="{BB962C8B-B14F-4D97-AF65-F5344CB8AC3E}">
        <p14:creationId xmlns:p14="http://schemas.microsoft.com/office/powerpoint/2010/main" val="3980262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42</a:t>
            </a:fld>
            <a:endParaRPr lang="de-CH"/>
          </a:p>
        </p:txBody>
      </p:sp>
    </p:spTree>
    <p:extLst>
      <p:ext uri="{BB962C8B-B14F-4D97-AF65-F5344CB8AC3E}">
        <p14:creationId xmlns:p14="http://schemas.microsoft.com/office/powerpoint/2010/main" val="1301568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46188"/>
            <a:ext cx="5561012" cy="31273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C81C81-E364-4366-A610-2DB15FF98538}" type="slidenum">
              <a:rPr kumimoji="0" lang="de-CH" sz="9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CH"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6312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46188"/>
            <a:ext cx="5561012" cy="31273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e-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C81C81-E364-4366-A610-2DB15FF98538}" type="slidenum">
              <a:rPr kumimoji="0" lang="de-CH" sz="9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CH" sz="9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10127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CH" sz="1100" b="0" i="0" u="none" strike="noStrike" kern="1200" cap="none" spc="0" normalizeH="0" baseline="0" noProof="0" dirty="0">
                <a:ln>
                  <a:noFill/>
                </a:ln>
                <a:effectLst/>
                <a:uLnTx/>
                <a:uFillTx/>
                <a:latin typeface="+mn-lt"/>
                <a:ea typeface="+mn-ea"/>
                <a:cs typeface="+mn-cs"/>
              </a:rPr>
              <a:t>Die </a:t>
            </a:r>
            <a:r>
              <a:rPr kumimoji="0" lang="de-CH" sz="1100" b="1" i="0" u="none" strike="noStrike" kern="1200" cap="none" spc="0" normalizeH="0" baseline="0" noProof="0" dirty="0">
                <a:ln>
                  <a:noFill/>
                </a:ln>
                <a:effectLst/>
                <a:uLnTx/>
                <a:uFillTx/>
                <a:latin typeface="+mn-lt"/>
                <a:ea typeface="+mn-ea"/>
                <a:cs typeface="+mn-cs"/>
              </a:rPr>
              <a:t>Impulsberatung</a:t>
            </a:r>
            <a:r>
              <a:rPr kumimoji="0" lang="de-CH" sz="1100" b="0" i="0" u="none" strike="noStrike" kern="1200" cap="none" spc="0" normalizeH="0" baseline="0" noProof="0" dirty="0">
                <a:ln>
                  <a:noFill/>
                </a:ln>
                <a:effectLst/>
                <a:uLnTx/>
                <a:uFillTx/>
                <a:latin typeface="+mn-lt"/>
                <a:ea typeface="+mn-ea"/>
                <a:cs typeface="+mn-cs"/>
              </a:rPr>
              <a:t> existiert für zwei unterschiedliche Gebäudekategorien und bietet den Hausbesitzerinnen und Hausbesitzer eine sach- und zielgerichtete Beratung zur Heizung</a:t>
            </a:r>
            <a:r>
              <a:rPr lang="de-CH" sz="1100" dirty="0">
                <a:latin typeface="+mn-lt"/>
              </a:rPr>
              <a:t>.</a:t>
            </a:r>
            <a:endParaRPr kumimoji="0" lang="de-CH" sz="1200" b="0" i="0" u="none" strike="noStrike" kern="1200" cap="none" spc="0" normalizeH="0" baseline="0" noProof="0" dirty="0">
              <a:ln>
                <a:noFill/>
              </a:ln>
              <a:effectLst/>
              <a:uLnTx/>
              <a:uFillTx/>
              <a:latin typeface="+mn-lt"/>
            </a:endParaRP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11</a:t>
            </a:fld>
            <a:endParaRPr lang="de-CH"/>
          </a:p>
        </p:txBody>
      </p:sp>
    </p:spTree>
    <p:extLst>
      <p:ext uri="{BB962C8B-B14F-4D97-AF65-F5344CB8AC3E}">
        <p14:creationId xmlns:p14="http://schemas.microsoft.com/office/powerpoint/2010/main" val="272627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12</a:t>
            </a:fld>
            <a:endParaRPr lang="de-CH"/>
          </a:p>
        </p:txBody>
      </p:sp>
    </p:spTree>
    <p:extLst>
      <p:ext uri="{BB962C8B-B14F-4D97-AF65-F5344CB8AC3E}">
        <p14:creationId xmlns:p14="http://schemas.microsoft.com/office/powerpoint/2010/main" val="302065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13</a:t>
            </a:fld>
            <a:endParaRPr lang="de-CH"/>
          </a:p>
        </p:txBody>
      </p:sp>
    </p:spTree>
    <p:extLst>
      <p:ext uri="{BB962C8B-B14F-4D97-AF65-F5344CB8AC3E}">
        <p14:creationId xmlns:p14="http://schemas.microsoft.com/office/powerpoint/2010/main" val="2144960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15898530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095999" y="512677"/>
            <a:ext cx="5580063" cy="2550336"/>
          </a:xfrm>
        </p:spPr>
        <p:txBody>
          <a:bodyPr anchor="b"/>
          <a:lstStyle>
            <a:lvl1pPr algn="l">
              <a:lnSpc>
                <a:spcPct val="92000"/>
              </a:lnSpc>
              <a:defRPr sz="5400">
                <a:solidFill>
                  <a:schemeClr val="accent1"/>
                </a:solidFill>
              </a:defRPr>
            </a:lvl1pPr>
          </a:lstStyle>
          <a:p>
            <a:r>
              <a:rPr lang="de-DE"/>
              <a:t>Mastertitelformat bearbeiten</a:t>
            </a:r>
            <a:endParaRPr lang="de-CH"/>
          </a:p>
        </p:txBody>
      </p:sp>
      <p:sp>
        <p:nvSpPr>
          <p:cNvPr id="3" name="Untertitel 2"/>
          <p:cNvSpPr>
            <a:spLocks noGrp="1"/>
          </p:cNvSpPr>
          <p:nvPr>
            <p:ph type="subTitle" idx="1" hasCustomPrompt="1"/>
          </p:nvPr>
        </p:nvSpPr>
        <p:spPr>
          <a:xfrm>
            <a:off x="6096000" y="3176972"/>
            <a:ext cx="5580062" cy="1008403"/>
          </a:xfr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Formatvorlage</a:t>
            </a:r>
            <a:r>
              <a:rPr lang="de-DE"/>
              <a:t> des Untertitelmasters durch Klicken bearbeiten</a:t>
            </a:r>
            <a:endParaRPr lang="de-CH"/>
          </a:p>
        </p:txBody>
      </p:sp>
      <p:sp>
        <p:nvSpPr>
          <p:cNvPr id="4" name="Textfeld 3">
            <a:extLst>
              <a:ext uri="{FF2B5EF4-FFF2-40B4-BE49-F238E27FC236}">
                <a16:creationId xmlns:a16="http://schemas.microsoft.com/office/drawing/2014/main" id="{6931CC00-0024-4578-90D6-6FF1EAA1ADC3}"/>
              </a:ext>
            </a:extLst>
          </p:cNvPr>
          <p:cNvSpPr txBox="1"/>
          <p:nvPr userDrawn="1"/>
        </p:nvSpPr>
        <p:spPr>
          <a:xfrm>
            <a:off x="4277428" y="6309320"/>
            <a:ext cx="1602548" cy="281850"/>
          </a:xfrm>
          <a:prstGeom prst="rect">
            <a:avLst/>
          </a:prstGeom>
          <a:noFill/>
        </p:spPr>
        <p:txBody>
          <a:bodyPr wrap="square" lIns="0" tIns="0" rIns="0" bIns="0" rtlCol="0" anchor="b">
            <a:noAutofit/>
          </a:bodyPr>
          <a:lstStyle/>
          <a:p>
            <a:pPr>
              <a:lnSpc>
                <a:spcPct val="100000"/>
              </a:lnSpc>
            </a:pPr>
            <a:r>
              <a:rPr lang="de-DE" sz="800">
                <a:solidFill>
                  <a:schemeClr val="accent1"/>
                </a:solidFill>
              </a:rPr>
              <a:t>Infoline 0848 444 444</a:t>
            </a:r>
          </a:p>
          <a:p>
            <a:pPr>
              <a:lnSpc>
                <a:spcPct val="100000"/>
              </a:lnSpc>
            </a:pPr>
            <a:r>
              <a:rPr lang="de-DE" sz="800">
                <a:solidFill>
                  <a:schemeClr val="accent1"/>
                </a:solidFill>
              </a:rPr>
              <a:t>energieschweiz.ch</a:t>
            </a:r>
            <a:endParaRPr lang="de-CH" sz="800">
              <a:solidFill>
                <a:schemeClr val="accent1"/>
              </a:solidFill>
            </a:endParaRPr>
          </a:p>
        </p:txBody>
      </p:sp>
      <p:sp>
        <p:nvSpPr>
          <p:cNvPr id="12" name="Textfeld 11">
            <a:extLst>
              <a:ext uri="{FF2B5EF4-FFF2-40B4-BE49-F238E27FC236}">
                <a16:creationId xmlns:a16="http://schemas.microsoft.com/office/drawing/2014/main" id="{F6CE1330-520F-427D-BF5D-C54A09D1B3A7}"/>
              </a:ext>
            </a:extLst>
          </p:cNvPr>
          <p:cNvSpPr txBox="1"/>
          <p:nvPr userDrawn="1"/>
        </p:nvSpPr>
        <p:spPr>
          <a:xfrm>
            <a:off x="2388838" y="6309320"/>
            <a:ext cx="1513384" cy="281849"/>
          </a:xfrm>
          <a:prstGeom prst="rect">
            <a:avLst/>
          </a:prstGeom>
          <a:noFill/>
        </p:spPr>
        <p:txBody>
          <a:bodyPr wrap="square" lIns="0" tIns="0" rIns="0" bIns="0" rtlCol="0" anchor="b">
            <a:noAutofit/>
          </a:bodyPr>
          <a:lstStyle/>
          <a:p>
            <a:pPr>
              <a:lnSpc>
                <a:spcPct val="100000"/>
              </a:lnSpc>
            </a:pPr>
            <a:r>
              <a:rPr lang="de-DE" sz="800" err="1">
                <a:solidFill>
                  <a:schemeClr val="accent1"/>
                </a:solidFill>
              </a:rPr>
              <a:t>Pulverstrasse</a:t>
            </a:r>
            <a:r>
              <a:rPr lang="de-DE" sz="800">
                <a:solidFill>
                  <a:schemeClr val="accent1"/>
                </a:solidFill>
              </a:rPr>
              <a:t> 13</a:t>
            </a:r>
          </a:p>
          <a:p>
            <a:pPr>
              <a:lnSpc>
                <a:spcPct val="100000"/>
              </a:lnSpc>
            </a:pPr>
            <a:r>
              <a:rPr lang="de-DE" sz="800">
                <a:solidFill>
                  <a:schemeClr val="accent1"/>
                </a:solidFill>
              </a:rPr>
              <a:t>CH-3063 Ittigen</a:t>
            </a:r>
            <a:endParaRPr lang="de-CH" sz="800">
              <a:solidFill>
                <a:schemeClr val="accent1"/>
              </a:solidFill>
            </a:endParaRPr>
          </a:p>
        </p:txBody>
      </p:sp>
      <p:sp>
        <p:nvSpPr>
          <p:cNvPr id="13" name="Textfeld 12">
            <a:extLst>
              <a:ext uri="{FF2B5EF4-FFF2-40B4-BE49-F238E27FC236}">
                <a16:creationId xmlns:a16="http://schemas.microsoft.com/office/drawing/2014/main" id="{77787F77-0866-4262-A110-EB9FBCC6189C}"/>
              </a:ext>
            </a:extLst>
          </p:cNvPr>
          <p:cNvSpPr txBox="1"/>
          <p:nvPr userDrawn="1"/>
        </p:nvSpPr>
        <p:spPr>
          <a:xfrm>
            <a:off x="521071" y="6308662"/>
            <a:ext cx="1513384" cy="281850"/>
          </a:xfrm>
          <a:prstGeom prst="rect">
            <a:avLst/>
          </a:prstGeom>
          <a:noFill/>
        </p:spPr>
        <p:txBody>
          <a:bodyPr wrap="square" lIns="0" tIns="0" rIns="0" bIns="0" rtlCol="0" anchor="b">
            <a:noAutofit/>
          </a:bodyPr>
          <a:lstStyle/>
          <a:p>
            <a:pPr>
              <a:lnSpc>
                <a:spcPct val="100000"/>
              </a:lnSpc>
            </a:pPr>
            <a:r>
              <a:rPr lang="de-DE" sz="800" err="1">
                <a:solidFill>
                  <a:schemeClr val="accent1"/>
                </a:solidFill>
              </a:rPr>
              <a:t>EnergieSchweiz</a:t>
            </a:r>
            <a:endParaRPr lang="de-DE" sz="800">
              <a:solidFill>
                <a:schemeClr val="accent1"/>
              </a:solidFill>
            </a:endParaRPr>
          </a:p>
          <a:p>
            <a:pPr>
              <a:lnSpc>
                <a:spcPct val="100000"/>
              </a:lnSpc>
            </a:pPr>
            <a:r>
              <a:rPr lang="de-DE" sz="800">
                <a:solidFill>
                  <a:schemeClr val="accent1"/>
                </a:solidFill>
              </a:rPr>
              <a:t>Bundesamt für Energie BFE</a:t>
            </a:r>
            <a:endParaRPr lang="de-CH" sz="800">
              <a:solidFill>
                <a:schemeClr val="accent1"/>
              </a:solidFill>
            </a:endParaRPr>
          </a:p>
        </p:txBody>
      </p:sp>
      <p:sp>
        <p:nvSpPr>
          <p:cNvPr id="10" name="Bildplatzhalter 4">
            <a:extLst>
              <a:ext uri="{FF2B5EF4-FFF2-40B4-BE49-F238E27FC236}">
                <a16:creationId xmlns:a16="http://schemas.microsoft.com/office/drawing/2014/main" id="{734CD9DA-29F8-459C-8D55-165627630066}"/>
              </a:ext>
            </a:extLst>
          </p:cNvPr>
          <p:cNvSpPr>
            <a:spLocks noGrp="1"/>
          </p:cNvSpPr>
          <p:nvPr>
            <p:ph type="pic" sz="quarter" idx="13"/>
          </p:nvPr>
        </p:nvSpPr>
        <p:spPr>
          <a:xfrm>
            <a:off x="0" y="512676"/>
            <a:ext cx="5663952" cy="5580620"/>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pic>
        <p:nvPicPr>
          <p:cNvPr id="15" name="Grafik 14">
            <a:extLst>
              <a:ext uri="{FF2B5EF4-FFF2-40B4-BE49-F238E27FC236}">
                <a16:creationId xmlns:a16="http://schemas.microsoft.com/office/drawing/2014/main" id="{C5188859-E725-4D10-956E-1E681B4796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432000" y="6091199"/>
            <a:ext cx="2491200" cy="770400"/>
          </a:xfrm>
          <a:prstGeom prst="rect">
            <a:avLst/>
          </a:prstGeom>
        </p:spPr>
      </p:pic>
    </p:spTree>
    <p:extLst>
      <p:ext uri="{BB962C8B-B14F-4D97-AF65-F5344CB8AC3E}">
        <p14:creationId xmlns:p14="http://schemas.microsoft.com/office/powerpoint/2010/main" val="79052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rgbClr val="F0F7F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F383484B-AA4D-6A40-AC5A-F7081547E1E4}" type="datetime1">
              <a:rPr lang="de-CH" smtClean="0"/>
              <a:t>25.02.2026</a:t>
            </a:fld>
            <a:endParaRPr lang="de-CH"/>
          </a:p>
        </p:txBody>
      </p:sp>
      <p:sp>
        <p:nvSpPr>
          <p:cNvPr id="7" name="Fußzeilenplatzhalter 6"/>
          <p:cNvSpPr>
            <a:spLocks noGrp="1"/>
          </p:cNvSpPr>
          <p:nvPr>
            <p:ph type="ftr" sz="quarter" idx="11"/>
          </p:nvPr>
        </p:nvSpPr>
        <p:spPr/>
        <p:txBody>
          <a:bodyPr/>
          <a:lstStyle/>
          <a:p>
            <a:r>
              <a:rPr lang="de-CH"/>
              <a:t>energieschweiz.ch</a:t>
            </a:r>
          </a:p>
        </p:txBody>
      </p:sp>
      <p:sp>
        <p:nvSpPr>
          <p:cNvPr id="8" name="Foliennummernplatzhalter 7"/>
          <p:cNvSpPr>
            <a:spLocks noGrp="1"/>
          </p:cNvSpPr>
          <p:nvPr>
            <p:ph type="sldNum" sz="quarter" idx="12"/>
          </p:nvPr>
        </p:nvSpPr>
        <p:spPr/>
        <p:txBody>
          <a:bodyPr/>
          <a:lstStyle/>
          <a:p>
            <a:fld id="{442AD375-037F-43D0-B059-5172DA06796A}" type="slidenum">
              <a:rPr lang="de-CH" smtClean="0"/>
              <a:pPr/>
              <a:t>‹N°›</a:t>
            </a:fld>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agen">
    <p:bg>
      <p:bgPr>
        <a:solidFill>
          <a:srgbClr val="F0F7F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379" y="1592796"/>
            <a:ext cx="5508613" cy="3168352"/>
          </a:xfrm>
        </p:spPr>
        <p:txBody>
          <a:bodyPr anchor="ctr"/>
          <a:lstStyle>
            <a:lvl1pPr algn="r">
              <a:defRPr sz="8000"/>
            </a:lvl1pPr>
          </a:lstStyle>
          <a:p>
            <a:r>
              <a:rPr lang="de-CH"/>
              <a:t>Fragetext</a:t>
            </a:r>
          </a:p>
        </p:txBody>
      </p:sp>
      <p:sp>
        <p:nvSpPr>
          <p:cNvPr id="6" name="Datumsplatzhalter 5"/>
          <p:cNvSpPr>
            <a:spLocks noGrp="1"/>
          </p:cNvSpPr>
          <p:nvPr>
            <p:ph type="dt" sz="half" idx="10"/>
          </p:nvPr>
        </p:nvSpPr>
        <p:spPr/>
        <p:txBody>
          <a:bodyPr/>
          <a:lstStyle/>
          <a:p>
            <a:fld id="{F23404B3-ADD5-A242-9700-F593C05D12B0}" type="datetime1">
              <a:rPr lang="de-CH" smtClean="0"/>
              <a:t>25.02.2026</a:t>
            </a:fld>
            <a:endParaRPr lang="de-CH"/>
          </a:p>
        </p:txBody>
      </p:sp>
      <p:sp>
        <p:nvSpPr>
          <p:cNvPr id="7" name="Fußzeilenplatzhalter 6"/>
          <p:cNvSpPr>
            <a:spLocks noGrp="1"/>
          </p:cNvSpPr>
          <p:nvPr>
            <p:ph type="ftr" sz="quarter" idx="11"/>
          </p:nvPr>
        </p:nvSpPr>
        <p:spPr/>
        <p:txBody>
          <a:bodyPr/>
          <a:lstStyle/>
          <a:p>
            <a:r>
              <a:rPr lang="de-CH"/>
              <a:t>energieschweiz.ch</a:t>
            </a:r>
          </a:p>
        </p:txBody>
      </p:sp>
      <p:sp>
        <p:nvSpPr>
          <p:cNvPr id="8" name="Foliennummernplatzhalter 7"/>
          <p:cNvSpPr>
            <a:spLocks noGrp="1"/>
          </p:cNvSpPr>
          <p:nvPr>
            <p:ph type="sldNum" sz="quarter" idx="12"/>
          </p:nvPr>
        </p:nvSpPr>
        <p:spPr/>
        <p:txBody>
          <a:bodyPr/>
          <a:lstStyle/>
          <a:p>
            <a:fld id="{442AD375-037F-43D0-B059-5172DA06796A}" type="slidenum">
              <a:rPr lang="de-CH" smtClean="0"/>
              <a:pPr/>
              <a:t>‹N°›</a:t>
            </a:fld>
            <a:endParaRPr lang="de-CH"/>
          </a:p>
        </p:txBody>
      </p:sp>
      <p:sp>
        <p:nvSpPr>
          <p:cNvPr id="4" name="Inhaltsplatzhalter 3">
            <a:extLst>
              <a:ext uri="{FF2B5EF4-FFF2-40B4-BE49-F238E27FC236}">
                <a16:creationId xmlns:a16="http://schemas.microsoft.com/office/drawing/2014/main" id="{E0C74A3E-8A3E-4CBE-8991-89C9E143B686}"/>
              </a:ext>
            </a:extLst>
          </p:cNvPr>
          <p:cNvSpPr>
            <a:spLocks noGrp="1"/>
          </p:cNvSpPr>
          <p:nvPr>
            <p:ph sz="quarter" idx="13" hasCustomPrompt="1"/>
          </p:nvPr>
        </p:nvSpPr>
        <p:spPr>
          <a:xfrm>
            <a:off x="7104112" y="1736725"/>
            <a:ext cx="2339926" cy="2340347"/>
          </a:xfrm>
        </p:spPr>
        <p:txBody>
          <a:bodyPr/>
          <a:lstStyle>
            <a:lvl1pPr>
              <a:defRPr/>
            </a:lvl1pPr>
          </a:lstStyle>
          <a:p>
            <a:pPr lvl="0"/>
            <a:r>
              <a:rPr lang="de-DE"/>
              <a:t>  </a:t>
            </a:r>
            <a:endParaRPr lang="de-CH"/>
          </a:p>
        </p:txBody>
      </p:sp>
    </p:spTree>
    <p:extLst>
      <p:ext uri="{BB962C8B-B14F-4D97-AF65-F5344CB8AC3E}">
        <p14:creationId xmlns:p14="http://schemas.microsoft.com/office/powerpoint/2010/main" val="223689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gradFill>
          <a:gsLst>
            <a:gs pos="100000">
              <a:srgbClr val="12385F"/>
            </a:gs>
            <a:gs pos="0">
              <a:srgbClr val="0C273C"/>
            </a:gs>
          </a:gsLst>
          <a:lin ang="0" scaled="0"/>
        </a:gra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15938" y="1122363"/>
            <a:ext cx="9000442" cy="2619214"/>
          </a:xfrm>
        </p:spPr>
        <p:txBody>
          <a:bodyPr anchor="b"/>
          <a:lstStyle>
            <a:lvl1pPr algn="l">
              <a:lnSpc>
                <a:spcPct val="92000"/>
              </a:lnSpc>
              <a:defRPr sz="8000">
                <a:solidFill>
                  <a:schemeClr val="bg1"/>
                </a:solidFill>
              </a:defRPr>
            </a:lvl1pPr>
          </a:lstStyle>
          <a:p>
            <a:r>
              <a:rPr lang="de-CH"/>
              <a:t>Schlussformel</a:t>
            </a:r>
          </a:p>
        </p:txBody>
      </p:sp>
      <p:sp>
        <p:nvSpPr>
          <p:cNvPr id="3" name="Untertitel 2"/>
          <p:cNvSpPr>
            <a:spLocks noGrp="1"/>
          </p:cNvSpPr>
          <p:nvPr>
            <p:ph type="subTitle" idx="1" hasCustomPrompt="1"/>
          </p:nvPr>
        </p:nvSpPr>
        <p:spPr>
          <a:xfrm>
            <a:off x="515938" y="3897052"/>
            <a:ext cx="9000442" cy="136074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Optionaler Text hinzufügen</a:t>
            </a:r>
            <a:endParaRPr lang="de-CH"/>
          </a:p>
        </p:txBody>
      </p:sp>
      <p:sp>
        <p:nvSpPr>
          <p:cNvPr id="4" name="Textfeld 3">
            <a:extLst>
              <a:ext uri="{FF2B5EF4-FFF2-40B4-BE49-F238E27FC236}">
                <a16:creationId xmlns:a16="http://schemas.microsoft.com/office/drawing/2014/main" id="{6931CC00-0024-4578-90D6-6FF1EAA1ADC3}"/>
              </a:ext>
            </a:extLst>
          </p:cNvPr>
          <p:cNvSpPr txBox="1"/>
          <p:nvPr userDrawn="1"/>
        </p:nvSpPr>
        <p:spPr>
          <a:xfrm>
            <a:off x="4277428" y="6309320"/>
            <a:ext cx="1602548" cy="281850"/>
          </a:xfrm>
          <a:prstGeom prst="rect">
            <a:avLst/>
          </a:prstGeom>
          <a:noFill/>
        </p:spPr>
        <p:txBody>
          <a:bodyPr wrap="square" lIns="0" tIns="0" rIns="0" bIns="0" rtlCol="0" anchor="b">
            <a:noAutofit/>
          </a:bodyPr>
          <a:lstStyle/>
          <a:p>
            <a:pPr>
              <a:lnSpc>
                <a:spcPct val="100000"/>
              </a:lnSpc>
            </a:pPr>
            <a:r>
              <a:rPr lang="de-DE" sz="800">
                <a:solidFill>
                  <a:schemeClr val="bg1"/>
                </a:solidFill>
              </a:rPr>
              <a:t>Infoline 0848 444 444</a:t>
            </a:r>
          </a:p>
          <a:p>
            <a:pPr>
              <a:lnSpc>
                <a:spcPct val="100000"/>
              </a:lnSpc>
            </a:pPr>
            <a:r>
              <a:rPr lang="de-DE" sz="800">
                <a:solidFill>
                  <a:schemeClr val="bg1"/>
                </a:solidFill>
              </a:rPr>
              <a:t>energieschweiz.ch</a:t>
            </a:r>
            <a:endParaRPr lang="de-CH" sz="800">
              <a:solidFill>
                <a:schemeClr val="bg1"/>
              </a:solidFill>
            </a:endParaRPr>
          </a:p>
        </p:txBody>
      </p:sp>
      <p:sp>
        <p:nvSpPr>
          <p:cNvPr id="12" name="Textfeld 11">
            <a:extLst>
              <a:ext uri="{FF2B5EF4-FFF2-40B4-BE49-F238E27FC236}">
                <a16:creationId xmlns:a16="http://schemas.microsoft.com/office/drawing/2014/main" id="{F6CE1330-520F-427D-BF5D-C54A09D1B3A7}"/>
              </a:ext>
            </a:extLst>
          </p:cNvPr>
          <p:cNvSpPr txBox="1"/>
          <p:nvPr userDrawn="1"/>
        </p:nvSpPr>
        <p:spPr>
          <a:xfrm>
            <a:off x="2388838" y="6309320"/>
            <a:ext cx="1513384" cy="281849"/>
          </a:xfrm>
          <a:prstGeom prst="rect">
            <a:avLst/>
          </a:prstGeom>
          <a:noFill/>
        </p:spPr>
        <p:txBody>
          <a:bodyPr wrap="square" lIns="0" tIns="0" rIns="0" bIns="0" rtlCol="0" anchor="b">
            <a:noAutofit/>
          </a:bodyPr>
          <a:lstStyle/>
          <a:p>
            <a:pPr>
              <a:lnSpc>
                <a:spcPct val="100000"/>
              </a:lnSpc>
            </a:pPr>
            <a:r>
              <a:rPr lang="de-DE" sz="800" err="1">
                <a:solidFill>
                  <a:schemeClr val="bg1"/>
                </a:solidFill>
              </a:rPr>
              <a:t>Pulverstrasse</a:t>
            </a:r>
            <a:r>
              <a:rPr lang="de-DE" sz="800">
                <a:solidFill>
                  <a:schemeClr val="bg1"/>
                </a:solidFill>
              </a:rPr>
              <a:t> 13</a:t>
            </a:r>
          </a:p>
          <a:p>
            <a:pPr>
              <a:lnSpc>
                <a:spcPct val="100000"/>
              </a:lnSpc>
            </a:pPr>
            <a:r>
              <a:rPr lang="de-DE" sz="800">
                <a:solidFill>
                  <a:schemeClr val="bg1"/>
                </a:solidFill>
              </a:rPr>
              <a:t>CH-3063 Ittigen</a:t>
            </a:r>
            <a:endParaRPr lang="de-CH" sz="800">
              <a:solidFill>
                <a:schemeClr val="bg1"/>
              </a:solidFill>
            </a:endParaRPr>
          </a:p>
        </p:txBody>
      </p:sp>
      <p:sp>
        <p:nvSpPr>
          <p:cNvPr id="13" name="Textfeld 12">
            <a:extLst>
              <a:ext uri="{FF2B5EF4-FFF2-40B4-BE49-F238E27FC236}">
                <a16:creationId xmlns:a16="http://schemas.microsoft.com/office/drawing/2014/main" id="{77787F77-0866-4262-A110-EB9FBCC6189C}"/>
              </a:ext>
            </a:extLst>
          </p:cNvPr>
          <p:cNvSpPr txBox="1"/>
          <p:nvPr userDrawn="1"/>
        </p:nvSpPr>
        <p:spPr>
          <a:xfrm>
            <a:off x="521071" y="6308662"/>
            <a:ext cx="1513384" cy="281850"/>
          </a:xfrm>
          <a:prstGeom prst="rect">
            <a:avLst/>
          </a:prstGeom>
          <a:noFill/>
        </p:spPr>
        <p:txBody>
          <a:bodyPr wrap="square" lIns="0" tIns="0" rIns="0" bIns="0" rtlCol="0" anchor="b">
            <a:noAutofit/>
          </a:bodyPr>
          <a:lstStyle/>
          <a:p>
            <a:pPr>
              <a:lnSpc>
                <a:spcPct val="100000"/>
              </a:lnSpc>
            </a:pPr>
            <a:r>
              <a:rPr lang="de-DE" sz="800" err="1">
                <a:solidFill>
                  <a:schemeClr val="bg1"/>
                </a:solidFill>
              </a:rPr>
              <a:t>EnergieSchweiz</a:t>
            </a:r>
            <a:endParaRPr lang="de-DE" sz="800">
              <a:solidFill>
                <a:schemeClr val="bg1"/>
              </a:solidFill>
            </a:endParaRPr>
          </a:p>
          <a:p>
            <a:pPr>
              <a:lnSpc>
                <a:spcPct val="100000"/>
              </a:lnSpc>
            </a:pPr>
            <a:r>
              <a:rPr lang="de-DE" sz="800">
                <a:solidFill>
                  <a:schemeClr val="bg1"/>
                </a:solidFill>
              </a:rPr>
              <a:t>Bundesamt für Energie BFE</a:t>
            </a:r>
            <a:endParaRPr lang="de-CH" sz="800">
              <a:solidFill>
                <a:schemeClr val="bg1"/>
              </a:solidFill>
            </a:endParaRPr>
          </a:p>
        </p:txBody>
      </p:sp>
      <p:pic>
        <p:nvPicPr>
          <p:cNvPr id="6" name="Grafik 5">
            <a:extLst>
              <a:ext uri="{FF2B5EF4-FFF2-40B4-BE49-F238E27FC236}">
                <a16:creationId xmlns:a16="http://schemas.microsoft.com/office/drawing/2014/main" id="{87E14C55-4D76-4FCB-9B30-DB0A4E5A77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32000" y="6091200"/>
            <a:ext cx="2491200" cy="770400"/>
          </a:xfrm>
          <a:prstGeom prst="rect">
            <a:avLst/>
          </a:prstGeom>
        </p:spPr>
      </p:pic>
    </p:spTree>
    <p:extLst>
      <p:ext uri="{BB962C8B-B14F-4D97-AF65-F5344CB8AC3E}">
        <p14:creationId xmlns:p14="http://schemas.microsoft.com/office/powerpoint/2010/main" val="2809573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959586EC-DDA3-B840-A684-80419EB52894}" type="datetime1">
              <a:rPr lang="de-CH" smtClean="0"/>
              <a:t>25.02.2026</a:t>
            </a:fld>
            <a:endParaRPr lang="de-CH"/>
          </a:p>
        </p:txBody>
      </p:sp>
      <p:sp>
        <p:nvSpPr>
          <p:cNvPr id="6" name="Fußzeilenplatzhalter 5"/>
          <p:cNvSpPr>
            <a:spLocks noGrp="1"/>
          </p:cNvSpPr>
          <p:nvPr>
            <p:ph type="ftr" sz="quarter" idx="11"/>
          </p:nvPr>
        </p:nvSpPr>
        <p:spPr/>
        <p:txBody>
          <a:bodyPr/>
          <a:lstStyle/>
          <a:p>
            <a:r>
              <a:rPr lang="de-CH"/>
              <a:t>energieschweiz.ch</a:t>
            </a:r>
          </a:p>
        </p:txBody>
      </p:sp>
      <p:sp>
        <p:nvSpPr>
          <p:cNvPr id="7" name="Foliennummernplatzhalter 6"/>
          <p:cNvSpPr>
            <a:spLocks noGrp="1"/>
          </p:cNvSpPr>
          <p:nvPr>
            <p:ph type="sldNum" sz="quarter" idx="12"/>
          </p:nvPr>
        </p:nvSpPr>
        <p:spPr/>
        <p:txBody>
          <a:bodyPr/>
          <a:lstStyle/>
          <a:p>
            <a:fld id="{442AD375-037F-43D0-B059-5172DA06796A}" type="slidenum">
              <a:rPr lang="de-CH" smtClean="0"/>
              <a:pPr/>
              <a:t>‹N°›</a:t>
            </a:fld>
            <a:endParaRPr lang="de-CH"/>
          </a:p>
        </p:txBody>
      </p:sp>
    </p:spTree>
    <p:extLst>
      <p:ext uri="{BB962C8B-B14F-4D97-AF65-F5344CB8AC3E}">
        <p14:creationId xmlns:p14="http://schemas.microsoft.com/office/powerpoint/2010/main" val="4005446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Bild vollflächig">
    <p:bg>
      <p:bgPr>
        <a:gradFill>
          <a:gsLst>
            <a:gs pos="100000">
              <a:srgbClr val="12385F"/>
            </a:gs>
            <a:gs pos="0">
              <a:srgbClr val="0C273C"/>
            </a:gs>
          </a:gsLst>
          <a:lin ang="0" scaled="0"/>
        </a:gradFill>
        <a:effectLst/>
      </p:bgPr>
    </p:bg>
    <p:spTree>
      <p:nvGrpSpPr>
        <p:cNvPr id="1" name=""/>
        <p:cNvGrpSpPr/>
        <p:nvPr/>
      </p:nvGrpSpPr>
      <p:grpSpPr>
        <a:xfrm>
          <a:off x="0" y="0"/>
          <a:ext cx="0" cy="0"/>
          <a:chOff x="0" y="0"/>
          <a:chExt cx="0" cy="0"/>
        </a:xfrm>
      </p:grpSpPr>
      <p:sp>
        <p:nvSpPr>
          <p:cNvPr id="14" name="Bildplatzhalter 4">
            <a:extLst>
              <a:ext uri="{FF2B5EF4-FFF2-40B4-BE49-F238E27FC236}">
                <a16:creationId xmlns:a16="http://schemas.microsoft.com/office/drawing/2014/main" id="{CCBD2CE7-4EA2-4CCC-AA9E-AD250EE2AE71}"/>
              </a:ext>
            </a:extLst>
          </p:cNvPr>
          <p:cNvSpPr>
            <a:spLocks noGrp="1"/>
          </p:cNvSpPr>
          <p:nvPr>
            <p:ph type="pic" sz="quarter" idx="13"/>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2" name="Titel 1"/>
          <p:cNvSpPr>
            <a:spLocks noGrp="1"/>
          </p:cNvSpPr>
          <p:nvPr>
            <p:ph type="ctrTitle"/>
          </p:nvPr>
        </p:nvSpPr>
        <p:spPr>
          <a:xfrm>
            <a:off x="515938" y="1122363"/>
            <a:ext cx="9000442" cy="2619214"/>
          </a:xfrm>
        </p:spPr>
        <p:txBody>
          <a:bodyPr anchor="b"/>
          <a:lstStyle>
            <a:lvl1pPr algn="l">
              <a:lnSpc>
                <a:spcPct val="92000"/>
              </a:lnSpc>
              <a:defRPr sz="8000">
                <a:solidFill>
                  <a:schemeClr val="bg1"/>
                </a:solidFill>
              </a:defRPr>
            </a:lvl1pPr>
          </a:lstStyle>
          <a:p>
            <a:r>
              <a:rPr lang="de-DE"/>
              <a:t>Mastertitelformat bearbeiten</a:t>
            </a:r>
            <a:endParaRPr lang="de-CH"/>
          </a:p>
        </p:txBody>
      </p:sp>
      <p:sp>
        <p:nvSpPr>
          <p:cNvPr id="3" name="Untertitel 2"/>
          <p:cNvSpPr>
            <a:spLocks noGrp="1"/>
          </p:cNvSpPr>
          <p:nvPr>
            <p:ph type="subTitle" idx="1" hasCustomPrompt="1"/>
          </p:nvPr>
        </p:nvSpPr>
        <p:spPr>
          <a:xfrm>
            <a:off x="515938" y="3897052"/>
            <a:ext cx="9000442" cy="966888"/>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Untertitel Autor Datum hinzufügen</a:t>
            </a:r>
            <a:endParaRPr lang="de-CH"/>
          </a:p>
        </p:txBody>
      </p:sp>
      <p:sp>
        <p:nvSpPr>
          <p:cNvPr id="7" name="Textplatzhalter 6">
            <a:extLst>
              <a:ext uri="{FF2B5EF4-FFF2-40B4-BE49-F238E27FC236}">
                <a16:creationId xmlns:a16="http://schemas.microsoft.com/office/drawing/2014/main" id="{5C0408AE-5400-4EC9-AC42-EC26DD7C15B3}"/>
              </a:ext>
            </a:extLst>
          </p:cNvPr>
          <p:cNvSpPr>
            <a:spLocks noGrp="1"/>
          </p:cNvSpPr>
          <p:nvPr>
            <p:ph type="body" sz="quarter" idx="10" hasCustomPrompt="1"/>
          </p:nvPr>
        </p:nvSpPr>
        <p:spPr>
          <a:xfrm>
            <a:off x="451549" y="6301007"/>
            <a:ext cx="5435248" cy="358647"/>
          </a:xfrm>
          <a:blipFill>
            <a:blip r:embed="rId2"/>
            <a:stretch>
              <a:fillRect/>
            </a:stretch>
          </a:blipFill>
        </p:spPr>
        <p:txBody>
          <a:bodyPr/>
          <a:lstStyle>
            <a:lvl1pPr>
              <a:defRPr sz="400">
                <a:solidFill>
                  <a:schemeClr val="bg1"/>
                </a:solidFill>
              </a:defRPr>
            </a:lvl1pPr>
          </a:lstStyle>
          <a:p>
            <a:pPr lvl="0"/>
            <a:r>
              <a:rPr lang="de-DE"/>
              <a:t>   </a:t>
            </a:r>
            <a:endParaRPr lang="de-CH"/>
          </a:p>
        </p:txBody>
      </p:sp>
      <p:sp>
        <p:nvSpPr>
          <p:cNvPr id="11" name="Textplatzhalter 6">
            <a:extLst>
              <a:ext uri="{FF2B5EF4-FFF2-40B4-BE49-F238E27FC236}">
                <a16:creationId xmlns:a16="http://schemas.microsoft.com/office/drawing/2014/main" id="{0FB7112F-60E7-41F1-A56E-CC8902619A29}"/>
              </a:ext>
            </a:extLst>
          </p:cNvPr>
          <p:cNvSpPr>
            <a:spLocks noGrp="1"/>
          </p:cNvSpPr>
          <p:nvPr>
            <p:ph type="body" sz="quarter" idx="11" hasCustomPrompt="1"/>
          </p:nvPr>
        </p:nvSpPr>
        <p:spPr>
          <a:xfrm>
            <a:off x="9431116" y="6091840"/>
            <a:ext cx="2490414" cy="770842"/>
          </a:xfrm>
          <a:blipFill>
            <a:blip r:embed="rId3">
              <a:extLst>
                <a:ext uri="{96DAC541-7B7A-43D3-8B79-37D633B846F1}">
                  <asvg:svgBlip xmlns:asvg="http://schemas.microsoft.com/office/drawing/2016/SVG/main" r:embed="rId4"/>
                </a:ext>
              </a:extLst>
            </a:blip>
            <a:stretch>
              <a:fillRect/>
            </a:stretch>
          </a:blipFill>
        </p:spPr>
        <p:txBody>
          <a:bodyPr/>
          <a:lstStyle>
            <a:lvl1pPr>
              <a:defRPr sz="400">
                <a:solidFill>
                  <a:schemeClr val="bg1"/>
                </a:solidFill>
              </a:defRPr>
            </a:lvl1pPr>
          </a:lstStyle>
          <a:p>
            <a:pPr lvl="0"/>
            <a:r>
              <a:rPr lang="de-DE"/>
              <a:t>   </a:t>
            </a:r>
            <a:endParaRPr lang="de-CH"/>
          </a:p>
        </p:txBody>
      </p:sp>
    </p:spTree>
    <p:extLst>
      <p:ext uri="{BB962C8B-B14F-4D97-AF65-F5344CB8AC3E}">
        <p14:creationId xmlns:p14="http://schemas.microsoft.com/office/powerpoint/2010/main" val="246293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Zwischentitel">
    <p:bg>
      <p:bgPr>
        <a:solidFill>
          <a:srgbClr val="F0F7FC"/>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15937" y="2096852"/>
            <a:ext cx="8352371" cy="2304255"/>
          </a:xfrm>
        </p:spPr>
        <p:txBody>
          <a:bodyPr anchor="ctr"/>
          <a:lstStyle>
            <a:lvl1pPr algn="l">
              <a:lnSpc>
                <a:spcPct val="92000"/>
              </a:lnSpc>
              <a:defRPr sz="8000"/>
            </a:lvl1pPr>
          </a:lstStyle>
          <a:p>
            <a:r>
              <a:rPr lang="de-CH"/>
              <a:t>Zwischentitel hinzufügen</a:t>
            </a:r>
          </a:p>
        </p:txBody>
      </p:sp>
      <p:sp>
        <p:nvSpPr>
          <p:cNvPr id="3" name="Untertitel 2"/>
          <p:cNvSpPr>
            <a:spLocks noGrp="1"/>
          </p:cNvSpPr>
          <p:nvPr>
            <p:ph type="subTitle" idx="1" hasCustomPrompt="1"/>
          </p:nvPr>
        </p:nvSpPr>
        <p:spPr>
          <a:xfrm>
            <a:off x="515938" y="5085184"/>
            <a:ext cx="8352370" cy="900100"/>
          </a:xfrm>
        </p:spPr>
        <p:txBody>
          <a:bodyPr anchor="b"/>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Formatvorlage</a:t>
            </a:r>
            <a:r>
              <a:rPr lang="de-DE"/>
              <a:t> des Untertitelmasters durch Klicken bearbeiten</a:t>
            </a:r>
            <a:endParaRPr lang="de-CH"/>
          </a:p>
        </p:txBody>
      </p:sp>
      <p:sp>
        <p:nvSpPr>
          <p:cNvPr id="7" name="Datumsplatzhalter 6"/>
          <p:cNvSpPr>
            <a:spLocks noGrp="1"/>
          </p:cNvSpPr>
          <p:nvPr>
            <p:ph type="dt" sz="half" idx="10"/>
          </p:nvPr>
        </p:nvSpPr>
        <p:spPr/>
        <p:txBody>
          <a:bodyPr/>
          <a:lstStyle/>
          <a:p>
            <a:fld id="{CA08F6AA-CFC7-934D-A2F9-B7B11DDCEDA5}" type="datetime1">
              <a:rPr lang="de-CH" smtClean="0"/>
              <a:t>25.02.2026</a:t>
            </a:fld>
            <a:endParaRPr lang="de-CH"/>
          </a:p>
        </p:txBody>
      </p:sp>
      <p:sp>
        <p:nvSpPr>
          <p:cNvPr id="9" name="Fußzeilenplatzhalter 8"/>
          <p:cNvSpPr>
            <a:spLocks noGrp="1"/>
          </p:cNvSpPr>
          <p:nvPr>
            <p:ph type="ftr" sz="quarter" idx="11"/>
          </p:nvPr>
        </p:nvSpPr>
        <p:spPr/>
        <p:txBody>
          <a:bodyPr/>
          <a:lstStyle/>
          <a:p>
            <a:r>
              <a:rPr lang="de-CH"/>
              <a:t>energieschweiz.ch</a:t>
            </a:r>
          </a:p>
        </p:txBody>
      </p:sp>
      <p:sp>
        <p:nvSpPr>
          <p:cNvPr id="10" name="Foliennummernplatzhalter 9"/>
          <p:cNvSpPr>
            <a:spLocks noGrp="1"/>
          </p:cNvSpPr>
          <p:nvPr>
            <p:ph type="sldNum" sz="quarter" idx="12"/>
          </p:nvPr>
        </p:nvSpPr>
        <p:spPr/>
        <p:txBody>
          <a:bodyPr/>
          <a:lstStyle/>
          <a:p>
            <a:fld id="{442AD375-037F-43D0-B059-5172DA06796A}" type="slidenum">
              <a:rPr lang="de-CH" smtClean="0"/>
              <a:pPr/>
              <a:t>‹N°›</a:t>
            </a:fld>
            <a:endParaRPr lang="de-CH"/>
          </a:p>
        </p:txBody>
      </p:sp>
    </p:spTree>
    <p:extLst>
      <p:ext uri="{BB962C8B-B14F-4D97-AF65-F5344CB8AC3E}">
        <p14:creationId xmlns:p14="http://schemas.microsoft.com/office/powerpoint/2010/main" val="347892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D68361BA-4B9B-C64D-8980-F82CA5646B7D}" type="datetime1">
              <a:rPr lang="de-CH" smtClean="0"/>
              <a:t>25.02.2026</a:t>
            </a:fld>
            <a:endParaRPr lang="de-CH"/>
          </a:p>
        </p:txBody>
      </p:sp>
      <p:sp>
        <p:nvSpPr>
          <p:cNvPr id="8" name="Fußzeilenplatzhalter 7"/>
          <p:cNvSpPr>
            <a:spLocks noGrp="1"/>
          </p:cNvSpPr>
          <p:nvPr>
            <p:ph type="ftr" sz="quarter" idx="11"/>
          </p:nvPr>
        </p:nvSpPr>
        <p:spPr/>
        <p:txBody>
          <a:bodyPr/>
          <a:lstStyle/>
          <a:p>
            <a:r>
              <a:rPr lang="de-CH"/>
              <a:t>energieschweiz.ch</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gros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lvl1pPr>
              <a:defRPr sz="3200"/>
            </a:lvl1pPr>
            <a:lvl2pPr>
              <a:defRPr sz="3200"/>
            </a:lvl2pPr>
            <a:lvl3pPr>
              <a:defRPr sz="3200"/>
            </a:lvl3pPr>
            <a:lvl4pPr>
              <a:defRPr sz="3200"/>
            </a:lvl4pPr>
            <a:lvl5pPr>
              <a:defRPr sz="32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BB6FCC37-23CA-5F44-A5A7-D7DF038A5FFB}" type="datetime1">
              <a:rPr lang="de-CH" smtClean="0"/>
              <a:t>25.02.2026</a:t>
            </a:fld>
            <a:endParaRPr lang="de-CH"/>
          </a:p>
        </p:txBody>
      </p:sp>
      <p:sp>
        <p:nvSpPr>
          <p:cNvPr id="8" name="Fußzeilenplatzhalter 7"/>
          <p:cNvSpPr>
            <a:spLocks noGrp="1"/>
          </p:cNvSpPr>
          <p:nvPr>
            <p:ph type="ftr" sz="quarter" idx="11"/>
          </p:nvPr>
        </p:nvSpPr>
        <p:spPr/>
        <p:txBody>
          <a:bodyPr/>
          <a:lstStyle/>
          <a:p>
            <a:r>
              <a:rPr lang="de-CH"/>
              <a:t>energieschweiz.ch</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Tree>
    <p:extLst>
      <p:ext uri="{BB962C8B-B14F-4D97-AF65-F5344CB8AC3E}">
        <p14:creationId xmlns:p14="http://schemas.microsoft.com/office/powerpoint/2010/main" val="424707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515378" y="1592796"/>
            <a:ext cx="5508000" cy="4584167"/>
          </a:xfrm>
        </p:spPr>
        <p:txBody>
          <a:bodyPr/>
          <a:lstStyle>
            <a:lvl1pPr>
              <a:defRPr sz="2400"/>
            </a:lvl1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843F792D-884C-0B47-A356-FD5D3032F0C3}" type="datetime1">
              <a:rPr lang="de-CH" smtClean="0"/>
              <a:t>25.02.2026</a:t>
            </a:fld>
            <a:endParaRPr lang="de-CH"/>
          </a:p>
        </p:txBody>
      </p:sp>
      <p:sp>
        <p:nvSpPr>
          <p:cNvPr id="8" name="Fußzeilenplatzhalter 7"/>
          <p:cNvSpPr>
            <a:spLocks noGrp="1"/>
          </p:cNvSpPr>
          <p:nvPr>
            <p:ph type="ftr" sz="quarter" idx="11"/>
          </p:nvPr>
        </p:nvSpPr>
        <p:spPr/>
        <p:txBody>
          <a:bodyPr/>
          <a:lstStyle/>
          <a:p>
            <a:r>
              <a:rPr lang="de-CH"/>
              <a:t>energieschweiz.ch</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
        <p:nvSpPr>
          <p:cNvPr id="10" name="Inhaltsplatzhalter 2">
            <a:extLst>
              <a:ext uri="{FF2B5EF4-FFF2-40B4-BE49-F238E27FC236}">
                <a16:creationId xmlns:a16="http://schemas.microsoft.com/office/drawing/2014/main" id="{BB5156C8-6FDA-48FE-BA15-A668040069C8}"/>
              </a:ext>
            </a:extLst>
          </p:cNvPr>
          <p:cNvSpPr>
            <a:spLocks noGrp="1"/>
          </p:cNvSpPr>
          <p:nvPr>
            <p:ph idx="13" hasCustomPrompt="1"/>
          </p:nvPr>
        </p:nvSpPr>
        <p:spPr>
          <a:xfrm>
            <a:off x="6168063" y="1592795"/>
            <a:ext cx="5508000" cy="4584167"/>
          </a:xfrm>
        </p:spPr>
        <p:txBody>
          <a:bodyPr/>
          <a:lstStyle>
            <a:lvl1pPr>
              <a:defRPr sz="2400"/>
            </a:lvl1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594695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Inhalt und Diagramm">
    <p:bg>
      <p:bgPr>
        <a:solidFill>
          <a:srgbClr val="F0F7F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15380" y="440669"/>
            <a:ext cx="3816910" cy="792087"/>
          </a:xfrm>
        </p:spPr>
        <p:txBody>
          <a:bodyPr/>
          <a:lstStyle/>
          <a:p>
            <a:r>
              <a:rPr lang="de-DE"/>
              <a:t>Mastertitelformat bearbeiten</a:t>
            </a:r>
            <a:endParaRPr lang="de-CH"/>
          </a:p>
        </p:txBody>
      </p:sp>
      <p:sp>
        <p:nvSpPr>
          <p:cNvPr id="7" name="Datumsplatzhalter 6"/>
          <p:cNvSpPr>
            <a:spLocks noGrp="1"/>
          </p:cNvSpPr>
          <p:nvPr>
            <p:ph type="dt" sz="half" idx="10"/>
          </p:nvPr>
        </p:nvSpPr>
        <p:spPr/>
        <p:txBody>
          <a:bodyPr/>
          <a:lstStyle/>
          <a:p>
            <a:fld id="{A8D0BF0B-BC5D-AF4C-A1F9-135A33F8D067}" type="datetime1">
              <a:rPr lang="de-CH" smtClean="0"/>
              <a:t>25.02.2026</a:t>
            </a:fld>
            <a:endParaRPr lang="de-CH"/>
          </a:p>
        </p:txBody>
      </p:sp>
      <p:sp>
        <p:nvSpPr>
          <p:cNvPr id="8" name="Fußzeilenplatzhalter 7"/>
          <p:cNvSpPr>
            <a:spLocks noGrp="1"/>
          </p:cNvSpPr>
          <p:nvPr>
            <p:ph type="ftr" sz="quarter" idx="11"/>
          </p:nvPr>
        </p:nvSpPr>
        <p:spPr/>
        <p:txBody>
          <a:bodyPr/>
          <a:lstStyle/>
          <a:p>
            <a:r>
              <a:rPr lang="de-CH"/>
              <a:t>energieschweiz.ch</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
        <p:nvSpPr>
          <p:cNvPr id="10" name="Inhaltsplatzhalter 2">
            <a:extLst>
              <a:ext uri="{FF2B5EF4-FFF2-40B4-BE49-F238E27FC236}">
                <a16:creationId xmlns:a16="http://schemas.microsoft.com/office/drawing/2014/main" id="{BB5156C8-6FDA-48FE-BA15-A668040069C8}"/>
              </a:ext>
            </a:extLst>
          </p:cNvPr>
          <p:cNvSpPr>
            <a:spLocks noGrp="1"/>
          </p:cNvSpPr>
          <p:nvPr>
            <p:ph idx="13" hasCustomPrompt="1"/>
          </p:nvPr>
        </p:nvSpPr>
        <p:spPr>
          <a:xfrm>
            <a:off x="4907868" y="440669"/>
            <a:ext cx="6768195" cy="5736293"/>
          </a:xfrm>
        </p:spPr>
        <p:txBody>
          <a:bodyPr/>
          <a:lstStyle>
            <a:lvl1pPr>
              <a:lnSpc>
                <a:spcPct val="95000"/>
              </a:lnSpc>
              <a:defRPr sz="1800"/>
            </a:lvl1pPr>
            <a:lvl2pPr>
              <a:lnSpc>
                <a:spcPct val="95000"/>
              </a:lnSpc>
              <a:defRPr sz="1800"/>
            </a:lvl2pPr>
          </a:lstStyle>
          <a:p>
            <a:pPr lvl="0"/>
            <a:r>
              <a:rPr lang="de-DE"/>
              <a:t>Diagramm einfügen</a:t>
            </a:r>
          </a:p>
          <a:p>
            <a:pPr lvl="1"/>
            <a:r>
              <a:rPr lang="de-DE"/>
              <a:t>Zweite </a:t>
            </a:r>
            <a:r>
              <a:rPr lang="de-CH" noProof="0"/>
              <a:t>Ebene</a:t>
            </a:r>
          </a:p>
        </p:txBody>
      </p:sp>
      <p:sp>
        <p:nvSpPr>
          <p:cNvPr id="11" name="Inhaltsplatzhalter 2">
            <a:extLst>
              <a:ext uri="{FF2B5EF4-FFF2-40B4-BE49-F238E27FC236}">
                <a16:creationId xmlns:a16="http://schemas.microsoft.com/office/drawing/2014/main" id="{19338E29-8DC7-421D-B7E6-DE587851149B}"/>
              </a:ext>
            </a:extLst>
          </p:cNvPr>
          <p:cNvSpPr>
            <a:spLocks noGrp="1"/>
          </p:cNvSpPr>
          <p:nvPr>
            <p:ph idx="14" hasCustomPrompt="1"/>
          </p:nvPr>
        </p:nvSpPr>
        <p:spPr>
          <a:xfrm>
            <a:off x="515379" y="1592796"/>
            <a:ext cx="3816910" cy="4584167"/>
          </a:xfrm>
        </p:spPr>
        <p:txBody>
          <a:bodyPr/>
          <a:lstStyle>
            <a:lvl1pPr>
              <a:lnSpc>
                <a:spcPct val="95000"/>
              </a:lnSpc>
              <a:defRPr sz="1800"/>
            </a:lvl1pPr>
            <a:lvl2pPr>
              <a:lnSpc>
                <a:spcPct val="95000"/>
              </a:lnSpc>
              <a:defRPr sz="1800"/>
            </a:lvl2pPr>
            <a:lvl3pPr>
              <a:lnSpc>
                <a:spcPct val="95000"/>
              </a:lnSpc>
              <a:defRPr sz="1800"/>
            </a:lvl3pPr>
            <a:lvl4pPr>
              <a:lnSpc>
                <a:spcPct val="95000"/>
              </a:lnSpc>
              <a:defRPr sz="1800"/>
            </a:lvl4pPr>
            <a:lvl5pPr>
              <a:lnSpc>
                <a:spcPct val="95000"/>
              </a:lnSpc>
              <a:defRPr sz="18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78939552"/>
      </p:ext>
    </p:extLst>
  </p:cSld>
  <p:clrMapOvr>
    <a:masterClrMapping/>
  </p:clrMapOvr>
  <p:extLst>
    <p:ext uri="{DCECCB84-F9BA-43D5-87BE-67443E8EF086}">
      <p15:sldGuideLst xmlns:p15="http://schemas.microsoft.com/office/powerpoint/2012/main">
        <p15:guide id="1" pos="272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2" name="Titel 1"/>
          <p:cNvSpPr>
            <a:spLocks noGrp="1"/>
          </p:cNvSpPr>
          <p:nvPr>
            <p:ph type="title"/>
          </p:nvPr>
        </p:nvSpPr>
        <p:spPr>
          <a:xfrm>
            <a:off x="515379" y="440669"/>
            <a:ext cx="5502591" cy="703919"/>
          </a:xfrm>
        </p:spPr>
        <p:txBody>
          <a:bodyPr/>
          <a:lstStyle/>
          <a:p>
            <a:r>
              <a:rPr lang="de-DE"/>
              <a:t>Mastertitelformat bearbeiten</a:t>
            </a:r>
            <a:endParaRPr lang="de-CH"/>
          </a:p>
        </p:txBody>
      </p:sp>
      <p:sp>
        <p:nvSpPr>
          <p:cNvPr id="7" name="Datumsplatzhalter 6"/>
          <p:cNvSpPr>
            <a:spLocks noGrp="1"/>
          </p:cNvSpPr>
          <p:nvPr>
            <p:ph type="dt" sz="half" idx="10"/>
          </p:nvPr>
        </p:nvSpPr>
        <p:spPr/>
        <p:txBody>
          <a:bodyPr/>
          <a:lstStyle/>
          <a:p>
            <a:fld id="{C2052BF7-0E5F-3D40-ACCD-D52746070F05}" type="datetime1">
              <a:rPr lang="de-CH" smtClean="0"/>
              <a:t>25.02.2026</a:t>
            </a:fld>
            <a:endParaRPr lang="de-CH"/>
          </a:p>
        </p:txBody>
      </p:sp>
      <p:sp>
        <p:nvSpPr>
          <p:cNvPr id="8" name="Fußzeilenplatzhalter 7"/>
          <p:cNvSpPr>
            <a:spLocks noGrp="1"/>
          </p:cNvSpPr>
          <p:nvPr>
            <p:ph type="ftr" sz="quarter" idx="11"/>
          </p:nvPr>
        </p:nvSpPr>
        <p:spPr/>
        <p:txBody>
          <a:bodyPr/>
          <a:lstStyle/>
          <a:p>
            <a:r>
              <a:rPr lang="de-CH"/>
              <a:t>energieschweiz.ch</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509970" y="1196752"/>
            <a:ext cx="5508000" cy="4896544"/>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2" name="Bildplatzhalter 4">
            <a:extLst>
              <a:ext uri="{FF2B5EF4-FFF2-40B4-BE49-F238E27FC236}">
                <a16:creationId xmlns:a16="http://schemas.microsoft.com/office/drawing/2014/main" id="{420136A2-94ED-4259-8313-99796AB7C355}"/>
              </a:ext>
            </a:extLst>
          </p:cNvPr>
          <p:cNvSpPr>
            <a:spLocks noGrp="1"/>
          </p:cNvSpPr>
          <p:nvPr>
            <p:ph type="pic" sz="quarter" idx="14"/>
          </p:nvPr>
        </p:nvSpPr>
        <p:spPr>
          <a:xfrm>
            <a:off x="6168063" y="1196752"/>
            <a:ext cx="5508000" cy="4896544"/>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3" name="Textplatzhalter 12">
            <a:extLst>
              <a:ext uri="{FF2B5EF4-FFF2-40B4-BE49-F238E27FC236}">
                <a16:creationId xmlns:a16="http://schemas.microsoft.com/office/drawing/2014/main" id="{76895021-9A68-489A-BC48-C55B46F7CD49}"/>
              </a:ext>
            </a:extLst>
          </p:cNvPr>
          <p:cNvSpPr>
            <a:spLocks noGrp="1"/>
          </p:cNvSpPr>
          <p:nvPr>
            <p:ph type="body" sz="quarter" idx="15" hasCustomPrompt="1"/>
          </p:nvPr>
        </p:nvSpPr>
        <p:spPr>
          <a:xfrm>
            <a:off x="6168063" y="440669"/>
            <a:ext cx="5508001" cy="703919"/>
          </a:xfrm>
        </p:spPr>
        <p:txBody>
          <a:bodyPr/>
          <a:lstStyle>
            <a:lvl1pPr>
              <a:lnSpc>
                <a:spcPct val="100000"/>
              </a:lnSpc>
              <a:defRPr sz="2400"/>
            </a:lvl1pPr>
          </a:lstStyle>
          <a:p>
            <a:pPr lvl="0"/>
            <a:r>
              <a:rPr lang="de-DE"/>
              <a:t>Titel hinzufügen</a:t>
            </a:r>
          </a:p>
        </p:txBody>
      </p:sp>
    </p:spTree>
    <p:extLst>
      <p:ext uri="{BB962C8B-B14F-4D97-AF65-F5344CB8AC3E}">
        <p14:creationId xmlns:p14="http://schemas.microsoft.com/office/powerpoint/2010/main" val="92640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a:xfrm>
            <a:off x="515379" y="440669"/>
            <a:ext cx="11160684" cy="703919"/>
          </a:xfrm>
        </p:spPr>
        <p:txBody>
          <a:bodyPr/>
          <a:lstStyle/>
          <a:p>
            <a:r>
              <a:rPr lang="de-DE"/>
              <a:t>Mastertitelformat bearbeiten</a:t>
            </a:r>
            <a:endParaRPr lang="de-CH"/>
          </a:p>
        </p:txBody>
      </p:sp>
      <p:sp>
        <p:nvSpPr>
          <p:cNvPr id="7" name="Datumsplatzhalter 6"/>
          <p:cNvSpPr>
            <a:spLocks noGrp="1"/>
          </p:cNvSpPr>
          <p:nvPr>
            <p:ph type="dt" sz="half" idx="10"/>
          </p:nvPr>
        </p:nvSpPr>
        <p:spPr/>
        <p:txBody>
          <a:bodyPr/>
          <a:lstStyle/>
          <a:p>
            <a:fld id="{095991AD-55E7-1546-B768-76E4D5FD16F0}" type="datetime1">
              <a:rPr lang="de-CH" smtClean="0"/>
              <a:t>25.02.2026</a:t>
            </a:fld>
            <a:endParaRPr lang="de-CH"/>
          </a:p>
        </p:txBody>
      </p:sp>
      <p:sp>
        <p:nvSpPr>
          <p:cNvPr id="8" name="Fußzeilenplatzhalter 7"/>
          <p:cNvSpPr>
            <a:spLocks noGrp="1"/>
          </p:cNvSpPr>
          <p:nvPr>
            <p:ph type="ftr" sz="quarter" idx="11"/>
          </p:nvPr>
        </p:nvSpPr>
        <p:spPr/>
        <p:txBody>
          <a:bodyPr/>
          <a:lstStyle/>
          <a:p>
            <a:r>
              <a:rPr lang="de-CH"/>
              <a:t>energieschweiz.ch</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509969" y="1196752"/>
            <a:ext cx="11166093" cy="4896544"/>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Tree>
    <p:extLst>
      <p:ext uri="{BB962C8B-B14F-4D97-AF65-F5344CB8AC3E}">
        <p14:creationId xmlns:p14="http://schemas.microsoft.com/office/powerpoint/2010/main" val="245175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5379" y="440669"/>
            <a:ext cx="11160684" cy="792087"/>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515379" y="1592796"/>
            <a:ext cx="11160684" cy="4584167"/>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2388838" y="6453337"/>
            <a:ext cx="1513384" cy="137833"/>
          </a:xfrm>
          <a:prstGeom prst="rect">
            <a:avLst/>
          </a:prstGeom>
        </p:spPr>
        <p:txBody>
          <a:bodyPr vert="horz" lIns="0" tIns="0" rIns="0" bIns="0" rtlCol="0" anchor="b" anchorCtr="0"/>
          <a:lstStyle>
            <a:lvl1pPr algn="l">
              <a:defRPr sz="800">
                <a:solidFill>
                  <a:schemeClr val="accent3"/>
                </a:solidFill>
              </a:defRPr>
            </a:lvl1pPr>
          </a:lstStyle>
          <a:p>
            <a:fld id="{89D8FD5F-B61F-D345-9817-C89001096E71}" type="datetime1">
              <a:rPr lang="de-CH" smtClean="0"/>
              <a:t>25.02.2026</a:t>
            </a:fld>
            <a:endParaRPr lang="de-CH"/>
          </a:p>
        </p:txBody>
      </p:sp>
      <p:sp>
        <p:nvSpPr>
          <p:cNvPr id="5" name="Fußzeilenplatzhalter 4"/>
          <p:cNvSpPr>
            <a:spLocks noGrp="1"/>
          </p:cNvSpPr>
          <p:nvPr>
            <p:ph type="ftr" sz="quarter" idx="3"/>
          </p:nvPr>
        </p:nvSpPr>
        <p:spPr>
          <a:xfrm>
            <a:off x="515379" y="6453337"/>
            <a:ext cx="1800201" cy="137833"/>
          </a:xfrm>
          <a:prstGeom prst="rect">
            <a:avLst/>
          </a:prstGeom>
        </p:spPr>
        <p:txBody>
          <a:bodyPr vert="horz" lIns="0" tIns="0" rIns="0" bIns="0" rtlCol="0" anchor="b" anchorCtr="0"/>
          <a:lstStyle>
            <a:lvl1pPr algn="l">
              <a:defRPr sz="800">
                <a:solidFill>
                  <a:schemeClr val="accent3"/>
                </a:solidFill>
              </a:defRPr>
            </a:lvl1pPr>
          </a:lstStyle>
          <a:p>
            <a:r>
              <a:rPr lang="de-CH"/>
              <a:t>energieschweiz.ch</a:t>
            </a:r>
          </a:p>
        </p:txBody>
      </p:sp>
      <p:sp>
        <p:nvSpPr>
          <p:cNvPr id="6" name="Foliennummernplatzhalter 5"/>
          <p:cNvSpPr>
            <a:spLocks noGrp="1"/>
          </p:cNvSpPr>
          <p:nvPr>
            <p:ph type="sldNum" sz="quarter" idx="4"/>
          </p:nvPr>
        </p:nvSpPr>
        <p:spPr>
          <a:xfrm>
            <a:off x="10608501" y="6453337"/>
            <a:ext cx="1067562" cy="137833"/>
          </a:xfrm>
          <a:prstGeom prst="rect">
            <a:avLst/>
          </a:prstGeom>
        </p:spPr>
        <p:txBody>
          <a:bodyPr vert="horz" lIns="0" tIns="0" rIns="0" bIns="0" rtlCol="0" anchor="b" anchorCtr="0"/>
          <a:lstStyle>
            <a:lvl1pPr algn="r">
              <a:defRPr sz="800">
                <a:solidFill>
                  <a:schemeClr val="accent3"/>
                </a:solidFill>
              </a:defRPr>
            </a:lvl1pPr>
          </a:lstStyle>
          <a:p>
            <a:fld id="{442AD375-037F-43D0-B059-5172DA06796A}" type="slidenum">
              <a:rPr lang="de-CH" smtClean="0"/>
              <a:pPr/>
              <a:t>‹N°›</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72" r:id="rId1"/>
    <p:sldLayoutId id="2147483670" r:id="rId2"/>
    <p:sldLayoutId id="2147483669" r:id="rId3"/>
    <p:sldLayoutId id="2147483659" r:id="rId4"/>
    <p:sldLayoutId id="2147483674" r:id="rId5"/>
    <p:sldLayoutId id="2147483666" r:id="rId6"/>
    <p:sldLayoutId id="2147483668" r:id="rId7"/>
    <p:sldLayoutId id="2147483667" r:id="rId8"/>
    <p:sldLayoutId id="2147483665" r:id="rId9"/>
    <p:sldLayoutId id="2147483663" r:id="rId10"/>
    <p:sldLayoutId id="2147483673" r:id="rId11"/>
    <p:sldLayoutId id="2147483671" r:id="rId12"/>
    <p:sldLayoutId id="2147483664" r:id="rId13"/>
  </p:sldLayoutIdLst>
  <p:hf hdr="0"/>
  <p:txStyles>
    <p:titleStyle>
      <a:lvl1pPr algn="l" defTabSz="914400" rtl="0" eaLnBrk="1" latinLnBrk="0" hangingPunct="1">
        <a:lnSpc>
          <a:spcPct val="100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lnSpc>
          <a:spcPct val="105000"/>
        </a:lnSpc>
        <a:spcBef>
          <a:spcPts val="0"/>
        </a:spcBef>
        <a:buFont typeface="+mj-lt"/>
        <a:buNone/>
        <a:defRPr sz="2400" kern="1200">
          <a:solidFill>
            <a:schemeClr val="accent1"/>
          </a:solidFill>
          <a:latin typeface="+mn-lt"/>
          <a:ea typeface="+mn-ea"/>
          <a:cs typeface="+mn-cs"/>
        </a:defRPr>
      </a:lvl1pPr>
      <a:lvl2pPr marL="288000" indent="-288000" algn="l" defTabSz="914400" rtl="0" eaLnBrk="1" latinLnBrk="0" hangingPunct="1">
        <a:lnSpc>
          <a:spcPct val="105000"/>
        </a:lnSpc>
        <a:spcBef>
          <a:spcPts val="0"/>
        </a:spcBef>
        <a:buClr>
          <a:schemeClr val="accent3"/>
        </a:buClr>
        <a:buFont typeface="Arial" panose="020B0604020202020204" pitchFamily="34" charset="0"/>
        <a:buChar char="–"/>
        <a:defRPr sz="2400" kern="1200">
          <a:solidFill>
            <a:schemeClr val="accent1"/>
          </a:solidFill>
          <a:latin typeface="+mn-lt"/>
          <a:ea typeface="+mn-ea"/>
          <a:cs typeface="+mn-cs"/>
        </a:defRPr>
      </a:lvl2pPr>
      <a:lvl3pPr marL="576000" indent="-288000" algn="l" defTabSz="914400" rtl="0" eaLnBrk="1" latinLnBrk="0" hangingPunct="1">
        <a:lnSpc>
          <a:spcPct val="105000"/>
        </a:lnSpc>
        <a:spcBef>
          <a:spcPts val="0"/>
        </a:spcBef>
        <a:buClr>
          <a:schemeClr val="accent3"/>
        </a:buClr>
        <a:buFont typeface="Arial" panose="020B0604020202020204" pitchFamily="34" charset="0"/>
        <a:buChar char="–"/>
        <a:defRPr sz="2400" kern="1200">
          <a:solidFill>
            <a:schemeClr val="accent1"/>
          </a:solidFill>
          <a:latin typeface="+mn-lt"/>
          <a:ea typeface="+mn-ea"/>
          <a:cs typeface="+mn-cs"/>
        </a:defRPr>
      </a:lvl3pPr>
      <a:lvl4pPr marL="864000" indent="-288000" algn="l" defTabSz="914400" rtl="0" eaLnBrk="1" latinLnBrk="0" hangingPunct="1">
        <a:lnSpc>
          <a:spcPct val="105000"/>
        </a:lnSpc>
        <a:spcBef>
          <a:spcPts val="0"/>
        </a:spcBef>
        <a:buClr>
          <a:schemeClr val="accent3"/>
        </a:buClr>
        <a:buFont typeface="Arial" panose="020B0604020202020204" pitchFamily="34" charset="0"/>
        <a:buChar char="–"/>
        <a:defRPr sz="2400" kern="1200">
          <a:solidFill>
            <a:schemeClr val="accent1"/>
          </a:solidFill>
          <a:latin typeface="+mn-lt"/>
          <a:ea typeface="+mn-ea"/>
          <a:cs typeface="+mn-cs"/>
        </a:defRPr>
      </a:lvl4pPr>
      <a:lvl5pPr marL="1152000" indent="-288000" algn="l" defTabSz="914400" rtl="0" eaLnBrk="1" latinLnBrk="0" hangingPunct="1">
        <a:lnSpc>
          <a:spcPct val="105000"/>
        </a:lnSpc>
        <a:spcBef>
          <a:spcPts val="0"/>
        </a:spcBef>
        <a:buClr>
          <a:schemeClr val="accent3"/>
        </a:buClr>
        <a:buFont typeface="Arial" panose="020B0604020202020204" pitchFamily="34" charset="0"/>
        <a:buChar char="–"/>
        <a:defRPr sz="2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9.jpeg"/><Relationship Id="rId7" Type="http://schemas.openxmlformats.org/officeDocument/2006/relationships/image" Target="../media/image8.pn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energiefranken.ch/"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18" Type="http://schemas.openxmlformats.org/officeDocument/2006/relationships/image" Target="../media/image6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png"/><Relationship Id="rId2" Type="http://schemas.openxmlformats.org/officeDocument/2006/relationships/notesSlide" Target="../notesSlides/notesSlide13.xml"/><Relationship Id="rId16" Type="http://schemas.openxmlformats.org/officeDocument/2006/relationships/image" Target="../media/image59.svg"/><Relationship Id="rId1" Type="http://schemas.openxmlformats.org/officeDocument/2006/relationships/slideLayout" Target="../slideLayouts/slideLayout4.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9.sv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3.svg"/></Relationships>
</file>

<file path=ppt/slides/_rels/slide31.xml.rels><?xml version="1.0" encoding="UTF-8" standalone="yes"?>
<Relationships xmlns="http://schemas.openxmlformats.org/package/2006/relationships"><Relationship Id="rId3" Type="http://schemas.openxmlformats.org/officeDocument/2006/relationships/hyperlink" Target="https://erneuerbarheizen.ch/wp-content/uploads/2020/11/20201102_holz_de.mp4"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5.sv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erneuerbarheizen.ch/wp-content/uploads/2020/11/20201102_solar_de.mp4"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192D_8CA7FD2E.xm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3.sv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9.sv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4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8.png"/><Relationship Id="rId7" Type="http://schemas.openxmlformats.org/officeDocument/2006/relationships/image" Target="../media/image77.png"/><Relationship Id="rId12" Type="http://schemas.openxmlformats.org/officeDocument/2006/relationships/image" Target="../media/image14.sv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6.svg"/><Relationship Id="rId11" Type="http://schemas.openxmlformats.org/officeDocument/2006/relationships/image" Target="../media/image13.png"/><Relationship Id="rId5" Type="http://schemas.openxmlformats.org/officeDocument/2006/relationships/image" Target="../media/image75.png"/><Relationship Id="rId10" Type="http://schemas.openxmlformats.org/officeDocument/2006/relationships/image" Target="../media/image12.svg"/><Relationship Id="rId4" Type="http://schemas.openxmlformats.org/officeDocument/2006/relationships/image" Target="../media/image9.svg"/><Relationship Id="rId9"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energieschweiz.ch/modernisieren/impulsberatung-erneuerbarheizen/"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hyperlink" Target="https://www.energieschweiz.ch/events/" TargetMode="External"/><Relationship Id="rId18" Type="http://schemas.openxmlformats.org/officeDocument/2006/relationships/image" Target="../media/image91.svg"/><Relationship Id="rId3" Type="http://schemas.openxmlformats.org/officeDocument/2006/relationships/image" Target="../media/image81.svg"/><Relationship Id="rId7" Type="http://schemas.openxmlformats.org/officeDocument/2006/relationships/hyperlink" Target="https://www.energieschweiz.ch/tools/" TargetMode="External"/><Relationship Id="rId12" Type="http://schemas.openxmlformats.org/officeDocument/2006/relationships/image" Target="../media/image87.svg"/><Relationship Id="rId17" Type="http://schemas.openxmlformats.org/officeDocument/2006/relationships/image" Target="../media/image90.png"/><Relationship Id="rId2" Type="http://schemas.openxmlformats.org/officeDocument/2006/relationships/image" Target="../media/image80.png"/><Relationship Id="rId16" Type="http://schemas.openxmlformats.org/officeDocument/2006/relationships/hyperlink" Target="https://www.energieschweiz.ch/podcasts/" TargetMode="External"/><Relationship Id="rId1" Type="http://schemas.openxmlformats.org/officeDocument/2006/relationships/slideLayout" Target="../slideLayouts/slideLayout12.xml"/><Relationship Id="rId6" Type="http://schemas.openxmlformats.org/officeDocument/2006/relationships/image" Target="../media/image83.svg"/><Relationship Id="rId11" Type="http://schemas.openxmlformats.org/officeDocument/2006/relationships/image" Target="../media/image86.png"/><Relationship Id="rId5" Type="http://schemas.openxmlformats.org/officeDocument/2006/relationships/image" Target="../media/image82.png"/><Relationship Id="rId15" Type="http://schemas.openxmlformats.org/officeDocument/2006/relationships/image" Target="../media/image89.svg"/><Relationship Id="rId10" Type="http://schemas.openxmlformats.org/officeDocument/2006/relationships/hyperlink" Target="https://www.energieschweiz.ch/programme/" TargetMode="External"/><Relationship Id="rId4" Type="http://schemas.openxmlformats.org/officeDocument/2006/relationships/hyperlink" Target="https://ch.linkedin.com/company/energieschweiz" TargetMode="External"/><Relationship Id="rId9" Type="http://schemas.openxmlformats.org/officeDocument/2006/relationships/image" Target="../media/image85.svg"/><Relationship Id="rId14" Type="http://schemas.openxmlformats.org/officeDocument/2006/relationships/image" Target="../media/image88.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energieschweiz.ch/modernisieren/heizungsersatz/"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hyperlink" Target="http://www.energiefranken.ch/" TargetMode="Externa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hyperlink" Target="http://www.energiefranken.ch/" TargetMode="Externa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8B457022-C579-4ECC-AB93-C02DF101BA60}"/>
              </a:ext>
            </a:extLst>
          </p:cNvPr>
          <p:cNvPicPr>
            <a:picLocks noGrp="1" noChangeAspect="1"/>
          </p:cNvPicPr>
          <p:nvPr>
            <p:ph type="pic" sz="quarter" idx="13"/>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p:pic>
      <p:sp>
        <p:nvSpPr>
          <p:cNvPr id="3" name="Titel 2">
            <a:extLst>
              <a:ext uri="{FF2B5EF4-FFF2-40B4-BE49-F238E27FC236}">
                <a16:creationId xmlns:a16="http://schemas.microsoft.com/office/drawing/2014/main" id="{82A12BBD-41DC-4617-833E-73F20A811ED8}"/>
              </a:ext>
            </a:extLst>
          </p:cNvPr>
          <p:cNvSpPr>
            <a:spLocks noGrp="1"/>
          </p:cNvSpPr>
          <p:nvPr>
            <p:ph type="ctrTitle"/>
          </p:nvPr>
        </p:nvSpPr>
        <p:spPr>
          <a:xfrm>
            <a:off x="515938" y="1122363"/>
            <a:ext cx="9000442" cy="2619214"/>
          </a:xfrm>
        </p:spPr>
        <p:txBody>
          <a:bodyPr/>
          <a:lstStyle/>
          <a:p>
            <a:r>
              <a:rPr lang="de-CH" sz="7200" noProof="0" dirty="0"/>
              <a:t>Herzlich willkommen</a:t>
            </a:r>
            <a:br>
              <a:rPr lang="de-CH" noProof="0" dirty="0"/>
            </a:br>
            <a:r>
              <a:rPr lang="de-CH" sz="4400" noProof="0" dirty="0"/>
              <a:t>Informationsveranstaltung «erneuerbar heizen»</a:t>
            </a:r>
            <a:endParaRPr lang="de-CH" noProof="0" dirty="0"/>
          </a:p>
        </p:txBody>
      </p:sp>
      <p:sp>
        <p:nvSpPr>
          <p:cNvPr id="4" name="Untertitel 3">
            <a:extLst>
              <a:ext uri="{FF2B5EF4-FFF2-40B4-BE49-F238E27FC236}">
                <a16:creationId xmlns:a16="http://schemas.microsoft.com/office/drawing/2014/main" id="{1A13A666-062B-468A-8C42-8BA2E2FC1347}"/>
              </a:ext>
            </a:extLst>
          </p:cNvPr>
          <p:cNvSpPr>
            <a:spLocks noGrp="1"/>
          </p:cNvSpPr>
          <p:nvPr>
            <p:ph type="subTitle" idx="1"/>
          </p:nvPr>
        </p:nvSpPr>
        <p:spPr>
          <a:xfrm>
            <a:off x="515938" y="3897052"/>
            <a:ext cx="9000442" cy="966888"/>
          </a:xfrm>
        </p:spPr>
        <p:txBody>
          <a:bodyPr/>
          <a:lstStyle/>
          <a:p>
            <a:r>
              <a:rPr lang="de-CH" noProof="0" dirty="0"/>
              <a:t>Vorname Name</a:t>
            </a:r>
          </a:p>
          <a:p>
            <a:r>
              <a:rPr lang="de-CH" noProof="0" dirty="0"/>
              <a:t>Bern, </a:t>
            </a:r>
            <a:fld id="{7C82467F-812D-4D90-B845-BB2F4228DF97}" type="datetime4">
              <a:rPr lang="de-CH" noProof="0" smtClean="0"/>
              <a:pPr/>
              <a:t>25. Februar 2026</a:t>
            </a:fld>
            <a:endParaRPr lang="de-CH" noProof="0" dirty="0"/>
          </a:p>
        </p:txBody>
      </p:sp>
      <p:sp>
        <p:nvSpPr>
          <p:cNvPr id="11" name="Textplatzhalter 10">
            <a:extLst>
              <a:ext uri="{FF2B5EF4-FFF2-40B4-BE49-F238E27FC236}">
                <a16:creationId xmlns:a16="http://schemas.microsoft.com/office/drawing/2014/main" id="{DC21DD6C-CFF8-4CEB-87A4-87B8A98F110D}"/>
              </a:ext>
            </a:extLst>
          </p:cNvPr>
          <p:cNvSpPr>
            <a:spLocks noGrp="1"/>
          </p:cNvSpPr>
          <p:nvPr>
            <p:ph type="body" sz="quarter" idx="10"/>
          </p:nvPr>
        </p:nvSpPr>
        <p:spPr/>
        <p:txBody>
          <a:bodyPr/>
          <a:lstStyle/>
          <a:p>
            <a:endParaRPr lang="de-CH" noProof="0" dirty="0"/>
          </a:p>
        </p:txBody>
      </p:sp>
      <p:sp>
        <p:nvSpPr>
          <p:cNvPr id="12" name="Textplatzhalter 11">
            <a:extLst>
              <a:ext uri="{FF2B5EF4-FFF2-40B4-BE49-F238E27FC236}">
                <a16:creationId xmlns:a16="http://schemas.microsoft.com/office/drawing/2014/main" id="{BF1D263B-A091-472D-88B7-B9CCCBF4366E}"/>
              </a:ext>
            </a:extLst>
          </p:cNvPr>
          <p:cNvSpPr>
            <a:spLocks noGrp="1"/>
          </p:cNvSpPr>
          <p:nvPr>
            <p:ph type="body" sz="quarter" idx="11"/>
          </p:nvPr>
        </p:nvSpPr>
        <p:spPr/>
        <p:txBody>
          <a:bodyPr/>
          <a:lstStyle/>
          <a:p>
            <a:endParaRPr lang="de-CH" noProof="0" dirty="0"/>
          </a:p>
        </p:txBody>
      </p:sp>
    </p:spTree>
    <p:extLst>
      <p:ext uri="{BB962C8B-B14F-4D97-AF65-F5344CB8AC3E}">
        <p14:creationId xmlns:p14="http://schemas.microsoft.com/office/powerpoint/2010/main" val="2781967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629C1-BB18-7817-08F1-57C33C4EED49}"/>
              </a:ext>
            </a:extLst>
          </p:cNvPr>
          <p:cNvSpPr>
            <a:spLocks noGrp="1"/>
          </p:cNvSpPr>
          <p:nvPr>
            <p:ph type="ctrTitle"/>
          </p:nvPr>
        </p:nvSpPr>
        <p:spPr>
          <a:xfrm>
            <a:off x="515937" y="952500"/>
            <a:ext cx="10437813" cy="3448607"/>
          </a:xfrm>
        </p:spPr>
        <p:txBody>
          <a:bodyPr/>
          <a:lstStyle/>
          <a:p>
            <a:r>
              <a:rPr lang="de-CH" sz="6600" noProof="0" dirty="0"/>
              <a:t>Die Impulsberatung «erneuerbar heizen»</a:t>
            </a:r>
          </a:p>
        </p:txBody>
      </p:sp>
      <p:sp>
        <p:nvSpPr>
          <p:cNvPr id="4" name="Datumsplatzhalter 3">
            <a:extLst>
              <a:ext uri="{FF2B5EF4-FFF2-40B4-BE49-F238E27FC236}">
                <a16:creationId xmlns:a16="http://schemas.microsoft.com/office/drawing/2014/main" id="{818E4061-8E58-A51C-500F-751812F16DD8}"/>
              </a:ext>
            </a:extLst>
          </p:cNvPr>
          <p:cNvSpPr>
            <a:spLocks noGrp="1"/>
          </p:cNvSpPr>
          <p:nvPr>
            <p:ph type="dt" sz="half" idx="10"/>
          </p:nvPr>
        </p:nvSpPr>
        <p:spPr/>
        <p:txBody>
          <a:bodyPr/>
          <a:lstStyle/>
          <a:p>
            <a:fld id="{88823AAF-F83E-F04D-85A4-F1EFC37D5C1D}"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7524B53A-85FE-819A-56A0-ADCE9E2EA1C5}"/>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084C8016-66B1-4F8F-5203-7C229763B72E}"/>
              </a:ext>
            </a:extLst>
          </p:cNvPr>
          <p:cNvSpPr>
            <a:spLocks noGrp="1"/>
          </p:cNvSpPr>
          <p:nvPr>
            <p:ph type="sldNum" sz="quarter" idx="12"/>
          </p:nvPr>
        </p:nvSpPr>
        <p:spPr/>
        <p:txBody>
          <a:bodyPr/>
          <a:lstStyle/>
          <a:p>
            <a:fld id="{442AD375-037F-43D0-B059-5172DA06796A}" type="slidenum">
              <a:rPr lang="de-CH" noProof="0" smtClean="0"/>
              <a:pPr/>
              <a:t>10</a:t>
            </a:fld>
            <a:endParaRPr lang="de-CH" noProof="0" dirty="0"/>
          </a:p>
        </p:txBody>
      </p:sp>
    </p:spTree>
    <p:extLst>
      <p:ext uri="{BB962C8B-B14F-4D97-AF65-F5344CB8AC3E}">
        <p14:creationId xmlns:p14="http://schemas.microsoft.com/office/powerpoint/2010/main" val="1548884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vert="horz" lIns="0" tIns="0" rIns="0" bIns="0" rtlCol="0" anchor="t">
            <a:noAutofit/>
          </a:bodyPr>
          <a:lstStyle/>
          <a:p>
            <a:r>
              <a:rPr lang="de-CH" noProof="0" dirty="0"/>
              <a:t>Die Impulsberatung für jeden Gebäudetyp</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D6247093-4E73-EA41-81EC-7FF926A94B4D}"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11</a:t>
            </a:fld>
            <a:endParaRPr lang="de-CH" noProof="0" dirty="0"/>
          </a:p>
        </p:txBody>
      </p:sp>
      <p:pic>
        <p:nvPicPr>
          <p:cNvPr id="9" name="Grafik 8">
            <a:extLst>
              <a:ext uri="{FF2B5EF4-FFF2-40B4-BE49-F238E27FC236}">
                <a16:creationId xmlns:a16="http://schemas.microsoft.com/office/drawing/2014/main" id="{468D4B82-12A8-6244-57A9-9C90CFD874EC}"/>
              </a:ext>
            </a:extLst>
          </p:cNvPr>
          <p:cNvPicPr>
            <a:picLocks noChangeAspect="1"/>
          </p:cNvPicPr>
          <p:nvPr/>
        </p:nvPicPr>
        <p:blipFill>
          <a:blip r:embed="rId3"/>
          <a:stretch>
            <a:fillRect/>
          </a:stretch>
        </p:blipFill>
        <p:spPr>
          <a:xfrm>
            <a:off x="2209800" y="1448834"/>
            <a:ext cx="7772400" cy="3274532"/>
          </a:xfrm>
          <a:prstGeom prst="rect">
            <a:avLst/>
          </a:prstGeom>
          <a:ln>
            <a:solidFill>
              <a:schemeClr val="bg1">
                <a:lumMod val="85000"/>
              </a:schemeClr>
            </a:solidFill>
          </a:ln>
        </p:spPr>
      </p:pic>
      <p:sp>
        <p:nvSpPr>
          <p:cNvPr id="11" name="Textfeld 10">
            <a:extLst>
              <a:ext uri="{FF2B5EF4-FFF2-40B4-BE49-F238E27FC236}">
                <a16:creationId xmlns:a16="http://schemas.microsoft.com/office/drawing/2014/main" id="{A28BA032-7F5F-B02F-A0FD-FBF080981AED}"/>
              </a:ext>
            </a:extLst>
          </p:cNvPr>
          <p:cNvSpPr txBox="1"/>
          <p:nvPr/>
        </p:nvSpPr>
        <p:spPr>
          <a:xfrm>
            <a:off x="1531099" y="5201686"/>
            <a:ext cx="9355073" cy="646331"/>
          </a:xfrm>
          <a:prstGeom prst="rect">
            <a:avLst/>
          </a:prstGeom>
          <a:noFill/>
        </p:spPr>
        <p:txBody>
          <a:bodyPr wrap="square">
            <a:spAutoFit/>
          </a:bodyPr>
          <a:lstStyle/>
          <a:p>
            <a:r>
              <a:rPr lang="de-CH" sz="1800" noProof="0" dirty="0">
                <a:solidFill>
                  <a:schemeClr val="accent1"/>
                </a:solidFill>
              </a:rPr>
              <a:t>Mehr Informationen zur Impulsberatung und Suche einer Beraterin oder eines Beraters auf </a:t>
            </a:r>
            <a:r>
              <a:rPr lang="de-CH" u="sng" noProof="0" dirty="0" err="1">
                <a:solidFill>
                  <a:schemeClr val="accent1"/>
                </a:solidFill>
              </a:rPr>
              <a:t>www.energieschweiz.ch</a:t>
            </a:r>
            <a:r>
              <a:rPr lang="de-CH" u="sng" noProof="0" dirty="0">
                <a:solidFill>
                  <a:schemeClr val="accent1"/>
                </a:solidFill>
              </a:rPr>
              <a:t>/modernisieren/</a:t>
            </a:r>
            <a:r>
              <a:rPr lang="de-CH" u="sng" noProof="0" dirty="0" err="1">
                <a:solidFill>
                  <a:schemeClr val="accent1"/>
                </a:solidFill>
              </a:rPr>
              <a:t>impulsberatung-erneuerbarheizen</a:t>
            </a:r>
            <a:r>
              <a:rPr lang="de-CH" u="sng" noProof="0" dirty="0">
                <a:solidFill>
                  <a:schemeClr val="accent1"/>
                </a:solidFill>
              </a:rPr>
              <a:t>/</a:t>
            </a:r>
            <a:endParaRPr lang="de-CH" sz="1800" u="sng" noProof="0" dirty="0">
              <a:solidFill>
                <a:schemeClr val="accent1"/>
              </a:solidFill>
            </a:endParaRPr>
          </a:p>
        </p:txBody>
      </p:sp>
      <p:pic>
        <p:nvPicPr>
          <p:cNvPr id="15" name="Grafik 14">
            <a:extLst>
              <a:ext uri="{FF2B5EF4-FFF2-40B4-BE49-F238E27FC236}">
                <a16:creationId xmlns:a16="http://schemas.microsoft.com/office/drawing/2014/main" id="{09C2E52B-0CC8-3D61-8A0F-263912DDD6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600" y="5112102"/>
            <a:ext cx="952500" cy="952500"/>
          </a:xfrm>
          <a:prstGeom prst="rect">
            <a:avLst/>
          </a:prstGeom>
        </p:spPr>
      </p:pic>
    </p:spTree>
    <p:extLst>
      <p:ext uri="{BB962C8B-B14F-4D97-AF65-F5344CB8AC3E}">
        <p14:creationId xmlns:p14="http://schemas.microsoft.com/office/powerpoint/2010/main" val="3211166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vert="horz" lIns="0" tIns="0" rIns="0" bIns="0" rtlCol="0" anchor="t">
            <a:noAutofit/>
          </a:bodyPr>
          <a:lstStyle/>
          <a:p>
            <a:r>
              <a:rPr lang="de-CH" noProof="0" dirty="0"/>
              <a:t>Die Impulsberatung für jeden Gebäudetyp</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8BEFD9CF-07B8-2244-A7CE-4B517C8ACCF9}"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12</a:t>
            </a:fld>
            <a:endParaRPr lang="de-CH" noProof="0" dirty="0"/>
          </a:p>
        </p:txBody>
      </p:sp>
      <p:graphicFrame>
        <p:nvGraphicFramePr>
          <p:cNvPr id="3" name="Tabelle 8">
            <a:extLst>
              <a:ext uri="{FF2B5EF4-FFF2-40B4-BE49-F238E27FC236}">
                <a16:creationId xmlns:a16="http://schemas.microsoft.com/office/drawing/2014/main" id="{475C23C9-3185-D4DB-023A-13EDB3E153DB}"/>
              </a:ext>
            </a:extLst>
          </p:cNvPr>
          <p:cNvGraphicFramePr>
            <a:graphicFrameLocks noGrp="1"/>
          </p:cNvGraphicFramePr>
          <p:nvPr>
            <p:ph idx="1"/>
            <p:extLst>
              <p:ext uri="{D42A27DB-BD31-4B8C-83A1-F6EECF244321}">
                <p14:modId xmlns:p14="http://schemas.microsoft.com/office/powerpoint/2010/main" val="1637643250"/>
              </p:ext>
            </p:extLst>
          </p:nvPr>
        </p:nvGraphicFramePr>
        <p:xfrm>
          <a:off x="515937" y="2501900"/>
          <a:ext cx="11160127" cy="3535680"/>
        </p:xfrm>
        <a:graphic>
          <a:graphicData uri="http://schemas.openxmlformats.org/drawingml/2006/table">
            <a:tbl>
              <a:tblPr firstRow="1" bandRow="1">
                <a:tableStyleId>{5940675A-B579-460E-94D1-54222C63F5DA}</a:tableStyleId>
              </a:tblPr>
              <a:tblGrid>
                <a:gridCol w="2227263">
                  <a:extLst>
                    <a:ext uri="{9D8B030D-6E8A-4147-A177-3AD203B41FA5}">
                      <a16:colId xmlns:a16="http://schemas.microsoft.com/office/drawing/2014/main" val="3952201741"/>
                    </a:ext>
                  </a:extLst>
                </a:gridCol>
                <a:gridCol w="4263992">
                  <a:extLst>
                    <a:ext uri="{9D8B030D-6E8A-4147-A177-3AD203B41FA5}">
                      <a16:colId xmlns:a16="http://schemas.microsoft.com/office/drawing/2014/main" val="2703099886"/>
                    </a:ext>
                  </a:extLst>
                </a:gridCol>
                <a:gridCol w="4668872">
                  <a:extLst>
                    <a:ext uri="{9D8B030D-6E8A-4147-A177-3AD203B41FA5}">
                      <a16:colId xmlns:a16="http://schemas.microsoft.com/office/drawing/2014/main" val="3908950201"/>
                    </a:ext>
                  </a:extLst>
                </a:gridCol>
              </a:tblGrid>
              <a:tr h="370840">
                <a:tc>
                  <a:txBody>
                    <a:bodyPr/>
                    <a:lstStyle/>
                    <a:p>
                      <a:endParaRPr lang="de-CH" sz="1600" b="0" noProof="0" dirty="0">
                        <a:solidFill>
                          <a:schemeClr val="accent1"/>
                        </a:solidFill>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7625" marR="0" lvl="0" indent="0" algn="l" defTabSz="914400" rtl="0" eaLnBrk="1" fontAlgn="auto" latinLnBrk="0" hangingPunct="1">
                        <a:lnSpc>
                          <a:spcPct val="100000"/>
                        </a:lnSpc>
                        <a:spcBef>
                          <a:spcPts val="0"/>
                        </a:spcBef>
                        <a:spcAft>
                          <a:spcPts val="0"/>
                        </a:spcAft>
                        <a:buClrTx/>
                        <a:buSzTx/>
                        <a:buFontTx/>
                        <a:buNone/>
                        <a:tabLst/>
                        <a:defRPr/>
                      </a:pPr>
                      <a:r>
                        <a:rPr lang="de-CH" sz="1600" b="1" noProof="0" dirty="0">
                          <a:solidFill>
                            <a:schemeClr val="accent1"/>
                          </a:solidFill>
                        </a:rPr>
                        <a:t>Einfamilienhäuser und Mehrfamilienhäuser bis 6 Wohneinheiten</a:t>
                      </a:r>
                    </a:p>
                  </a:txBody>
                  <a:tcPr marL="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47625" marR="0" lvl="0" indent="0" algn="l" defTabSz="914400" rtl="0" eaLnBrk="1" fontAlgn="auto" latinLnBrk="0" hangingPunct="1">
                        <a:lnSpc>
                          <a:spcPct val="100000"/>
                        </a:lnSpc>
                        <a:spcBef>
                          <a:spcPts val="0"/>
                        </a:spcBef>
                        <a:spcAft>
                          <a:spcPts val="0"/>
                        </a:spcAft>
                        <a:buClrTx/>
                        <a:buSzTx/>
                        <a:buFontTx/>
                        <a:buNone/>
                        <a:tabLst/>
                        <a:defRPr/>
                      </a:pPr>
                      <a:r>
                        <a:rPr lang="de-CH" sz="1600" b="1" kern="1200" noProof="0" dirty="0">
                          <a:solidFill>
                            <a:schemeClr val="accent1"/>
                          </a:solidFill>
                          <a:latin typeface="+mn-lt"/>
                          <a:ea typeface="+mn-ea"/>
                          <a:cs typeface="+mn-cs"/>
                        </a:rPr>
                        <a:t>Mehrfamilienhäuser und </a:t>
                      </a:r>
                      <a:br>
                        <a:rPr lang="de-CH" sz="1600" b="1" kern="1200" noProof="0" dirty="0">
                          <a:solidFill>
                            <a:schemeClr val="accent1"/>
                          </a:solidFill>
                          <a:latin typeface="+mn-lt"/>
                          <a:ea typeface="+mn-ea"/>
                          <a:cs typeface="+mn-cs"/>
                        </a:rPr>
                      </a:br>
                      <a:r>
                        <a:rPr lang="de-CH" sz="1600" b="1" kern="1200" noProof="0" dirty="0">
                          <a:solidFill>
                            <a:schemeClr val="accent1"/>
                          </a:solidFill>
                          <a:latin typeface="+mn-lt"/>
                          <a:ea typeface="+mn-ea"/>
                          <a:cs typeface="+mn-cs"/>
                        </a:rPr>
                        <a:t>Stockwerkeigentum</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1283892"/>
                  </a:ext>
                </a:extLst>
              </a:tr>
              <a:tr h="370840">
                <a:tc>
                  <a:txBody>
                    <a:bodyPr/>
                    <a:lstStyle/>
                    <a:p>
                      <a:r>
                        <a:rPr lang="de-CH" sz="1600" noProof="0" dirty="0">
                          <a:solidFill>
                            <a:schemeClr val="accent1"/>
                          </a:solidFill>
                        </a:rPr>
                        <a:t>Zielgruppe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388" indent="0" algn="l">
                        <a:tabLst/>
                      </a:pPr>
                      <a:r>
                        <a:rPr kumimoji="0" lang="de-CH" sz="1600" b="0" u="none" strike="noStrike" kern="1200" cap="none" spc="0" normalizeH="0" baseline="0" noProof="0" dirty="0">
                          <a:ln>
                            <a:noFill/>
                          </a:ln>
                          <a:solidFill>
                            <a:schemeClr val="accent1"/>
                          </a:solidFill>
                          <a:effectLst/>
                          <a:uLnTx/>
                          <a:uFillTx/>
                        </a:rPr>
                        <a:t>Hausbesitzerinnen und Hausbesitzer</a:t>
                      </a:r>
                      <a:endParaRPr lang="de-CH" sz="1600" noProof="0" dirty="0">
                        <a:solidFill>
                          <a:schemeClr val="accent1"/>
                        </a:solidFill>
                      </a:endParaRP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230188" marR="0" indent="-17780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de-CH" sz="1600" b="0" i="0" u="none" strike="noStrike" kern="1200" cap="none" spc="0" normalizeH="0" baseline="0" noProof="0" dirty="0">
                          <a:ln>
                            <a:noFill/>
                          </a:ln>
                          <a:solidFill>
                            <a:schemeClr val="accent1"/>
                          </a:solidFill>
                          <a:effectLst/>
                          <a:uLnTx/>
                          <a:uFillTx/>
                          <a:latin typeface="+mn-lt"/>
                          <a:ea typeface="+mn-ea"/>
                          <a:cs typeface="+mn-cs"/>
                        </a:rPr>
                        <a:t>Verwaltungen </a:t>
                      </a:r>
                    </a:p>
                    <a:p>
                      <a:pPr marL="230188" marR="0" indent="-17780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de-CH" sz="1600" b="0" i="0" u="none" strike="noStrike" kern="1200" cap="none" spc="0" normalizeH="0" baseline="0" noProof="0" dirty="0">
                          <a:ln>
                            <a:noFill/>
                          </a:ln>
                          <a:solidFill>
                            <a:schemeClr val="accent1"/>
                          </a:solidFill>
                          <a:effectLst/>
                          <a:uLnTx/>
                          <a:uFillTx/>
                          <a:latin typeface="+mn-lt"/>
                          <a:ea typeface="+mn-ea"/>
                          <a:cs typeface="+mn-cs"/>
                        </a:rPr>
                        <a:t>Stockwerkeigentümerschaften</a:t>
                      </a:r>
                    </a:p>
                    <a:p>
                      <a:pPr marL="230188" marR="0" indent="-17780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de-CH" sz="1600" b="0" i="0" u="none" strike="noStrike" kern="1200" cap="none" spc="0" normalizeH="0" baseline="0" noProof="0" dirty="0">
                          <a:ln>
                            <a:noFill/>
                          </a:ln>
                          <a:solidFill>
                            <a:schemeClr val="accent1"/>
                          </a:solidFill>
                          <a:effectLst/>
                          <a:uLnTx/>
                          <a:uFillTx/>
                          <a:latin typeface="+mn-lt"/>
                          <a:ea typeface="+mn-ea"/>
                          <a:cs typeface="+mn-cs"/>
                        </a:rPr>
                        <a:t>Unternehmen &amp; Verwaltung</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8643618"/>
                  </a:ext>
                </a:extLst>
              </a:tr>
              <a:tr h="370840">
                <a:tc>
                  <a:txBody>
                    <a:bodyPr/>
                    <a:lstStyle/>
                    <a:p>
                      <a:r>
                        <a:rPr kumimoji="0" lang="de-CH" sz="1600" b="0" u="none" strike="noStrike" kern="1200" cap="none" spc="0" normalizeH="0" baseline="0" noProof="0" dirty="0">
                          <a:ln>
                            <a:noFill/>
                          </a:ln>
                          <a:solidFill>
                            <a:schemeClr val="accent1"/>
                          </a:solidFill>
                          <a:effectLst/>
                          <a:uLnTx/>
                          <a:uFillTx/>
                        </a:rPr>
                        <a:t>Beratungsumfang</a:t>
                      </a:r>
                      <a:endParaRPr lang="de-CH" sz="1600" noProof="0" dirty="0">
                        <a:solidFill>
                          <a:schemeClr val="accent1"/>
                        </a:solidFil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388" marR="0" lvl="0" indent="0" algn="l" defTabSz="914400" rtl="0" eaLnBrk="1" fontAlgn="auto" latinLnBrk="0" hangingPunct="1">
                        <a:lnSpc>
                          <a:spcPct val="100000"/>
                        </a:lnSpc>
                        <a:spcBef>
                          <a:spcPts val="0"/>
                        </a:spcBef>
                        <a:spcAft>
                          <a:spcPts val="0"/>
                        </a:spcAft>
                        <a:buClrTx/>
                        <a:buSzTx/>
                        <a:buFontTx/>
                        <a:buNone/>
                        <a:tabLst/>
                        <a:defRPr/>
                      </a:pPr>
                      <a:r>
                        <a:rPr kumimoji="0" lang="de-CH" sz="1600" b="0" i="0" u="none" strike="noStrike" kern="1200" cap="none" spc="0" normalizeH="0" baseline="0" noProof="0" dirty="0">
                          <a:ln>
                            <a:noFill/>
                          </a:ln>
                          <a:solidFill>
                            <a:schemeClr val="accent1"/>
                          </a:solidFill>
                          <a:effectLst/>
                          <a:uLnTx/>
                          <a:uFillTx/>
                          <a:latin typeface="+mn-lt"/>
                          <a:ea typeface="+mn-ea"/>
                          <a:cs typeface="+mn-cs"/>
                        </a:rPr>
                        <a:t>Beratung vor Ort; inkl. Vor- und Nachbereitung sowie Hin- und Rückfahrt:</a:t>
                      </a:r>
                      <a:br>
                        <a:rPr kumimoji="0" lang="de-CH" sz="1600" b="0" i="0" u="none" strike="noStrike" kern="1200" cap="none" spc="0" normalizeH="0" baseline="0" noProof="0" dirty="0">
                          <a:ln>
                            <a:noFill/>
                          </a:ln>
                          <a:solidFill>
                            <a:schemeClr val="accent1"/>
                          </a:solidFill>
                          <a:effectLst/>
                          <a:uLnTx/>
                          <a:uFillTx/>
                          <a:latin typeface="+mn-lt"/>
                          <a:ea typeface="+mn-ea"/>
                          <a:cs typeface="+mn-cs"/>
                        </a:rPr>
                      </a:br>
                      <a:r>
                        <a:rPr kumimoji="0" lang="de-CH" sz="1600" b="0" i="0" u="none" strike="noStrike" kern="1200" cap="none" spc="0" normalizeH="0" baseline="0" noProof="0" dirty="0">
                          <a:ln>
                            <a:noFill/>
                          </a:ln>
                          <a:solidFill>
                            <a:schemeClr val="accent1"/>
                          </a:solidFill>
                          <a:effectLst/>
                          <a:uLnTx/>
                          <a:uFillTx/>
                          <a:latin typeface="+mn-lt"/>
                          <a:ea typeface="+mn-ea"/>
                          <a:cs typeface="+mn-cs"/>
                        </a:rPr>
                        <a:t>ca. 2.5 h bis 3.0 h</a:t>
                      </a: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52388" indent="0" algn="l">
                        <a:tabLst/>
                      </a:pPr>
                      <a:r>
                        <a:rPr kumimoji="0" lang="de-CH" sz="1600" b="0" i="0" u="none" strike="noStrike" kern="1200" cap="none" spc="0" normalizeH="0" baseline="0" noProof="0" dirty="0">
                          <a:ln>
                            <a:noFill/>
                          </a:ln>
                          <a:solidFill>
                            <a:schemeClr val="accent1"/>
                          </a:solidFill>
                          <a:effectLst/>
                          <a:uLnTx/>
                          <a:uFillTx/>
                          <a:latin typeface="+mn-lt"/>
                          <a:ea typeface="+mn-ea"/>
                          <a:cs typeface="+mn-cs"/>
                        </a:rPr>
                        <a:t>Kontakt mit Kunden, Sichten der Unterlagen, Vorbereitung der Begehung, Aufnahme des Objekts inkl. Variantenstudium, Beratungsbericht, Beratungsgespräch inkl. Vorbereitung, Beantwortung von Nachfragen: insgesamt 12 h</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28498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600" b="0" u="none" strike="noStrike" kern="1200" cap="none" spc="0" normalizeH="0" baseline="0" noProof="0" dirty="0">
                          <a:ln>
                            <a:noFill/>
                          </a:ln>
                          <a:solidFill>
                            <a:schemeClr val="accent1"/>
                          </a:solidFill>
                          <a:effectLst/>
                          <a:uLnTx/>
                          <a:uFillTx/>
                        </a:rPr>
                        <a:t>Kosten einer Beratung</a:t>
                      </a:r>
                      <a:endParaRPr lang="de-CH" sz="1600" noProof="0" dirty="0">
                        <a:solidFill>
                          <a:schemeClr val="accent1"/>
                        </a:solidFil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388" indent="0" algn="l">
                        <a:tabLst/>
                      </a:pPr>
                      <a:r>
                        <a:rPr kumimoji="0" lang="de-CH" sz="1600" b="0" i="0" u="none" strike="noStrike" kern="1200" cap="none" spc="0" normalizeH="0" baseline="0" noProof="0" dirty="0">
                          <a:ln>
                            <a:noFill/>
                          </a:ln>
                          <a:solidFill>
                            <a:schemeClr val="accent1"/>
                          </a:solidFill>
                          <a:effectLst/>
                          <a:uLnTx/>
                          <a:uFillTx/>
                          <a:latin typeface="+mn-lt"/>
                          <a:ea typeface="+mn-ea"/>
                          <a:cs typeface="+mn-cs"/>
                        </a:rPr>
                        <a:t>Die Kosten (CHF 450.–) werden vollständig durch EnergieSchweiz übernommen. </a:t>
                      </a: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52388" marR="0" lvl="0" indent="0" algn="l" defTabSz="914400" rtl="0" eaLnBrk="1" fontAlgn="auto" latinLnBrk="0" hangingPunct="1">
                        <a:lnSpc>
                          <a:spcPct val="100000"/>
                        </a:lnSpc>
                        <a:spcBef>
                          <a:spcPts val="0"/>
                        </a:spcBef>
                        <a:spcAft>
                          <a:spcPts val="0"/>
                        </a:spcAft>
                        <a:buClrTx/>
                        <a:buSzTx/>
                        <a:buFontTx/>
                        <a:buNone/>
                        <a:tabLst/>
                        <a:defRPr/>
                      </a:pPr>
                      <a:r>
                        <a:rPr kumimoji="0" lang="de-CH" sz="1600" b="0" i="0" u="none" strike="noStrike" kern="1200" cap="none" spc="0" normalizeH="0" baseline="0" noProof="0" dirty="0">
                          <a:ln>
                            <a:noFill/>
                          </a:ln>
                          <a:solidFill>
                            <a:schemeClr val="accent1"/>
                          </a:solidFill>
                          <a:effectLst/>
                          <a:uLnTx/>
                          <a:uFillTx/>
                          <a:latin typeface="+mn-lt"/>
                          <a:ea typeface="+mn-ea"/>
                          <a:cs typeface="+mn-cs"/>
                        </a:rPr>
                        <a:t>Die Kosten (CHF 1’800.–) werden vollständig durch EnergieSchweiz übernommen. </a:t>
                      </a:r>
                    </a:p>
                    <a:p>
                      <a:pPr marL="52388" marR="0" lvl="0" indent="0" algn="l" defTabSz="914400" rtl="0" eaLnBrk="1" fontAlgn="auto" latinLnBrk="0" hangingPunct="1">
                        <a:lnSpc>
                          <a:spcPct val="100000"/>
                        </a:lnSpc>
                        <a:spcBef>
                          <a:spcPts val="0"/>
                        </a:spcBef>
                        <a:spcAft>
                          <a:spcPts val="0"/>
                        </a:spcAft>
                        <a:buClrTx/>
                        <a:buSzTx/>
                        <a:buFontTx/>
                        <a:buNone/>
                        <a:tabLst/>
                        <a:defRPr/>
                      </a:pPr>
                      <a:endParaRPr lang="de-CH" sz="1600" noProof="0" dirty="0">
                        <a:solidFill>
                          <a:schemeClr val="accent1"/>
                        </a:solidFil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426566"/>
                  </a:ext>
                </a:extLst>
              </a:tr>
            </a:tbl>
          </a:graphicData>
        </a:graphic>
      </p:graphicFrame>
      <p:pic>
        <p:nvPicPr>
          <p:cNvPr id="8" name="Grafik 7">
            <a:extLst>
              <a:ext uri="{FF2B5EF4-FFF2-40B4-BE49-F238E27FC236}">
                <a16:creationId xmlns:a16="http://schemas.microsoft.com/office/drawing/2014/main" id="{55E85EAD-478D-4D93-EB46-997EC97A71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4462" y="1549400"/>
            <a:ext cx="952500" cy="952500"/>
          </a:xfrm>
          <a:prstGeom prst="rect">
            <a:avLst/>
          </a:prstGeom>
        </p:spPr>
      </p:pic>
      <p:pic>
        <p:nvPicPr>
          <p:cNvPr id="12" name="Grafik 11">
            <a:extLst>
              <a:ext uri="{FF2B5EF4-FFF2-40B4-BE49-F238E27FC236}">
                <a16:creationId xmlns:a16="http://schemas.microsoft.com/office/drawing/2014/main" id="{AA230B62-EDE2-97D3-8604-025EAB85F0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0792" y="1549400"/>
            <a:ext cx="952500" cy="952500"/>
          </a:xfrm>
          <a:prstGeom prst="rect">
            <a:avLst/>
          </a:prstGeom>
        </p:spPr>
      </p:pic>
    </p:spTree>
    <p:extLst>
      <p:ext uri="{BB962C8B-B14F-4D97-AF65-F5344CB8AC3E}">
        <p14:creationId xmlns:p14="http://schemas.microsoft.com/office/powerpoint/2010/main" val="1514530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vert="horz" lIns="0" tIns="0" rIns="0" bIns="0" rtlCol="0" anchor="t">
            <a:noAutofit/>
          </a:bodyPr>
          <a:lstStyle/>
          <a:p>
            <a:r>
              <a:rPr lang="de-CH" noProof="0" dirty="0"/>
              <a:t>Die Impulsberatung für jeden Gebäudetyp</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D1948D65-B958-2642-849F-5E4EEB91B384}"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13</a:t>
            </a:fld>
            <a:endParaRPr lang="de-CH" noProof="0" dirty="0"/>
          </a:p>
        </p:txBody>
      </p:sp>
      <p:graphicFrame>
        <p:nvGraphicFramePr>
          <p:cNvPr id="3" name="Tabelle 8">
            <a:extLst>
              <a:ext uri="{FF2B5EF4-FFF2-40B4-BE49-F238E27FC236}">
                <a16:creationId xmlns:a16="http://schemas.microsoft.com/office/drawing/2014/main" id="{475C23C9-3185-D4DB-023A-13EDB3E153DB}"/>
              </a:ext>
            </a:extLst>
          </p:cNvPr>
          <p:cNvGraphicFramePr>
            <a:graphicFrameLocks noGrp="1"/>
          </p:cNvGraphicFramePr>
          <p:nvPr>
            <p:ph idx="1"/>
            <p:extLst>
              <p:ext uri="{D42A27DB-BD31-4B8C-83A1-F6EECF244321}">
                <p14:modId xmlns:p14="http://schemas.microsoft.com/office/powerpoint/2010/main" val="2842477657"/>
              </p:ext>
            </p:extLst>
          </p:nvPr>
        </p:nvGraphicFramePr>
        <p:xfrm>
          <a:off x="515937" y="2501900"/>
          <a:ext cx="11160127" cy="3535680"/>
        </p:xfrm>
        <a:graphic>
          <a:graphicData uri="http://schemas.openxmlformats.org/drawingml/2006/table">
            <a:tbl>
              <a:tblPr firstRow="1" bandRow="1">
                <a:tableStyleId>{5940675A-B579-460E-94D1-54222C63F5DA}</a:tableStyleId>
              </a:tblPr>
              <a:tblGrid>
                <a:gridCol w="2227263">
                  <a:extLst>
                    <a:ext uri="{9D8B030D-6E8A-4147-A177-3AD203B41FA5}">
                      <a16:colId xmlns:a16="http://schemas.microsoft.com/office/drawing/2014/main" val="3952201741"/>
                    </a:ext>
                  </a:extLst>
                </a:gridCol>
                <a:gridCol w="4263992">
                  <a:extLst>
                    <a:ext uri="{9D8B030D-6E8A-4147-A177-3AD203B41FA5}">
                      <a16:colId xmlns:a16="http://schemas.microsoft.com/office/drawing/2014/main" val="2703099886"/>
                    </a:ext>
                  </a:extLst>
                </a:gridCol>
                <a:gridCol w="4668872">
                  <a:extLst>
                    <a:ext uri="{9D8B030D-6E8A-4147-A177-3AD203B41FA5}">
                      <a16:colId xmlns:a16="http://schemas.microsoft.com/office/drawing/2014/main" val="3908950201"/>
                    </a:ext>
                  </a:extLst>
                </a:gridCol>
              </a:tblGrid>
              <a:tr h="370840">
                <a:tc>
                  <a:txBody>
                    <a:bodyPr/>
                    <a:lstStyle/>
                    <a:p>
                      <a:endParaRPr lang="de-CH" sz="1600" b="0" noProof="0" dirty="0">
                        <a:solidFill>
                          <a:schemeClr val="accent1"/>
                        </a:solidFill>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7625" marR="0" lvl="0" indent="0" algn="l" defTabSz="914400" rtl="0" eaLnBrk="1" fontAlgn="auto" latinLnBrk="0" hangingPunct="1">
                        <a:lnSpc>
                          <a:spcPct val="100000"/>
                        </a:lnSpc>
                        <a:spcBef>
                          <a:spcPts val="0"/>
                        </a:spcBef>
                        <a:spcAft>
                          <a:spcPts val="0"/>
                        </a:spcAft>
                        <a:buClrTx/>
                        <a:buSzTx/>
                        <a:buFontTx/>
                        <a:buNone/>
                        <a:tabLst/>
                        <a:defRPr/>
                      </a:pPr>
                      <a:r>
                        <a:rPr lang="de-CH" sz="1600" b="1" noProof="0" dirty="0">
                          <a:solidFill>
                            <a:schemeClr val="accent1"/>
                          </a:solidFill>
                        </a:rPr>
                        <a:t>Einfamilienhäuser und Mehrfamilienhäuser bis 6 Wohneinheiten</a:t>
                      </a:r>
                    </a:p>
                  </a:txBody>
                  <a:tcPr marL="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47625" marR="0" lvl="0" indent="0" algn="l" defTabSz="914400" rtl="0" eaLnBrk="1" fontAlgn="auto" latinLnBrk="0" hangingPunct="1">
                        <a:lnSpc>
                          <a:spcPct val="100000"/>
                        </a:lnSpc>
                        <a:spcBef>
                          <a:spcPts val="0"/>
                        </a:spcBef>
                        <a:spcAft>
                          <a:spcPts val="0"/>
                        </a:spcAft>
                        <a:buClrTx/>
                        <a:buSzTx/>
                        <a:buFontTx/>
                        <a:buNone/>
                        <a:tabLst/>
                        <a:defRPr/>
                      </a:pPr>
                      <a:r>
                        <a:rPr lang="de-CH" sz="1600" b="1" kern="1200" noProof="0" dirty="0">
                          <a:solidFill>
                            <a:schemeClr val="accent1"/>
                          </a:solidFill>
                          <a:latin typeface="+mn-lt"/>
                          <a:ea typeface="+mn-ea"/>
                          <a:cs typeface="+mn-cs"/>
                        </a:rPr>
                        <a:t>Mehrfamilienhäuser und </a:t>
                      </a:r>
                      <a:br>
                        <a:rPr lang="de-CH" sz="1600" b="1" kern="1200" noProof="0" dirty="0">
                          <a:solidFill>
                            <a:schemeClr val="accent1"/>
                          </a:solidFill>
                          <a:latin typeface="+mn-lt"/>
                          <a:ea typeface="+mn-ea"/>
                          <a:cs typeface="+mn-cs"/>
                        </a:rPr>
                      </a:br>
                      <a:r>
                        <a:rPr lang="de-CH" sz="1600" b="1" kern="1200" noProof="0" dirty="0">
                          <a:solidFill>
                            <a:schemeClr val="accent1"/>
                          </a:solidFill>
                          <a:latin typeface="+mn-lt"/>
                          <a:ea typeface="+mn-ea"/>
                          <a:cs typeface="+mn-cs"/>
                        </a:rPr>
                        <a:t>Stockwerkeigentum</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1283892"/>
                  </a:ext>
                </a:extLst>
              </a:tr>
              <a:tr h="370840">
                <a:tc>
                  <a:txBody>
                    <a:bodyPr/>
                    <a:lstStyle/>
                    <a:p>
                      <a:r>
                        <a:rPr lang="de-CH" sz="1600" noProof="0" dirty="0">
                          <a:solidFill>
                            <a:schemeClr val="accent1"/>
                          </a:solidFill>
                        </a:rPr>
                        <a:t>Zielgruppe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388" indent="0" algn="l">
                        <a:tabLst/>
                      </a:pPr>
                      <a:r>
                        <a:rPr kumimoji="0" lang="de-CH" sz="1600" b="0" u="none" strike="noStrike" kern="1200" cap="none" spc="0" normalizeH="0" baseline="0" noProof="0" dirty="0">
                          <a:ln>
                            <a:noFill/>
                          </a:ln>
                          <a:solidFill>
                            <a:schemeClr val="accent1"/>
                          </a:solidFill>
                          <a:effectLst/>
                          <a:uLnTx/>
                          <a:uFillTx/>
                        </a:rPr>
                        <a:t>Hausbesitzerinnen und Hausbesitzer</a:t>
                      </a:r>
                      <a:endParaRPr lang="de-CH" sz="1600" noProof="0" dirty="0">
                        <a:solidFill>
                          <a:schemeClr val="accent1"/>
                        </a:solidFill>
                      </a:endParaRP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230188" marR="0" indent="-17780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de-CH" sz="1600" b="0" i="0" u="none" strike="noStrike" kern="1200" cap="none" spc="0" normalizeH="0" baseline="0" noProof="0" dirty="0">
                          <a:ln>
                            <a:noFill/>
                          </a:ln>
                          <a:solidFill>
                            <a:schemeClr val="accent1"/>
                          </a:solidFill>
                          <a:effectLst/>
                          <a:uLnTx/>
                          <a:uFillTx/>
                          <a:latin typeface="+mn-lt"/>
                          <a:ea typeface="+mn-ea"/>
                          <a:cs typeface="+mn-cs"/>
                        </a:rPr>
                        <a:t>Verwaltungen </a:t>
                      </a:r>
                    </a:p>
                    <a:p>
                      <a:pPr marL="230188" marR="0" indent="-17780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de-CH" sz="1600" b="0" i="0" u="none" strike="noStrike" kern="1200" cap="none" spc="0" normalizeH="0" baseline="0" noProof="0" dirty="0">
                          <a:ln>
                            <a:noFill/>
                          </a:ln>
                          <a:solidFill>
                            <a:schemeClr val="accent1"/>
                          </a:solidFill>
                          <a:effectLst/>
                          <a:uLnTx/>
                          <a:uFillTx/>
                          <a:latin typeface="+mn-lt"/>
                          <a:ea typeface="+mn-ea"/>
                          <a:cs typeface="+mn-cs"/>
                        </a:rPr>
                        <a:t>Stockwerkeigentümerschaften</a:t>
                      </a:r>
                    </a:p>
                    <a:p>
                      <a:pPr marL="230188" marR="0" indent="-17780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de-CH" sz="1600" b="0" i="0" u="none" strike="noStrike" kern="1200" cap="none" spc="0" normalizeH="0" baseline="0" noProof="0" dirty="0">
                          <a:ln>
                            <a:noFill/>
                          </a:ln>
                          <a:solidFill>
                            <a:schemeClr val="accent1"/>
                          </a:solidFill>
                          <a:effectLst/>
                          <a:uLnTx/>
                          <a:uFillTx/>
                          <a:latin typeface="+mn-lt"/>
                          <a:ea typeface="+mn-ea"/>
                          <a:cs typeface="+mn-cs"/>
                        </a:rPr>
                        <a:t>Unternehmen &amp; Verwaltung</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8643618"/>
                  </a:ext>
                </a:extLst>
              </a:tr>
              <a:tr h="370840">
                <a:tc>
                  <a:txBody>
                    <a:bodyPr/>
                    <a:lstStyle/>
                    <a:p>
                      <a:r>
                        <a:rPr kumimoji="0" lang="de-CH" sz="1600" b="0" u="none" strike="noStrike" kern="1200" cap="none" spc="0" normalizeH="0" baseline="0" noProof="0" dirty="0">
                          <a:ln>
                            <a:noFill/>
                          </a:ln>
                          <a:solidFill>
                            <a:schemeClr val="accent1"/>
                          </a:solidFill>
                          <a:effectLst/>
                          <a:uLnTx/>
                          <a:uFillTx/>
                        </a:rPr>
                        <a:t>Beratungsumfang</a:t>
                      </a:r>
                      <a:endParaRPr lang="de-CH" sz="1600" noProof="0" dirty="0">
                        <a:solidFill>
                          <a:schemeClr val="accent1"/>
                        </a:solidFil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388" marR="0" lvl="0" indent="0" algn="l" defTabSz="914400" rtl="0" eaLnBrk="1" fontAlgn="auto" latinLnBrk="0" hangingPunct="1">
                        <a:lnSpc>
                          <a:spcPct val="100000"/>
                        </a:lnSpc>
                        <a:spcBef>
                          <a:spcPts val="0"/>
                        </a:spcBef>
                        <a:spcAft>
                          <a:spcPts val="0"/>
                        </a:spcAft>
                        <a:buClrTx/>
                        <a:buSzTx/>
                        <a:buFontTx/>
                        <a:buNone/>
                        <a:tabLst/>
                        <a:defRPr/>
                      </a:pPr>
                      <a:r>
                        <a:rPr kumimoji="0" lang="de-CH" sz="1600" b="0" i="0" u="none" strike="noStrike" kern="1200" cap="none" spc="0" normalizeH="0" baseline="0" noProof="0" dirty="0">
                          <a:ln>
                            <a:noFill/>
                          </a:ln>
                          <a:solidFill>
                            <a:schemeClr val="accent1"/>
                          </a:solidFill>
                          <a:effectLst/>
                          <a:uLnTx/>
                          <a:uFillTx/>
                          <a:latin typeface="+mn-lt"/>
                          <a:ea typeface="+mn-ea"/>
                          <a:cs typeface="+mn-cs"/>
                        </a:rPr>
                        <a:t>Beratung vor Ort; inkl. Vor- und Nachbereitung sowie Hin- und Rückfahrt:</a:t>
                      </a:r>
                      <a:br>
                        <a:rPr kumimoji="0" lang="de-CH" sz="1600" b="0" i="0" u="none" strike="noStrike" kern="1200" cap="none" spc="0" normalizeH="0" baseline="0" noProof="0" dirty="0">
                          <a:ln>
                            <a:noFill/>
                          </a:ln>
                          <a:solidFill>
                            <a:schemeClr val="accent1"/>
                          </a:solidFill>
                          <a:effectLst/>
                          <a:uLnTx/>
                          <a:uFillTx/>
                          <a:latin typeface="+mn-lt"/>
                          <a:ea typeface="+mn-ea"/>
                          <a:cs typeface="+mn-cs"/>
                        </a:rPr>
                      </a:br>
                      <a:r>
                        <a:rPr kumimoji="0" lang="de-CH" sz="1600" b="0" i="0" u="none" strike="noStrike" kern="1200" cap="none" spc="0" normalizeH="0" baseline="0" noProof="0" dirty="0">
                          <a:ln>
                            <a:noFill/>
                          </a:ln>
                          <a:solidFill>
                            <a:schemeClr val="accent1"/>
                          </a:solidFill>
                          <a:effectLst/>
                          <a:uLnTx/>
                          <a:uFillTx/>
                          <a:latin typeface="+mn-lt"/>
                          <a:ea typeface="+mn-ea"/>
                          <a:cs typeface="+mn-cs"/>
                        </a:rPr>
                        <a:t>ca. 2.5 h bis 3.0 h</a:t>
                      </a: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52388" indent="0" algn="l">
                        <a:tabLst/>
                      </a:pPr>
                      <a:r>
                        <a:rPr kumimoji="0" lang="de-CH" sz="1600" b="0" i="0" u="none" strike="noStrike" kern="1200" cap="none" spc="0" normalizeH="0" baseline="0" noProof="0" dirty="0">
                          <a:ln>
                            <a:noFill/>
                          </a:ln>
                          <a:solidFill>
                            <a:schemeClr val="accent1"/>
                          </a:solidFill>
                          <a:effectLst/>
                          <a:uLnTx/>
                          <a:uFillTx/>
                          <a:latin typeface="+mn-lt"/>
                          <a:ea typeface="+mn-ea"/>
                          <a:cs typeface="+mn-cs"/>
                        </a:rPr>
                        <a:t>Kontakt mit Kunden, Sichten der Unterlagen, Vorbereitung der Begehung, Aufnahme des Objekts inkl. Variantenstudium, Beratungsbericht, Beratungsgespräch inkl. Vorbereitung, Beantwortung von Nachfragen: insgesamt 12 h</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28498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600" b="0" u="none" strike="noStrike" kern="1200" cap="none" spc="0" normalizeH="0" baseline="0" noProof="0" dirty="0">
                          <a:ln>
                            <a:noFill/>
                          </a:ln>
                          <a:solidFill>
                            <a:schemeClr val="accent1"/>
                          </a:solidFill>
                          <a:effectLst/>
                          <a:uLnTx/>
                          <a:uFillTx/>
                        </a:rPr>
                        <a:t>Kosten einer Beratung</a:t>
                      </a:r>
                      <a:endParaRPr lang="de-CH" sz="1600" noProof="0" dirty="0">
                        <a:solidFill>
                          <a:schemeClr val="accent1"/>
                        </a:solidFil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2388" indent="0" algn="l">
                        <a:tabLst/>
                      </a:pPr>
                      <a:r>
                        <a:rPr kumimoji="0" lang="de-CH" sz="1600" b="0" i="0" u="none" strike="noStrike" kern="1200" cap="none" spc="0" normalizeH="0" baseline="0" noProof="0" dirty="0">
                          <a:ln>
                            <a:noFill/>
                          </a:ln>
                          <a:solidFill>
                            <a:schemeClr val="accent1"/>
                          </a:solidFill>
                          <a:effectLst/>
                          <a:uLnTx/>
                          <a:uFillTx/>
                          <a:latin typeface="+mn-lt"/>
                          <a:ea typeface="+mn-ea"/>
                          <a:cs typeface="+mn-cs"/>
                        </a:rPr>
                        <a:t>Die Kosten (CHF 450.–) werden vollständig durch EnergieSchweiz übernommen. </a:t>
                      </a:r>
                    </a:p>
                  </a:txBody>
                  <a:tcPr marL="0" marR="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52388" marR="0" lvl="0" indent="0" algn="l" defTabSz="914400" rtl="0" eaLnBrk="1" fontAlgn="auto" latinLnBrk="0" hangingPunct="1">
                        <a:lnSpc>
                          <a:spcPct val="100000"/>
                        </a:lnSpc>
                        <a:spcBef>
                          <a:spcPts val="0"/>
                        </a:spcBef>
                        <a:spcAft>
                          <a:spcPts val="0"/>
                        </a:spcAft>
                        <a:buClrTx/>
                        <a:buSzTx/>
                        <a:buFontTx/>
                        <a:buNone/>
                        <a:tabLst/>
                        <a:defRPr/>
                      </a:pPr>
                      <a:r>
                        <a:rPr kumimoji="0" lang="de-CH" sz="1600" b="0" i="0" u="none" strike="noStrike" kern="1200" cap="none" spc="0" normalizeH="0" baseline="0" noProof="0" dirty="0">
                          <a:ln>
                            <a:noFill/>
                          </a:ln>
                          <a:solidFill>
                            <a:schemeClr val="accent1"/>
                          </a:solidFill>
                          <a:effectLst/>
                          <a:uLnTx/>
                          <a:uFillTx/>
                          <a:latin typeface="+mn-lt"/>
                          <a:ea typeface="+mn-ea"/>
                          <a:cs typeface="+mn-cs"/>
                        </a:rPr>
                        <a:t>Die Kosten (CHF 1’800.–) werden vollständig durch EnergieSchweiz übernommen. </a:t>
                      </a:r>
                    </a:p>
                    <a:p>
                      <a:pPr marL="52388" marR="0" lvl="0" indent="0" algn="l" defTabSz="914400" rtl="0" eaLnBrk="1" fontAlgn="auto" latinLnBrk="0" hangingPunct="1">
                        <a:lnSpc>
                          <a:spcPct val="100000"/>
                        </a:lnSpc>
                        <a:spcBef>
                          <a:spcPts val="0"/>
                        </a:spcBef>
                        <a:spcAft>
                          <a:spcPts val="0"/>
                        </a:spcAft>
                        <a:buClrTx/>
                        <a:buSzTx/>
                        <a:buFontTx/>
                        <a:buNone/>
                        <a:tabLst/>
                        <a:defRPr/>
                      </a:pPr>
                      <a:endParaRPr lang="de-CH" sz="1600" noProof="0" dirty="0">
                        <a:solidFill>
                          <a:schemeClr val="accent1"/>
                        </a:solidFil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5426566"/>
                  </a:ext>
                </a:extLst>
              </a:tr>
            </a:tbl>
          </a:graphicData>
        </a:graphic>
      </p:graphicFrame>
      <p:pic>
        <p:nvPicPr>
          <p:cNvPr id="8" name="Grafik 7">
            <a:extLst>
              <a:ext uri="{FF2B5EF4-FFF2-40B4-BE49-F238E27FC236}">
                <a16:creationId xmlns:a16="http://schemas.microsoft.com/office/drawing/2014/main" id="{55E85EAD-478D-4D93-EB46-997EC97A71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4462" y="1549400"/>
            <a:ext cx="952500" cy="952500"/>
          </a:xfrm>
          <a:prstGeom prst="rect">
            <a:avLst/>
          </a:prstGeom>
        </p:spPr>
      </p:pic>
      <p:pic>
        <p:nvPicPr>
          <p:cNvPr id="12" name="Grafik 11">
            <a:extLst>
              <a:ext uri="{FF2B5EF4-FFF2-40B4-BE49-F238E27FC236}">
                <a16:creationId xmlns:a16="http://schemas.microsoft.com/office/drawing/2014/main" id="{AA230B62-EDE2-97D3-8604-025EAB85F0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0792" y="1549400"/>
            <a:ext cx="952500" cy="952500"/>
          </a:xfrm>
          <a:prstGeom prst="rect">
            <a:avLst/>
          </a:prstGeom>
        </p:spPr>
      </p:pic>
      <p:sp>
        <p:nvSpPr>
          <p:cNvPr id="14" name="Oval 13">
            <a:extLst>
              <a:ext uri="{FF2B5EF4-FFF2-40B4-BE49-F238E27FC236}">
                <a16:creationId xmlns:a16="http://schemas.microsoft.com/office/drawing/2014/main" id="{F01987B6-6322-5629-C360-D805A7277CE0}"/>
              </a:ext>
            </a:extLst>
          </p:cNvPr>
          <p:cNvSpPr/>
          <p:nvPr/>
        </p:nvSpPr>
        <p:spPr>
          <a:xfrm rot="933416">
            <a:off x="9000612" y="-190663"/>
            <a:ext cx="3311090" cy="33110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noProof="0" dirty="0"/>
              <a:t>Finden Sie</a:t>
            </a:r>
          </a:p>
          <a:p>
            <a:pPr algn="ctr"/>
            <a:r>
              <a:rPr lang="de-CH" sz="2400" noProof="0" dirty="0"/>
              <a:t>eine Impulsberaterin oder einen Impulsberater ganz in Ihrer Nähe.</a:t>
            </a:r>
          </a:p>
        </p:txBody>
      </p:sp>
    </p:spTree>
    <p:extLst>
      <p:ext uri="{BB962C8B-B14F-4D97-AF65-F5344CB8AC3E}">
        <p14:creationId xmlns:p14="http://schemas.microsoft.com/office/powerpoint/2010/main" val="416598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vert="horz" lIns="0" tIns="0" rIns="0" bIns="0" rtlCol="0" anchor="t">
            <a:noAutofit/>
          </a:bodyPr>
          <a:lstStyle/>
          <a:p>
            <a:r>
              <a:rPr lang="de-CH" noProof="0" dirty="0"/>
              <a:t>Ablauf einer Impulsberatung</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F21BCEA4-AAAB-5F4F-95CE-9BBF322221F2}"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14</a:t>
            </a:fld>
            <a:endParaRPr lang="de-CH" noProof="0" dirty="0"/>
          </a:p>
        </p:txBody>
      </p:sp>
      <p:grpSp>
        <p:nvGrpSpPr>
          <p:cNvPr id="23" name="Gruppieren 22">
            <a:extLst>
              <a:ext uri="{FF2B5EF4-FFF2-40B4-BE49-F238E27FC236}">
                <a16:creationId xmlns:a16="http://schemas.microsoft.com/office/drawing/2014/main" id="{FEA1224D-C89C-49A6-427C-BCA8A0B5C1B8}"/>
              </a:ext>
            </a:extLst>
          </p:cNvPr>
          <p:cNvGrpSpPr/>
          <p:nvPr/>
        </p:nvGrpSpPr>
        <p:grpSpPr>
          <a:xfrm>
            <a:off x="1540043" y="1769702"/>
            <a:ext cx="10136020" cy="2882269"/>
            <a:chOff x="1116531" y="1501540"/>
            <a:chExt cx="10559531" cy="2882269"/>
          </a:xfrm>
        </p:grpSpPr>
        <p:grpSp>
          <p:nvGrpSpPr>
            <p:cNvPr id="17" name="Gruppieren 16">
              <a:extLst>
                <a:ext uri="{FF2B5EF4-FFF2-40B4-BE49-F238E27FC236}">
                  <a16:creationId xmlns:a16="http://schemas.microsoft.com/office/drawing/2014/main" id="{7A3AEEF9-13CC-46C9-4E1F-59381583D17E}"/>
                </a:ext>
              </a:extLst>
            </p:cNvPr>
            <p:cNvGrpSpPr/>
            <p:nvPr/>
          </p:nvGrpSpPr>
          <p:grpSpPr>
            <a:xfrm>
              <a:off x="1116531" y="1501540"/>
              <a:ext cx="10559531" cy="721895"/>
              <a:chOff x="1722922" y="2059806"/>
              <a:chExt cx="8463536" cy="1049154"/>
            </a:xfrm>
            <a:solidFill>
              <a:schemeClr val="accent2">
                <a:lumMod val="40000"/>
                <a:lumOff val="60000"/>
              </a:schemeClr>
            </a:solidFill>
          </p:grpSpPr>
          <p:sp>
            <p:nvSpPr>
              <p:cNvPr id="10" name="Richtungspfeil 9">
                <a:extLst>
                  <a:ext uri="{FF2B5EF4-FFF2-40B4-BE49-F238E27FC236}">
                    <a16:creationId xmlns:a16="http://schemas.microsoft.com/office/drawing/2014/main" id="{CF2A341D-3DAC-CF81-9172-191E3D473DB6}"/>
                  </a:ext>
                </a:extLst>
              </p:cNvPr>
              <p:cNvSpPr/>
              <p:nvPr/>
            </p:nvSpPr>
            <p:spPr>
              <a:xfrm>
                <a:off x="1722922" y="2059806"/>
                <a:ext cx="2232750" cy="1049154"/>
              </a:xfrm>
              <a:prstGeom prst="homePlate">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Vorbereitung</a:t>
                </a:r>
              </a:p>
            </p:txBody>
          </p:sp>
          <p:sp>
            <p:nvSpPr>
              <p:cNvPr id="11" name="Eingebuchteter Richtungspfeil 10">
                <a:extLst>
                  <a:ext uri="{FF2B5EF4-FFF2-40B4-BE49-F238E27FC236}">
                    <a16:creationId xmlns:a16="http://schemas.microsoft.com/office/drawing/2014/main" id="{92A4FFCE-DBF5-56B3-6C51-E6924DC58A1A}"/>
                  </a:ext>
                </a:extLst>
              </p:cNvPr>
              <p:cNvSpPr/>
              <p:nvPr/>
            </p:nvSpPr>
            <p:spPr>
              <a:xfrm>
                <a:off x="3857499" y="2059806"/>
                <a:ext cx="2146122" cy="1049154"/>
              </a:xfrm>
              <a:prstGeom prst="chevron">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Aufnahme</a:t>
                </a:r>
              </a:p>
            </p:txBody>
          </p:sp>
          <p:sp>
            <p:nvSpPr>
              <p:cNvPr id="13" name="Eingebuchteter Richtungspfeil 12">
                <a:extLst>
                  <a:ext uri="{FF2B5EF4-FFF2-40B4-BE49-F238E27FC236}">
                    <a16:creationId xmlns:a16="http://schemas.microsoft.com/office/drawing/2014/main" id="{2632513B-61AF-4FD0-3E43-E55E0F3BA28A}"/>
                  </a:ext>
                </a:extLst>
              </p:cNvPr>
              <p:cNvSpPr/>
              <p:nvPr/>
            </p:nvSpPr>
            <p:spPr>
              <a:xfrm>
                <a:off x="5905448" y="2059806"/>
                <a:ext cx="2158968" cy="1049154"/>
              </a:xfrm>
              <a:prstGeom prst="chevron">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Beratung</a:t>
                </a:r>
              </a:p>
            </p:txBody>
          </p:sp>
          <p:sp>
            <p:nvSpPr>
              <p:cNvPr id="15" name="Eingebuchteter Richtungspfeil 14">
                <a:extLst>
                  <a:ext uri="{FF2B5EF4-FFF2-40B4-BE49-F238E27FC236}">
                    <a16:creationId xmlns:a16="http://schemas.microsoft.com/office/drawing/2014/main" id="{6E366F50-121F-EF78-89C2-4F30F6B3DA39}"/>
                  </a:ext>
                </a:extLst>
              </p:cNvPr>
              <p:cNvSpPr/>
              <p:nvPr/>
            </p:nvSpPr>
            <p:spPr>
              <a:xfrm>
                <a:off x="7953397" y="2059806"/>
                <a:ext cx="2233061" cy="1049154"/>
              </a:xfrm>
              <a:prstGeom prst="chevron">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Abschluss</a:t>
                </a:r>
              </a:p>
            </p:txBody>
          </p:sp>
        </p:grpSp>
        <p:sp>
          <p:nvSpPr>
            <p:cNvPr id="18" name="Textfeld 17">
              <a:extLst>
                <a:ext uri="{FF2B5EF4-FFF2-40B4-BE49-F238E27FC236}">
                  <a16:creationId xmlns:a16="http://schemas.microsoft.com/office/drawing/2014/main" id="{58682039-8525-054D-2BB2-68AAEEBAB787}"/>
                </a:ext>
              </a:extLst>
            </p:cNvPr>
            <p:cNvSpPr txBox="1"/>
            <p:nvPr/>
          </p:nvSpPr>
          <p:spPr>
            <a:xfrm>
              <a:off x="1174282" y="2444817"/>
              <a:ext cx="2473692" cy="1938992"/>
            </a:xfrm>
            <a:prstGeom prst="rect">
              <a:avLst/>
            </a:prstGeom>
            <a:noFill/>
          </p:spPr>
          <p:txBody>
            <a:bodyPr wrap="square" lIns="0" tIns="0" rIns="0" bIns="0" rtlCol="0">
              <a:spAutoFit/>
            </a:bodyPr>
            <a:lstStyle/>
            <a:p>
              <a:pPr marL="230188" indent="-230188" algn="l">
                <a:buClr>
                  <a:schemeClr val="accent3"/>
                </a:buClr>
                <a:buFont typeface="Symbol" pitchFamily="2" charset="2"/>
                <a:buChar char="-"/>
              </a:pPr>
              <a:r>
                <a:rPr lang="de-CH" sz="1400" noProof="0" dirty="0">
                  <a:solidFill>
                    <a:schemeClr val="accent1"/>
                  </a:solidFill>
                </a:rPr>
                <a:t>Allgemeine Angaben zur Liegenschaft*</a:t>
              </a:r>
            </a:p>
            <a:p>
              <a:pPr marL="230188" indent="-230188" algn="l">
                <a:buClr>
                  <a:schemeClr val="accent3"/>
                </a:buClr>
                <a:buFont typeface="Symbol" pitchFamily="2" charset="2"/>
                <a:buChar char="-"/>
              </a:pPr>
              <a:r>
                <a:rPr lang="de-CH" sz="1400" noProof="0" dirty="0">
                  <a:solidFill>
                    <a:schemeClr val="accent1"/>
                  </a:solidFill>
                </a:rPr>
                <a:t>Verbrauchsdaten (Öl-/ Gas-/Stromrechnungen der letzten 3 Jahre…)</a:t>
              </a:r>
            </a:p>
            <a:p>
              <a:pPr marL="230188" indent="-230188" algn="l">
                <a:buClr>
                  <a:schemeClr val="accent3"/>
                </a:buClr>
                <a:buFont typeface="Symbol" pitchFamily="2" charset="2"/>
                <a:buChar char="-"/>
              </a:pPr>
              <a:r>
                <a:rPr lang="de-CH" sz="1400" noProof="0" dirty="0">
                  <a:solidFill>
                    <a:schemeClr val="accent1"/>
                  </a:solidFill>
                </a:rPr>
                <a:t>Abklärungen zum Objektstandort im Vorfeld durch die Impulsberaterin oder den Impulsberater</a:t>
              </a:r>
            </a:p>
          </p:txBody>
        </p:sp>
        <p:sp>
          <p:nvSpPr>
            <p:cNvPr id="19" name="Textfeld 18">
              <a:extLst>
                <a:ext uri="{FF2B5EF4-FFF2-40B4-BE49-F238E27FC236}">
                  <a16:creationId xmlns:a16="http://schemas.microsoft.com/office/drawing/2014/main" id="{37CC4700-305A-753F-4474-22D05CC2FA1E}"/>
                </a:ext>
              </a:extLst>
            </p:cNvPr>
            <p:cNvSpPr txBox="1"/>
            <p:nvPr/>
          </p:nvSpPr>
          <p:spPr>
            <a:xfrm>
              <a:off x="3782730" y="2444817"/>
              <a:ext cx="2377599" cy="1077218"/>
            </a:xfrm>
            <a:prstGeom prst="rect">
              <a:avLst/>
            </a:prstGeom>
            <a:noFill/>
          </p:spPr>
          <p:txBody>
            <a:bodyPr wrap="square" lIns="0" tIns="0" rIns="0" bIns="0" rtlCol="0">
              <a:spAutoFit/>
            </a:bodyPr>
            <a:lstStyle/>
            <a:p>
              <a:pPr marL="230188" indent="-230188">
                <a:buClr>
                  <a:schemeClr val="accent3"/>
                </a:buClr>
                <a:buFont typeface="Symbol" pitchFamily="2" charset="2"/>
                <a:buChar char="-"/>
              </a:pPr>
              <a:r>
                <a:rPr lang="de-CH" sz="1400" noProof="0" dirty="0">
                  <a:solidFill>
                    <a:schemeClr val="accent1"/>
                  </a:solidFill>
                </a:rPr>
                <a:t>Bestehendes Heizsystem inkl. Verbrauch</a:t>
              </a:r>
            </a:p>
            <a:p>
              <a:pPr marL="230188" indent="-230188">
                <a:buClr>
                  <a:schemeClr val="accent3"/>
                </a:buClr>
                <a:buFont typeface="Symbol" pitchFamily="2" charset="2"/>
                <a:buChar char="-"/>
              </a:pPr>
              <a:r>
                <a:rPr lang="de-CH" sz="1400" noProof="0" dirty="0">
                  <a:solidFill>
                    <a:schemeClr val="accent1"/>
                  </a:solidFill>
                </a:rPr>
                <a:t>Gesamtbetrachtung des Gebäudes (Wärme-dämmung, Fenster…) </a:t>
              </a:r>
            </a:p>
          </p:txBody>
        </p:sp>
        <p:sp>
          <p:nvSpPr>
            <p:cNvPr id="20" name="Textfeld 19">
              <a:extLst>
                <a:ext uri="{FF2B5EF4-FFF2-40B4-BE49-F238E27FC236}">
                  <a16:creationId xmlns:a16="http://schemas.microsoft.com/office/drawing/2014/main" id="{B27138C5-ADDF-05C7-D6CB-A6F6BE5DD270}"/>
                </a:ext>
              </a:extLst>
            </p:cNvPr>
            <p:cNvSpPr txBox="1"/>
            <p:nvPr/>
          </p:nvSpPr>
          <p:spPr>
            <a:xfrm>
              <a:off x="6333425" y="2444817"/>
              <a:ext cx="2473692" cy="1723549"/>
            </a:xfrm>
            <a:prstGeom prst="rect">
              <a:avLst/>
            </a:prstGeom>
            <a:noFill/>
          </p:spPr>
          <p:txBody>
            <a:bodyPr wrap="square" lIns="0" tIns="0" rIns="0" bIns="0" rtlCol="0">
              <a:spAutoFit/>
            </a:bodyPr>
            <a:lstStyle/>
            <a:p>
              <a:pPr marL="230188" indent="-230188">
                <a:buClr>
                  <a:schemeClr val="accent3"/>
                </a:buClr>
                <a:buFont typeface="Symbol" pitchFamily="2" charset="2"/>
                <a:buChar char="-"/>
              </a:pPr>
              <a:r>
                <a:rPr lang="de-CH" sz="1400" noProof="0" dirty="0">
                  <a:solidFill>
                    <a:schemeClr val="accent1"/>
                  </a:solidFill>
                </a:rPr>
                <a:t>Mögliche Sofortmass-nahmen</a:t>
              </a:r>
            </a:p>
            <a:p>
              <a:pPr marL="230188" indent="-230188">
                <a:buClr>
                  <a:schemeClr val="accent3"/>
                </a:buClr>
                <a:buFont typeface="Symbol" pitchFamily="2" charset="2"/>
                <a:buChar char="-"/>
              </a:pPr>
              <a:r>
                <a:rPr lang="de-CH" sz="1400" noProof="0" dirty="0">
                  <a:solidFill>
                    <a:schemeClr val="accent1"/>
                  </a:solidFill>
                </a:rPr>
                <a:t>Möglichkeiten </a:t>
              </a:r>
              <a:r>
                <a:rPr lang="de-CH" sz="1400" noProof="0" dirty="0" err="1">
                  <a:solidFill>
                    <a:schemeClr val="accent1"/>
                  </a:solidFill>
                </a:rPr>
                <a:t>erneuer</a:t>
              </a:r>
              <a:r>
                <a:rPr lang="de-CH" sz="1400" noProof="0" dirty="0">
                  <a:solidFill>
                    <a:schemeClr val="accent1"/>
                  </a:solidFill>
                </a:rPr>
                <a:t>-barer Heizsysteme</a:t>
              </a:r>
            </a:p>
            <a:p>
              <a:pPr marL="230188" indent="-230188">
                <a:buClr>
                  <a:schemeClr val="accent3"/>
                </a:buClr>
                <a:buFont typeface="Symbol" pitchFamily="2" charset="2"/>
                <a:buChar char="-"/>
              </a:pPr>
              <a:r>
                <a:rPr lang="de-CH" sz="1400" noProof="0" dirty="0">
                  <a:solidFill>
                    <a:schemeClr val="accent1"/>
                  </a:solidFill>
                </a:rPr>
                <a:t>Erste Kostenschätzung inkl. Berücksichtigung von Fördergeldern </a:t>
              </a:r>
            </a:p>
            <a:p>
              <a:pPr marL="230188" indent="-230188">
                <a:buClr>
                  <a:schemeClr val="accent3"/>
                </a:buClr>
                <a:buFont typeface="Symbol" pitchFamily="2" charset="2"/>
                <a:buChar char="-"/>
              </a:pPr>
              <a:r>
                <a:rPr lang="de-CH" sz="1400" noProof="0" dirty="0">
                  <a:solidFill>
                    <a:schemeClr val="accent1"/>
                  </a:solidFill>
                </a:rPr>
                <a:t>Empfehlung</a:t>
              </a:r>
            </a:p>
          </p:txBody>
        </p:sp>
        <p:sp>
          <p:nvSpPr>
            <p:cNvPr id="21" name="Textfeld 20">
              <a:extLst>
                <a:ext uri="{FF2B5EF4-FFF2-40B4-BE49-F238E27FC236}">
                  <a16:creationId xmlns:a16="http://schemas.microsoft.com/office/drawing/2014/main" id="{86FEFB43-2507-BA15-174A-8ADDC3007D00}"/>
                </a:ext>
              </a:extLst>
            </p:cNvPr>
            <p:cNvSpPr txBox="1"/>
            <p:nvPr/>
          </p:nvSpPr>
          <p:spPr>
            <a:xfrm>
              <a:off x="8884120" y="2444817"/>
              <a:ext cx="2473692" cy="1077218"/>
            </a:xfrm>
            <a:prstGeom prst="rect">
              <a:avLst/>
            </a:prstGeom>
            <a:noFill/>
          </p:spPr>
          <p:txBody>
            <a:bodyPr wrap="square" lIns="0" tIns="0" rIns="0" bIns="0" rtlCol="0">
              <a:spAutoFit/>
            </a:bodyPr>
            <a:lstStyle/>
            <a:p>
              <a:pPr marL="230188" indent="-230188">
                <a:buClr>
                  <a:schemeClr val="accent3"/>
                </a:buClr>
                <a:buFont typeface="Symbol" pitchFamily="2" charset="2"/>
                <a:buChar char="-"/>
              </a:pPr>
              <a:r>
                <a:rPr lang="de-CH" sz="1400" noProof="0" dirty="0">
                  <a:solidFill>
                    <a:schemeClr val="accent1"/>
                  </a:solidFill>
                </a:rPr>
                <a:t>Unterschreiben des Beratungsberichts </a:t>
              </a:r>
            </a:p>
            <a:p>
              <a:pPr marL="230188" indent="-230188">
                <a:buClr>
                  <a:schemeClr val="accent3"/>
                </a:buClr>
                <a:buFont typeface="Symbol" pitchFamily="2" charset="2"/>
                <a:buChar char="-"/>
              </a:pPr>
              <a:r>
                <a:rPr lang="de-CH" sz="1400" noProof="0" dirty="0">
                  <a:solidFill>
                    <a:schemeClr val="accent1"/>
                  </a:solidFill>
                </a:rPr>
                <a:t>Beratungsbericht kann zum Einholen von Offerten verwendet werden.</a:t>
              </a:r>
            </a:p>
          </p:txBody>
        </p:sp>
      </p:grpSp>
      <p:pic>
        <p:nvPicPr>
          <p:cNvPr id="22" name="Grafik 21">
            <a:extLst>
              <a:ext uri="{FF2B5EF4-FFF2-40B4-BE49-F238E27FC236}">
                <a16:creationId xmlns:a16="http://schemas.microsoft.com/office/drawing/2014/main" id="{ADC0BDF9-EF00-D344-623A-9E2E42284F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979" y="1654399"/>
            <a:ext cx="952500" cy="952500"/>
          </a:xfrm>
          <a:prstGeom prst="rect">
            <a:avLst/>
          </a:prstGeom>
        </p:spPr>
      </p:pic>
      <p:sp>
        <p:nvSpPr>
          <p:cNvPr id="24" name="Eckige Klammer links 23">
            <a:extLst>
              <a:ext uri="{FF2B5EF4-FFF2-40B4-BE49-F238E27FC236}">
                <a16:creationId xmlns:a16="http://schemas.microsoft.com/office/drawing/2014/main" id="{2AD1E67C-FC06-F61E-04FC-BC08BEE6B28E}"/>
              </a:ext>
            </a:extLst>
          </p:cNvPr>
          <p:cNvSpPr/>
          <p:nvPr/>
        </p:nvSpPr>
        <p:spPr>
          <a:xfrm rot="16200000">
            <a:off x="6551088" y="-431237"/>
            <a:ext cx="127779" cy="10294193"/>
          </a:xfrm>
          <a:prstGeom prst="leftBracket">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noProof="0" dirty="0"/>
          </a:p>
        </p:txBody>
      </p:sp>
      <p:sp>
        <p:nvSpPr>
          <p:cNvPr id="26" name="Textfeld 25">
            <a:extLst>
              <a:ext uri="{FF2B5EF4-FFF2-40B4-BE49-F238E27FC236}">
                <a16:creationId xmlns:a16="http://schemas.microsoft.com/office/drawing/2014/main" id="{9E682C39-F29C-0117-33D5-DEF008721E17}"/>
              </a:ext>
            </a:extLst>
          </p:cNvPr>
          <p:cNvSpPr txBox="1"/>
          <p:nvPr/>
        </p:nvSpPr>
        <p:spPr>
          <a:xfrm>
            <a:off x="1595479" y="4861365"/>
            <a:ext cx="2374480" cy="830997"/>
          </a:xfrm>
          <a:prstGeom prst="rect">
            <a:avLst/>
          </a:prstGeom>
          <a:noFill/>
        </p:spPr>
        <p:txBody>
          <a:bodyPr wrap="square">
            <a:spAutoFit/>
          </a:bodyPr>
          <a:lstStyle/>
          <a:p>
            <a:pPr marL="182563" indent="-182563"/>
            <a:r>
              <a:rPr lang="de-CH" sz="1200" noProof="0" dirty="0">
                <a:solidFill>
                  <a:schemeClr val="accent1"/>
                </a:solidFill>
              </a:rPr>
              <a:t>* 	Angaben werden bei der Eigentümerin oder dem Eigentümer der Liegenschaft eingeholt.</a:t>
            </a:r>
          </a:p>
        </p:txBody>
      </p:sp>
      <p:sp>
        <p:nvSpPr>
          <p:cNvPr id="27" name="Textfeld 26">
            <a:extLst>
              <a:ext uri="{FF2B5EF4-FFF2-40B4-BE49-F238E27FC236}">
                <a16:creationId xmlns:a16="http://schemas.microsoft.com/office/drawing/2014/main" id="{88CEE5EC-997C-DA28-C14A-3842F2A17278}"/>
              </a:ext>
            </a:extLst>
          </p:cNvPr>
          <p:cNvSpPr txBox="1"/>
          <p:nvPr/>
        </p:nvSpPr>
        <p:spPr>
          <a:xfrm>
            <a:off x="1467880" y="4816183"/>
            <a:ext cx="10294194" cy="307777"/>
          </a:xfrm>
          <a:prstGeom prst="rect">
            <a:avLst/>
          </a:prstGeom>
          <a:noFill/>
        </p:spPr>
        <p:txBody>
          <a:bodyPr wrap="square">
            <a:spAutoFit/>
          </a:bodyPr>
          <a:lstStyle/>
          <a:p>
            <a:pPr algn="ctr"/>
            <a:r>
              <a:rPr lang="de-CH" sz="1400" noProof="0" dirty="0">
                <a:solidFill>
                  <a:schemeClr val="accent1"/>
                </a:solidFill>
              </a:rPr>
              <a:t>Bei Ihnen zuhause 1–1.5 h</a:t>
            </a:r>
          </a:p>
        </p:txBody>
      </p:sp>
    </p:spTree>
    <p:extLst>
      <p:ext uri="{BB962C8B-B14F-4D97-AF65-F5344CB8AC3E}">
        <p14:creationId xmlns:p14="http://schemas.microsoft.com/office/powerpoint/2010/main" val="2732224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vert="horz" lIns="0" tIns="0" rIns="0" bIns="0" rtlCol="0" anchor="t">
            <a:noAutofit/>
          </a:bodyPr>
          <a:lstStyle/>
          <a:p>
            <a:r>
              <a:rPr lang="de-CH" noProof="0" dirty="0"/>
              <a:t>Ablauf einer Impulsberatung</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56F86112-2CFA-3D42-B97A-544A24BD89F5}"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15</a:t>
            </a:fld>
            <a:endParaRPr lang="de-CH" noProof="0" dirty="0"/>
          </a:p>
        </p:txBody>
      </p:sp>
      <p:grpSp>
        <p:nvGrpSpPr>
          <p:cNvPr id="23" name="Gruppieren 22">
            <a:extLst>
              <a:ext uri="{FF2B5EF4-FFF2-40B4-BE49-F238E27FC236}">
                <a16:creationId xmlns:a16="http://schemas.microsoft.com/office/drawing/2014/main" id="{FEA1224D-C89C-49A6-427C-BCA8A0B5C1B8}"/>
              </a:ext>
            </a:extLst>
          </p:cNvPr>
          <p:cNvGrpSpPr/>
          <p:nvPr/>
        </p:nvGrpSpPr>
        <p:grpSpPr>
          <a:xfrm>
            <a:off x="1540043" y="1769702"/>
            <a:ext cx="10136020" cy="3528600"/>
            <a:chOff x="1116531" y="1501540"/>
            <a:chExt cx="10559531" cy="3528600"/>
          </a:xfrm>
        </p:grpSpPr>
        <p:grpSp>
          <p:nvGrpSpPr>
            <p:cNvPr id="17" name="Gruppieren 16">
              <a:extLst>
                <a:ext uri="{FF2B5EF4-FFF2-40B4-BE49-F238E27FC236}">
                  <a16:creationId xmlns:a16="http://schemas.microsoft.com/office/drawing/2014/main" id="{7A3AEEF9-13CC-46C9-4E1F-59381583D17E}"/>
                </a:ext>
              </a:extLst>
            </p:cNvPr>
            <p:cNvGrpSpPr/>
            <p:nvPr/>
          </p:nvGrpSpPr>
          <p:grpSpPr>
            <a:xfrm>
              <a:off x="1116531" y="1501540"/>
              <a:ext cx="10559531" cy="721895"/>
              <a:chOff x="1722922" y="2059806"/>
              <a:chExt cx="8463536" cy="1049154"/>
            </a:xfrm>
            <a:solidFill>
              <a:schemeClr val="accent2">
                <a:lumMod val="40000"/>
                <a:lumOff val="60000"/>
              </a:schemeClr>
            </a:solidFill>
          </p:grpSpPr>
          <p:sp>
            <p:nvSpPr>
              <p:cNvPr id="10" name="Richtungspfeil 9">
                <a:extLst>
                  <a:ext uri="{FF2B5EF4-FFF2-40B4-BE49-F238E27FC236}">
                    <a16:creationId xmlns:a16="http://schemas.microsoft.com/office/drawing/2014/main" id="{CF2A341D-3DAC-CF81-9172-191E3D473DB6}"/>
                  </a:ext>
                </a:extLst>
              </p:cNvPr>
              <p:cNvSpPr/>
              <p:nvPr/>
            </p:nvSpPr>
            <p:spPr>
              <a:xfrm>
                <a:off x="1722922" y="2059806"/>
                <a:ext cx="2232750" cy="1049154"/>
              </a:xfrm>
              <a:prstGeom prst="homePlate">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Vorbereitung</a:t>
                </a:r>
              </a:p>
            </p:txBody>
          </p:sp>
          <p:sp>
            <p:nvSpPr>
              <p:cNvPr id="11" name="Eingebuchteter Richtungspfeil 10">
                <a:extLst>
                  <a:ext uri="{FF2B5EF4-FFF2-40B4-BE49-F238E27FC236}">
                    <a16:creationId xmlns:a16="http://schemas.microsoft.com/office/drawing/2014/main" id="{92A4FFCE-DBF5-56B3-6C51-E6924DC58A1A}"/>
                  </a:ext>
                </a:extLst>
              </p:cNvPr>
              <p:cNvSpPr/>
              <p:nvPr/>
            </p:nvSpPr>
            <p:spPr>
              <a:xfrm>
                <a:off x="3857499" y="2059806"/>
                <a:ext cx="2146122" cy="1049154"/>
              </a:xfrm>
              <a:prstGeom prst="chevron">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Aufnahme</a:t>
                </a:r>
              </a:p>
            </p:txBody>
          </p:sp>
          <p:sp>
            <p:nvSpPr>
              <p:cNvPr id="13" name="Eingebuchteter Richtungspfeil 12">
                <a:extLst>
                  <a:ext uri="{FF2B5EF4-FFF2-40B4-BE49-F238E27FC236}">
                    <a16:creationId xmlns:a16="http://schemas.microsoft.com/office/drawing/2014/main" id="{2632513B-61AF-4FD0-3E43-E55E0F3BA28A}"/>
                  </a:ext>
                </a:extLst>
              </p:cNvPr>
              <p:cNvSpPr/>
              <p:nvPr/>
            </p:nvSpPr>
            <p:spPr>
              <a:xfrm>
                <a:off x="5905448" y="2059806"/>
                <a:ext cx="2158968" cy="1049154"/>
              </a:xfrm>
              <a:prstGeom prst="chevron">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Beratung</a:t>
                </a:r>
              </a:p>
            </p:txBody>
          </p:sp>
          <p:sp>
            <p:nvSpPr>
              <p:cNvPr id="15" name="Eingebuchteter Richtungspfeil 14">
                <a:extLst>
                  <a:ext uri="{FF2B5EF4-FFF2-40B4-BE49-F238E27FC236}">
                    <a16:creationId xmlns:a16="http://schemas.microsoft.com/office/drawing/2014/main" id="{6E366F50-121F-EF78-89C2-4F30F6B3DA39}"/>
                  </a:ext>
                </a:extLst>
              </p:cNvPr>
              <p:cNvSpPr/>
              <p:nvPr/>
            </p:nvSpPr>
            <p:spPr>
              <a:xfrm>
                <a:off x="7953397" y="2059806"/>
                <a:ext cx="2233061" cy="1049154"/>
              </a:xfrm>
              <a:prstGeom prst="chevron">
                <a:avLst>
                  <a:gd name="adj" fmla="val 233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Abschluss</a:t>
                </a:r>
              </a:p>
            </p:txBody>
          </p:sp>
        </p:grpSp>
        <p:sp>
          <p:nvSpPr>
            <p:cNvPr id="18" name="Textfeld 17">
              <a:extLst>
                <a:ext uri="{FF2B5EF4-FFF2-40B4-BE49-F238E27FC236}">
                  <a16:creationId xmlns:a16="http://schemas.microsoft.com/office/drawing/2014/main" id="{58682039-8525-054D-2BB2-68AAEEBAB787}"/>
                </a:ext>
              </a:extLst>
            </p:cNvPr>
            <p:cNvSpPr txBox="1"/>
            <p:nvPr/>
          </p:nvSpPr>
          <p:spPr>
            <a:xfrm>
              <a:off x="1174282" y="2444817"/>
              <a:ext cx="2473692" cy="2369880"/>
            </a:xfrm>
            <a:prstGeom prst="rect">
              <a:avLst/>
            </a:prstGeom>
            <a:noFill/>
          </p:spPr>
          <p:txBody>
            <a:bodyPr wrap="square" lIns="0" tIns="0" rIns="0" bIns="0" rtlCol="0">
              <a:spAutoFit/>
            </a:bodyPr>
            <a:lstStyle/>
            <a:p>
              <a:pPr marL="230188" indent="-230188" algn="l">
                <a:buClr>
                  <a:schemeClr val="accent3"/>
                </a:buClr>
                <a:buFont typeface="Symbol" pitchFamily="2" charset="2"/>
                <a:buChar char="-"/>
              </a:pPr>
              <a:r>
                <a:rPr lang="de-CH" sz="1400" noProof="0" dirty="0">
                  <a:solidFill>
                    <a:schemeClr val="accent1"/>
                  </a:solidFill>
                </a:rPr>
                <a:t>Allgemeine Angaben zur Liegenschaft inkl. durch-geführten energetischen Modernisierungen</a:t>
              </a:r>
            </a:p>
            <a:p>
              <a:pPr marL="230188" indent="-230188" algn="l">
                <a:buClr>
                  <a:schemeClr val="accent3"/>
                </a:buClr>
                <a:buFont typeface="Symbol" pitchFamily="2" charset="2"/>
                <a:buChar char="-"/>
              </a:pPr>
              <a:r>
                <a:rPr lang="de-CH" sz="1400" noProof="0" dirty="0">
                  <a:solidFill>
                    <a:schemeClr val="accent1"/>
                  </a:solidFill>
                </a:rPr>
                <a:t>Verbrauchsdaten (Öl-/ Gas-/Stromrechnungen der letzten 3 Jahre…)</a:t>
              </a:r>
            </a:p>
            <a:p>
              <a:pPr marL="230188" indent="-230188" algn="l">
                <a:buClr>
                  <a:schemeClr val="accent3"/>
                </a:buClr>
                <a:buFont typeface="Symbol" pitchFamily="2" charset="2"/>
                <a:buChar char="-"/>
              </a:pPr>
              <a:r>
                <a:rPr lang="de-CH" sz="1400" noProof="0" dirty="0">
                  <a:solidFill>
                    <a:schemeClr val="accent1"/>
                  </a:solidFill>
                </a:rPr>
                <a:t>Abklärungen zum Objektstandort im Vorfeld durch Impulsberaterin oder Impulsberater</a:t>
              </a:r>
            </a:p>
          </p:txBody>
        </p:sp>
        <p:sp>
          <p:nvSpPr>
            <p:cNvPr id="19" name="Textfeld 18">
              <a:extLst>
                <a:ext uri="{FF2B5EF4-FFF2-40B4-BE49-F238E27FC236}">
                  <a16:creationId xmlns:a16="http://schemas.microsoft.com/office/drawing/2014/main" id="{37CC4700-305A-753F-4474-22D05CC2FA1E}"/>
                </a:ext>
              </a:extLst>
            </p:cNvPr>
            <p:cNvSpPr txBox="1"/>
            <p:nvPr/>
          </p:nvSpPr>
          <p:spPr>
            <a:xfrm>
              <a:off x="3782730" y="2444817"/>
              <a:ext cx="2377599" cy="2585323"/>
            </a:xfrm>
            <a:prstGeom prst="rect">
              <a:avLst/>
            </a:prstGeom>
            <a:noFill/>
          </p:spPr>
          <p:txBody>
            <a:bodyPr wrap="square" lIns="0" tIns="0" rIns="0" bIns="0" rtlCol="0">
              <a:spAutoFit/>
            </a:bodyPr>
            <a:lstStyle/>
            <a:p>
              <a:pPr marL="230188" indent="-230188">
                <a:buClr>
                  <a:schemeClr val="accent3"/>
                </a:buClr>
                <a:buFont typeface="Symbol" pitchFamily="2" charset="2"/>
                <a:buChar char="-"/>
              </a:pPr>
              <a:r>
                <a:rPr lang="de-CH" sz="1400" noProof="0" dirty="0">
                  <a:solidFill>
                    <a:schemeClr val="accent1"/>
                  </a:solidFill>
                </a:rPr>
                <a:t>Zweck, Zustand und Funktion des heutigen Systems</a:t>
              </a:r>
            </a:p>
            <a:p>
              <a:pPr marL="230188" indent="-230188">
                <a:buClr>
                  <a:schemeClr val="accent3"/>
                </a:buClr>
                <a:buFont typeface="Symbol" pitchFamily="2" charset="2"/>
                <a:buChar char="-"/>
              </a:pPr>
              <a:r>
                <a:rPr lang="de-CH" sz="1400" noProof="0" dirty="0">
                  <a:solidFill>
                    <a:schemeClr val="accent1"/>
                  </a:solidFill>
                </a:rPr>
                <a:t>Situation für Alternativen (Gebäude, Platz, Flächen, Umgebung etc.)</a:t>
              </a:r>
            </a:p>
            <a:p>
              <a:pPr marL="230188" indent="-230188">
                <a:buClr>
                  <a:schemeClr val="accent3"/>
                </a:buClr>
                <a:buFont typeface="Symbol" pitchFamily="2" charset="2"/>
                <a:buChar char="-"/>
              </a:pPr>
              <a:r>
                <a:rPr lang="de-CH" sz="1400" noProof="0" dirty="0">
                  <a:solidFill>
                    <a:schemeClr val="accent1"/>
                  </a:solidFill>
                </a:rPr>
                <a:t>STWE: Verwaltung oder andere Entscheidende, Vorliebe für erneuerbare Variante und Entscheidungsprozess einschätzen</a:t>
              </a:r>
            </a:p>
          </p:txBody>
        </p:sp>
        <p:sp>
          <p:nvSpPr>
            <p:cNvPr id="20" name="Textfeld 19">
              <a:extLst>
                <a:ext uri="{FF2B5EF4-FFF2-40B4-BE49-F238E27FC236}">
                  <a16:creationId xmlns:a16="http://schemas.microsoft.com/office/drawing/2014/main" id="{B27138C5-ADDF-05C7-D6CB-A6F6BE5DD270}"/>
                </a:ext>
              </a:extLst>
            </p:cNvPr>
            <p:cNvSpPr txBox="1"/>
            <p:nvPr/>
          </p:nvSpPr>
          <p:spPr>
            <a:xfrm>
              <a:off x="6333425" y="2444817"/>
              <a:ext cx="2473692" cy="2369880"/>
            </a:xfrm>
            <a:prstGeom prst="rect">
              <a:avLst/>
            </a:prstGeom>
            <a:noFill/>
          </p:spPr>
          <p:txBody>
            <a:bodyPr wrap="square" lIns="0" tIns="0" rIns="0" bIns="0" rtlCol="0">
              <a:spAutoFit/>
            </a:bodyPr>
            <a:lstStyle/>
            <a:p>
              <a:pPr marL="230188" indent="-230188">
                <a:buClr>
                  <a:schemeClr val="accent3"/>
                </a:buClr>
                <a:buFont typeface="Symbol" pitchFamily="2" charset="2"/>
                <a:buChar char="-"/>
              </a:pPr>
              <a:r>
                <a:rPr lang="de-CH" sz="1400" noProof="0" dirty="0">
                  <a:solidFill>
                    <a:schemeClr val="accent1"/>
                  </a:solidFill>
                </a:rPr>
                <a:t>Mögliche erneuerbare Alternativen</a:t>
              </a:r>
            </a:p>
            <a:p>
              <a:pPr marL="230188" indent="-230188">
                <a:buClr>
                  <a:schemeClr val="accent3"/>
                </a:buClr>
                <a:buFont typeface="Symbol" pitchFamily="2" charset="2"/>
                <a:buChar char="-"/>
              </a:pPr>
              <a:r>
                <a:rPr lang="de-CH" sz="1400" noProof="0" dirty="0">
                  <a:solidFill>
                    <a:schemeClr val="accent1"/>
                  </a:solidFill>
                </a:rPr>
                <a:t>Vergleich mit konventionellem System</a:t>
              </a:r>
            </a:p>
            <a:p>
              <a:pPr marL="230188" indent="-230188">
                <a:buClr>
                  <a:schemeClr val="accent3"/>
                </a:buClr>
                <a:buFont typeface="Symbol" pitchFamily="2" charset="2"/>
                <a:buChar char="-"/>
              </a:pPr>
              <a:r>
                <a:rPr lang="de-CH" sz="1400" noProof="0" dirty="0">
                  <a:solidFill>
                    <a:schemeClr val="accent1"/>
                  </a:solidFill>
                </a:rPr>
                <a:t>Künftige Energie- und Leistungszahlen, CO</a:t>
              </a:r>
              <a:r>
                <a:rPr lang="de-CH" sz="1400" baseline="-25000" noProof="0" dirty="0">
                  <a:solidFill>
                    <a:schemeClr val="accent1"/>
                  </a:solidFill>
                </a:rPr>
                <a:t>2</a:t>
              </a:r>
              <a:r>
                <a:rPr lang="de-CH" sz="1400" noProof="0" dirty="0">
                  <a:solidFill>
                    <a:schemeClr val="accent1"/>
                  </a:solidFill>
                </a:rPr>
                <a:t>-Emissionen </a:t>
              </a:r>
            </a:p>
            <a:p>
              <a:pPr marL="230188" indent="-230188">
                <a:buClr>
                  <a:schemeClr val="accent3"/>
                </a:buClr>
                <a:buFont typeface="Symbol" pitchFamily="2" charset="2"/>
                <a:buChar char="-"/>
              </a:pPr>
              <a:r>
                <a:rPr lang="de-CH" sz="1400" noProof="0" dirty="0">
                  <a:solidFill>
                    <a:schemeClr val="accent1"/>
                  </a:solidFill>
                </a:rPr>
                <a:t>Kosten: Investition, Fördergelder und Betrieb </a:t>
              </a:r>
            </a:p>
            <a:p>
              <a:pPr marL="230188" indent="-230188">
                <a:buClr>
                  <a:schemeClr val="accent3"/>
                </a:buClr>
                <a:buFont typeface="Symbol" pitchFamily="2" charset="2"/>
                <a:buChar char="-"/>
              </a:pPr>
              <a:r>
                <a:rPr lang="de-CH" sz="1400" noProof="0" dirty="0">
                  <a:solidFill>
                    <a:schemeClr val="accent1"/>
                  </a:solidFill>
                </a:rPr>
                <a:t>Finanzielle und ökologische Effekte</a:t>
              </a:r>
            </a:p>
          </p:txBody>
        </p:sp>
        <p:sp>
          <p:nvSpPr>
            <p:cNvPr id="21" name="Textfeld 20">
              <a:extLst>
                <a:ext uri="{FF2B5EF4-FFF2-40B4-BE49-F238E27FC236}">
                  <a16:creationId xmlns:a16="http://schemas.microsoft.com/office/drawing/2014/main" id="{86FEFB43-2507-BA15-174A-8ADDC3007D00}"/>
                </a:ext>
              </a:extLst>
            </p:cNvPr>
            <p:cNvSpPr txBox="1"/>
            <p:nvPr/>
          </p:nvSpPr>
          <p:spPr>
            <a:xfrm>
              <a:off x="8884120" y="2444817"/>
              <a:ext cx="2473692" cy="1292662"/>
            </a:xfrm>
            <a:prstGeom prst="rect">
              <a:avLst/>
            </a:prstGeom>
            <a:noFill/>
          </p:spPr>
          <p:txBody>
            <a:bodyPr wrap="square" lIns="0" tIns="0" rIns="0" bIns="0" rtlCol="0">
              <a:spAutoFit/>
            </a:bodyPr>
            <a:lstStyle/>
            <a:p>
              <a:pPr marL="230188" indent="-230188">
                <a:buClr>
                  <a:schemeClr val="accent3"/>
                </a:buClr>
                <a:buFont typeface="Symbol" pitchFamily="2" charset="2"/>
                <a:buChar char="-"/>
              </a:pPr>
              <a:r>
                <a:rPr lang="de-CH" sz="1400" noProof="0" dirty="0">
                  <a:solidFill>
                    <a:schemeClr val="accent1"/>
                  </a:solidFill>
                </a:rPr>
                <a:t>Unterschreiben des Beratungsberichts </a:t>
              </a:r>
            </a:p>
            <a:p>
              <a:pPr marL="230188" indent="-230188">
                <a:buClr>
                  <a:schemeClr val="accent3"/>
                </a:buClr>
                <a:buFont typeface="Symbol" pitchFamily="2" charset="2"/>
                <a:buChar char="-"/>
              </a:pPr>
              <a:r>
                <a:rPr lang="de-CH" sz="1400" noProof="0" dirty="0">
                  <a:solidFill>
                    <a:schemeClr val="accent1"/>
                  </a:solidFill>
                </a:rPr>
                <a:t>Beratungsbericht zum Einholen von Variantenvergleichen oder Offerten</a:t>
              </a:r>
            </a:p>
          </p:txBody>
        </p:sp>
      </p:grpSp>
      <p:sp>
        <p:nvSpPr>
          <p:cNvPr id="24" name="Eckige Klammer links 23">
            <a:extLst>
              <a:ext uri="{FF2B5EF4-FFF2-40B4-BE49-F238E27FC236}">
                <a16:creationId xmlns:a16="http://schemas.microsoft.com/office/drawing/2014/main" id="{2AD1E67C-FC06-F61E-04FC-BC08BEE6B28E}"/>
              </a:ext>
            </a:extLst>
          </p:cNvPr>
          <p:cNvSpPr/>
          <p:nvPr/>
        </p:nvSpPr>
        <p:spPr>
          <a:xfrm rot="16200000">
            <a:off x="5241041" y="4091069"/>
            <a:ext cx="125258" cy="2414466"/>
          </a:xfrm>
          <a:prstGeom prst="leftBracket">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noProof="0" dirty="0"/>
          </a:p>
        </p:txBody>
      </p:sp>
      <p:sp>
        <p:nvSpPr>
          <p:cNvPr id="27" name="Textfeld 26">
            <a:extLst>
              <a:ext uri="{FF2B5EF4-FFF2-40B4-BE49-F238E27FC236}">
                <a16:creationId xmlns:a16="http://schemas.microsoft.com/office/drawing/2014/main" id="{88CEE5EC-997C-DA28-C14A-3842F2A17278}"/>
              </a:ext>
            </a:extLst>
          </p:cNvPr>
          <p:cNvSpPr txBox="1"/>
          <p:nvPr/>
        </p:nvSpPr>
        <p:spPr>
          <a:xfrm>
            <a:off x="4096435" y="5404181"/>
            <a:ext cx="2414467" cy="523220"/>
          </a:xfrm>
          <a:prstGeom prst="rect">
            <a:avLst/>
          </a:prstGeom>
          <a:noFill/>
        </p:spPr>
        <p:txBody>
          <a:bodyPr wrap="square">
            <a:spAutoFit/>
          </a:bodyPr>
          <a:lstStyle/>
          <a:p>
            <a:pPr algn="ctr"/>
            <a:r>
              <a:rPr lang="de-CH" sz="1400" noProof="0" dirty="0">
                <a:solidFill>
                  <a:schemeClr val="accent1"/>
                </a:solidFill>
              </a:rPr>
              <a:t>Situationserfassung vor Ort</a:t>
            </a:r>
            <a:br>
              <a:rPr lang="de-CH" sz="1400" noProof="0" dirty="0">
                <a:solidFill>
                  <a:schemeClr val="accent1"/>
                </a:solidFill>
              </a:rPr>
            </a:br>
            <a:r>
              <a:rPr lang="de-CH" sz="1400" noProof="0" dirty="0">
                <a:solidFill>
                  <a:schemeClr val="accent1"/>
                </a:solidFill>
              </a:rPr>
              <a:t>2 – 3 h</a:t>
            </a:r>
          </a:p>
        </p:txBody>
      </p:sp>
      <p:pic>
        <p:nvPicPr>
          <p:cNvPr id="3" name="Grafik 2">
            <a:extLst>
              <a:ext uri="{FF2B5EF4-FFF2-40B4-BE49-F238E27FC236}">
                <a16:creationId xmlns:a16="http://schemas.microsoft.com/office/drawing/2014/main" id="{053A6BD9-6065-F3C6-ECD8-5094DCBEC2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979" y="1654399"/>
            <a:ext cx="952500" cy="952500"/>
          </a:xfrm>
          <a:prstGeom prst="rect">
            <a:avLst/>
          </a:prstGeom>
        </p:spPr>
      </p:pic>
      <p:sp>
        <p:nvSpPr>
          <p:cNvPr id="7" name="Eckige Klammer links 6">
            <a:extLst>
              <a:ext uri="{FF2B5EF4-FFF2-40B4-BE49-F238E27FC236}">
                <a16:creationId xmlns:a16="http://schemas.microsoft.com/office/drawing/2014/main" id="{BFD7EF61-89FE-721A-516D-50112102A9F3}"/>
              </a:ext>
            </a:extLst>
          </p:cNvPr>
          <p:cNvSpPr/>
          <p:nvPr/>
        </p:nvSpPr>
        <p:spPr>
          <a:xfrm rot="16200000">
            <a:off x="7714734" y="4091069"/>
            <a:ext cx="125258" cy="2414466"/>
          </a:xfrm>
          <a:prstGeom prst="leftBracket">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noProof="0" dirty="0"/>
          </a:p>
        </p:txBody>
      </p:sp>
      <p:sp>
        <p:nvSpPr>
          <p:cNvPr id="8" name="Textfeld 7">
            <a:extLst>
              <a:ext uri="{FF2B5EF4-FFF2-40B4-BE49-F238E27FC236}">
                <a16:creationId xmlns:a16="http://schemas.microsoft.com/office/drawing/2014/main" id="{3D5648CF-A1D1-081C-9D1E-EF2FE82BD15C}"/>
              </a:ext>
            </a:extLst>
          </p:cNvPr>
          <p:cNvSpPr txBox="1"/>
          <p:nvPr/>
        </p:nvSpPr>
        <p:spPr>
          <a:xfrm>
            <a:off x="6570128" y="5404181"/>
            <a:ext cx="2414467" cy="738664"/>
          </a:xfrm>
          <a:prstGeom prst="rect">
            <a:avLst/>
          </a:prstGeom>
          <a:noFill/>
        </p:spPr>
        <p:txBody>
          <a:bodyPr wrap="square">
            <a:spAutoFit/>
          </a:bodyPr>
          <a:lstStyle/>
          <a:p>
            <a:pPr algn="ctr"/>
            <a:r>
              <a:rPr lang="de-CH" sz="1400" noProof="0" dirty="0">
                <a:solidFill>
                  <a:schemeClr val="accent1"/>
                </a:solidFill>
              </a:rPr>
              <a:t>Beratung der Verwaltung oder an STWE-Versammlung 1–2 h </a:t>
            </a:r>
          </a:p>
        </p:txBody>
      </p:sp>
    </p:spTree>
    <p:extLst>
      <p:ext uri="{BB962C8B-B14F-4D97-AF65-F5344CB8AC3E}">
        <p14:creationId xmlns:p14="http://schemas.microsoft.com/office/powerpoint/2010/main" val="3955601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4AFA3990-53BF-1466-4DEA-05CA36D0C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0283" y="836712"/>
            <a:ext cx="3771900" cy="54197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B6FEB41-4D69-B53A-33F2-DFE61D2D920D}"/>
              </a:ext>
            </a:extLst>
          </p:cNvPr>
          <p:cNvSpPr>
            <a:spLocks noGrp="1"/>
          </p:cNvSpPr>
          <p:nvPr>
            <p:ph type="title"/>
          </p:nvPr>
        </p:nvSpPr>
        <p:spPr/>
        <p:txBody>
          <a:bodyPr vert="horz" lIns="0" tIns="0" rIns="0" bIns="0" rtlCol="0" anchor="t">
            <a:noAutofit/>
          </a:bodyPr>
          <a:lstStyle/>
          <a:p>
            <a:r>
              <a:rPr lang="de-CH" noProof="0" dirty="0"/>
              <a:t>Ergebnisse</a:t>
            </a:r>
          </a:p>
        </p:txBody>
      </p:sp>
      <p:sp>
        <p:nvSpPr>
          <p:cNvPr id="3" name="Inhaltsplatzhalter 2">
            <a:extLst>
              <a:ext uri="{FF2B5EF4-FFF2-40B4-BE49-F238E27FC236}">
                <a16:creationId xmlns:a16="http://schemas.microsoft.com/office/drawing/2014/main" id="{8CFF0620-8809-51B0-5C34-2A84EA51CC3C}"/>
              </a:ext>
            </a:extLst>
          </p:cNvPr>
          <p:cNvSpPr>
            <a:spLocks noGrp="1"/>
          </p:cNvSpPr>
          <p:nvPr>
            <p:ph idx="1"/>
          </p:nvPr>
        </p:nvSpPr>
        <p:spPr>
          <a:xfrm>
            <a:off x="515379" y="1363741"/>
            <a:ext cx="5683995" cy="4584167"/>
          </a:xfrm>
        </p:spPr>
        <p:txBody>
          <a:bodyPr/>
          <a:lstStyle/>
          <a:p>
            <a:pPr>
              <a:buClr>
                <a:schemeClr val="accent1"/>
              </a:buClr>
            </a:pPr>
            <a:r>
              <a:rPr lang="de-CH" sz="2000" noProof="0" dirty="0"/>
              <a:t>Die Hauseigentümerin oder der Hauseigentümer erhält nach Abschluss der Beratung vor Ort:</a:t>
            </a:r>
          </a:p>
          <a:p>
            <a:pPr marL="342900" indent="-342900">
              <a:buClr>
                <a:schemeClr val="accent3"/>
              </a:buClr>
              <a:buFont typeface="Symbol" pitchFamily="2" charset="2"/>
              <a:buChar char="-"/>
            </a:pPr>
            <a:r>
              <a:rPr lang="de-CH" sz="2000" noProof="0" dirty="0"/>
              <a:t>eine </a:t>
            </a:r>
            <a:r>
              <a:rPr lang="de-CH" sz="2000" b="1" noProof="0" dirty="0"/>
              <a:t>Checkliste: </a:t>
            </a:r>
            <a:r>
              <a:rPr lang="de-CH" sz="2000" noProof="0" dirty="0"/>
              <a:t>Dokumentation des bestehenden  Heizungssystems, Aufzeigen von Sofortmassnahmen und erneuerbarer Heizungssysteme sowie Richtkosten)</a:t>
            </a:r>
          </a:p>
          <a:p>
            <a:pPr marL="342900" indent="-342900">
              <a:buClr>
                <a:schemeClr val="accent3"/>
              </a:buClr>
              <a:buFont typeface="Symbol" pitchFamily="2" charset="2"/>
              <a:buChar char="-"/>
            </a:pPr>
            <a:r>
              <a:rPr lang="de-CH" sz="2000" noProof="0" dirty="0"/>
              <a:t>Hinweise auf </a:t>
            </a:r>
            <a:r>
              <a:rPr lang="de-CH" sz="2000" b="1" noProof="0" dirty="0"/>
              <a:t>Fördermöglichkeiten</a:t>
            </a:r>
          </a:p>
          <a:p>
            <a:pPr marL="285750" indent="-285750">
              <a:buClr>
                <a:schemeClr val="accent1"/>
              </a:buClr>
              <a:buFont typeface="Arial" panose="020B0604020202020204" pitchFamily="34" charset="0"/>
              <a:buChar char="•"/>
            </a:pPr>
            <a:endParaRPr lang="de-CH" sz="2000" b="1" noProof="0" dirty="0"/>
          </a:p>
          <a:p>
            <a:pPr>
              <a:buClr>
                <a:schemeClr val="accent1"/>
              </a:buClr>
            </a:pPr>
            <a:r>
              <a:rPr lang="de-CH" sz="2000" noProof="0" dirty="0"/>
              <a:t>Die Dokumentation kann für das </a:t>
            </a:r>
            <a:r>
              <a:rPr lang="de-CH" sz="2000" b="1" noProof="0" dirty="0"/>
              <a:t>Einholen einer Offerte </a:t>
            </a:r>
            <a:r>
              <a:rPr lang="de-CH" sz="2000" noProof="0" dirty="0"/>
              <a:t>verwendet werden.</a:t>
            </a:r>
          </a:p>
          <a:p>
            <a:pPr marL="342900" indent="-342900">
              <a:buFont typeface="Arial" panose="020B0604020202020204" pitchFamily="34" charset="0"/>
              <a:buChar char="•"/>
            </a:pPr>
            <a:endParaRPr lang="de-CH" sz="2000" noProof="0" dirty="0"/>
          </a:p>
        </p:txBody>
      </p:sp>
      <p:sp>
        <p:nvSpPr>
          <p:cNvPr id="4" name="Datumsplatzhalter 3">
            <a:extLst>
              <a:ext uri="{FF2B5EF4-FFF2-40B4-BE49-F238E27FC236}">
                <a16:creationId xmlns:a16="http://schemas.microsoft.com/office/drawing/2014/main" id="{C893B90A-D5F9-4B07-7ED1-2441A199F5CD}"/>
              </a:ext>
            </a:extLst>
          </p:cNvPr>
          <p:cNvSpPr>
            <a:spLocks noGrp="1"/>
          </p:cNvSpPr>
          <p:nvPr>
            <p:ph type="dt" sz="half" idx="10"/>
          </p:nvPr>
        </p:nvSpPr>
        <p:spPr/>
        <p:txBody>
          <a:bodyPr/>
          <a:lstStyle/>
          <a:p>
            <a:fld id="{933CE8CB-3166-4F46-AEAA-DA7C05149674}"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BCA8A98F-2708-DE51-3290-508699206893}"/>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2BE9BC4D-0A03-DD81-39CE-E153883F2A3B}"/>
              </a:ext>
            </a:extLst>
          </p:cNvPr>
          <p:cNvSpPr>
            <a:spLocks noGrp="1"/>
          </p:cNvSpPr>
          <p:nvPr>
            <p:ph type="sldNum" sz="quarter" idx="12"/>
          </p:nvPr>
        </p:nvSpPr>
        <p:spPr/>
        <p:txBody>
          <a:bodyPr/>
          <a:lstStyle/>
          <a:p>
            <a:fld id="{442AD375-037F-43D0-B059-5172DA06796A}" type="slidenum">
              <a:rPr lang="de-CH" noProof="0" smtClean="0"/>
              <a:pPr/>
              <a:t>16</a:t>
            </a:fld>
            <a:endParaRPr lang="de-CH" noProof="0" dirty="0"/>
          </a:p>
        </p:txBody>
      </p:sp>
      <p:pic>
        <p:nvPicPr>
          <p:cNvPr id="1026" name="Picture 2">
            <a:extLst>
              <a:ext uri="{FF2B5EF4-FFF2-40B4-BE49-F238E27FC236}">
                <a16:creationId xmlns:a16="http://schemas.microsoft.com/office/drawing/2014/main" id="{BE0BA6BB-1947-45C9-BA00-B10D7AFA7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375" y="571654"/>
            <a:ext cx="383857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486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FEB41-4D69-B53A-33F2-DFE61D2D920D}"/>
              </a:ext>
            </a:extLst>
          </p:cNvPr>
          <p:cNvSpPr>
            <a:spLocks noGrp="1"/>
          </p:cNvSpPr>
          <p:nvPr>
            <p:ph type="title"/>
          </p:nvPr>
        </p:nvSpPr>
        <p:spPr/>
        <p:txBody>
          <a:bodyPr vert="horz" lIns="0" tIns="0" rIns="0" bIns="0" rtlCol="0" anchor="t">
            <a:noAutofit/>
          </a:bodyPr>
          <a:lstStyle/>
          <a:p>
            <a:r>
              <a:rPr lang="de-CH" noProof="0" dirty="0"/>
              <a:t>Impulsberaterinnen und Impulsberater in der ganzen Schweiz</a:t>
            </a:r>
          </a:p>
        </p:txBody>
      </p:sp>
      <p:sp>
        <p:nvSpPr>
          <p:cNvPr id="4" name="Datumsplatzhalter 3">
            <a:extLst>
              <a:ext uri="{FF2B5EF4-FFF2-40B4-BE49-F238E27FC236}">
                <a16:creationId xmlns:a16="http://schemas.microsoft.com/office/drawing/2014/main" id="{C893B90A-D5F9-4B07-7ED1-2441A199F5CD}"/>
              </a:ext>
            </a:extLst>
          </p:cNvPr>
          <p:cNvSpPr>
            <a:spLocks noGrp="1"/>
          </p:cNvSpPr>
          <p:nvPr>
            <p:ph type="dt" sz="half" idx="10"/>
          </p:nvPr>
        </p:nvSpPr>
        <p:spPr/>
        <p:txBody>
          <a:bodyPr/>
          <a:lstStyle/>
          <a:p>
            <a:fld id="{DA1E3FCB-4865-4E46-9605-5B2711A79E7B}"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BCA8A98F-2708-DE51-3290-508699206893}"/>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2BE9BC4D-0A03-DD81-39CE-E153883F2A3B}"/>
              </a:ext>
            </a:extLst>
          </p:cNvPr>
          <p:cNvSpPr>
            <a:spLocks noGrp="1"/>
          </p:cNvSpPr>
          <p:nvPr>
            <p:ph type="sldNum" sz="quarter" idx="12"/>
          </p:nvPr>
        </p:nvSpPr>
        <p:spPr/>
        <p:txBody>
          <a:bodyPr/>
          <a:lstStyle/>
          <a:p>
            <a:fld id="{442AD375-037F-43D0-B059-5172DA06796A}" type="slidenum">
              <a:rPr lang="de-CH" noProof="0" smtClean="0"/>
              <a:pPr/>
              <a:t>17</a:t>
            </a:fld>
            <a:endParaRPr lang="de-CH" noProof="0" dirty="0"/>
          </a:p>
        </p:txBody>
      </p:sp>
      <p:sp>
        <p:nvSpPr>
          <p:cNvPr id="10" name="Oval 9">
            <a:extLst>
              <a:ext uri="{FF2B5EF4-FFF2-40B4-BE49-F238E27FC236}">
                <a16:creationId xmlns:a16="http://schemas.microsoft.com/office/drawing/2014/main" id="{CC06FE2F-DC9B-C0C0-A927-3DA419EBC194}"/>
              </a:ext>
            </a:extLst>
          </p:cNvPr>
          <p:cNvSpPr/>
          <p:nvPr/>
        </p:nvSpPr>
        <p:spPr>
          <a:xfrm>
            <a:off x="7291721" y="2485509"/>
            <a:ext cx="2381718" cy="2430186"/>
          </a:xfrm>
          <a:prstGeom prst="ellipse">
            <a:avLst/>
          </a:prstGeom>
          <a:solidFill>
            <a:schemeClr val="accent2">
              <a:alpha val="7007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de-CH" b="1" noProof="0" dirty="0"/>
              <a:t>4 von über 2‘000 </a:t>
            </a:r>
            <a:br>
              <a:rPr lang="de-CH" b="1" noProof="0" dirty="0"/>
            </a:br>
            <a:r>
              <a:rPr lang="de-CH" b="1" noProof="0" dirty="0"/>
              <a:t>Impulsberater/innen </a:t>
            </a:r>
            <a:br>
              <a:rPr lang="de-CH" b="1" noProof="0" dirty="0"/>
            </a:br>
            <a:r>
              <a:rPr lang="de-CH" b="1" noProof="0" dirty="0"/>
              <a:t>in der Schweiz!</a:t>
            </a:r>
          </a:p>
        </p:txBody>
      </p:sp>
      <p:grpSp>
        <p:nvGrpSpPr>
          <p:cNvPr id="11" name="Gruppieren 10">
            <a:extLst>
              <a:ext uri="{FF2B5EF4-FFF2-40B4-BE49-F238E27FC236}">
                <a16:creationId xmlns:a16="http://schemas.microsoft.com/office/drawing/2014/main" id="{4BEBFD44-05CD-F17B-75AB-35F75D504D21}"/>
              </a:ext>
            </a:extLst>
          </p:cNvPr>
          <p:cNvGrpSpPr/>
          <p:nvPr/>
        </p:nvGrpSpPr>
        <p:grpSpPr>
          <a:xfrm>
            <a:off x="6533135" y="1283592"/>
            <a:ext cx="3667321" cy="3983453"/>
            <a:chOff x="6974140" y="1895449"/>
            <a:chExt cx="4104138" cy="4369016"/>
          </a:xfrm>
        </p:grpSpPr>
        <p:pic>
          <p:nvPicPr>
            <p:cNvPr id="12" name="Picture 2" descr="Porträt Moritz Kulawik">
              <a:extLst>
                <a:ext uri="{FF2B5EF4-FFF2-40B4-BE49-F238E27FC236}">
                  <a16:creationId xmlns:a16="http://schemas.microsoft.com/office/drawing/2014/main" id="{734B3B48-36F2-2E1E-C190-E774CDB03E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74140" y="1898477"/>
              <a:ext cx="2002427" cy="21396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Yvan Ziegler vor Wiese">
              <a:extLst>
                <a:ext uri="{FF2B5EF4-FFF2-40B4-BE49-F238E27FC236}">
                  <a16:creationId xmlns:a16="http://schemas.microsoft.com/office/drawing/2014/main" id="{80B59971-A737-65B1-E054-84760FD77DC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86403" y="4119110"/>
              <a:ext cx="2002427" cy="21366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Guillaume Marie dans la chaufferie.">
              <a:extLst>
                <a:ext uri="{FF2B5EF4-FFF2-40B4-BE49-F238E27FC236}">
                  <a16:creationId xmlns:a16="http://schemas.microsoft.com/office/drawing/2014/main" id="{E0BFE85B-B053-FE70-B897-1E4BF787E62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411"/>
            <a:stretch/>
          </p:blipFill>
          <p:spPr bwMode="auto">
            <a:xfrm>
              <a:off x="9075851" y="4127856"/>
              <a:ext cx="2002427" cy="21366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orina Schick ist Energieberaterin und macht Impulsberatungen für das Programm erneuerbar heizen.">
              <a:extLst>
                <a:ext uri="{FF2B5EF4-FFF2-40B4-BE49-F238E27FC236}">
                  <a16:creationId xmlns:a16="http://schemas.microsoft.com/office/drawing/2014/main" id="{9C132E35-BB83-570B-B93E-54B5B200409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05"/>
            <a:stretch/>
          </p:blipFill>
          <p:spPr bwMode="auto">
            <a:xfrm>
              <a:off x="9075851" y="1895449"/>
              <a:ext cx="2002427" cy="2139619"/>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83E46A73-0BEA-8C78-C6A4-F878ABF1F62D}"/>
                </a:ext>
              </a:extLst>
            </p:cNvPr>
            <p:cNvSpPr/>
            <p:nvPr/>
          </p:nvSpPr>
          <p:spPr>
            <a:xfrm>
              <a:off x="7823082" y="2702365"/>
              <a:ext cx="2665406" cy="2665406"/>
            </a:xfrm>
            <a:prstGeom prst="ellipse">
              <a:avLst/>
            </a:prstGeom>
            <a:solidFill>
              <a:schemeClr val="accent6">
                <a:alpha val="7007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de-CH" b="1" noProof="0" dirty="0"/>
                <a:t>4 von über 2‘000 </a:t>
              </a:r>
              <a:br>
                <a:rPr lang="de-CH" b="1" noProof="0" dirty="0"/>
              </a:br>
              <a:r>
                <a:rPr lang="de-CH" b="1" noProof="0" dirty="0"/>
                <a:t>Impulsberaterinnen </a:t>
              </a:r>
              <a:br>
                <a:rPr lang="de-CH" b="1" noProof="0" dirty="0"/>
              </a:br>
              <a:r>
                <a:rPr lang="de-CH" b="1" noProof="0" dirty="0"/>
                <a:t>und Impulsberatern </a:t>
              </a:r>
              <a:br>
                <a:rPr lang="de-CH" b="1" noProof="0" dirty="0"/>
              </a:br>
              <a:r>
                <a:rPr lang="de-CH" b="1" noProof="0" dirty="0"/>
                <a:t>in der Schweiz!</a:t>
              </a:r>
            </a:p>
          </p:txBody>
        </p:sp>
      </p:grpSp>
      <p:pic>
        <p:nvPicPr>
          <p:cNvPr id="17" name="Grafik 16">
            <a:extLst>
              <a:ext uri="{FF2B5EF4-FFF2-40B4-BE49-F238E27FC236}">
                <a16:creationId xmlns:a16="http://schemas.microsoft.com/office/drawing/2014/main" id="{EFF847E9-4018-A5DA-9B03-4CF877ED266D}"/>
              </a:ext>
            </a:extLst>
          </p:cNvPr>
          <p:cNvPicPr>
            <a:picLocks noChangeAspect="1"/>
          </p:cNvPicPr>
          <p:nvPr/>
        </p:nvPicPr>
        <p:blipFill>
          <a:blip r:embed="rId6"/>
          <a:stretch>
            <a:fillRect/>
          </a:stretch>
        </p:blipFill>
        <p:spPr>
          <a:xfrm>
            <a:off x="515379" y="1227151"/>
            <a:ext cx="4993204" cy="4238467"/>
          </a:xfrm>
          <a:prstGeom prst="rect">
            <a:avLst/>
          </a:prstGeom>
        </p:spPr>
      </p:pic>
      <p:sp>
        <p:nvSpPr>
          <p:cNvPr id="18" name="Textfeld 17">
            <a:extLst>
              <a:ext uri="{FF2B5EF4-FFF2-40B4-BE49-F238E27FC236}">
                <a16:creationId xmlns:a16="http://schemas.microsoft.com/office/drawing/2014/main" id="{9410A228-9903-1417-5681-D309834660AD}"/>
              </a:ext>
            </a:extLst>
          </p:cNvPr>
          <p:cNvSpPr txBox="1"/>
          <p:nvPr/>
        </p:nvSpPr>
        <p:spPr>
          <a:xfrm>
            <a:off x="1290468" y="5761649"/>
            <a:ext cx="7403083" cy="523220"/>
          </a:xfrm>
          <a:prstGeom prst="rect">
            <a:avLst/>
          </a:prstGeom>
          <a:noFill/>
        </p:spPr>
        <p:txBody>
          <a:bodyPr wrap="square">
            <a:spAutoFit/>
          </a:bodyPr>
          <a:lstStyle/>
          <a:p>
            <a:r>
              <a:rPr lang="de-CH" sz="1400" noProof="0" dirty="0">
                <a:solidFill>
                  <a:schemeClr val="accent1"/>
                </a:solidFill>
              </a:rPr>
              <a:t>Impulsberaterinnen und Impulsberater ganz in Ihrer Nähe finden Sie auf </a:t>
            </a:r>
            <a:r>
              <a:rPr lang="de-CH" sz="1400" u="sng" noProof="0" dirty="0" err="1">
                <a:solidFill>
                  <a:schemeClr val="accent1"/>
                </a:solidFill>
              </a:rPr>
              <a:t>www.energieschweiz.ch</a:t>
            </a:r>
            <a:r>
              <a:rPr lang="de-CH" sz="1400" u="sng" noProof="0" dirty="0">
                <a:solidFill>
                  <a:schemeClr val="accent1"/>
                </a:solidFill>
              </a:rPr>
              <a:t>/modernisieren/</a:t>
            </a:r>
            <a:r>
              <a:rPr lang="de-CH" sz="1400" u="sng" noProof="0" dirty="0" err="1">
                <a:solidFill>
                  <a:schemeClr val="accent1"/>
                </a:solidFill>
              </a:rPr>
              <a:t>impulsberatung-erneuerbarheizen</a:t>
            </a:r>
            <a:r>
              <a:rPr lang="de-CH" sz="1400" u="sng" noProof="0" dirty="0">
                <a:solidFill>
                  <a:schemeClr val="accent1"/>
                </a:solidFill>
              </a:rPr>
              <a:t>/</a:t>
            </a:r>
          </a:p>
        </p:txBody>
      </p:sp>
      <p:pic>
        <p:nvPicPr>
          <p:cNvPr id="19" name="Grafik 18">
            <a:extLst>
              <a:ext uri="{FF2B5EF4-FFF2-40B4-BE49-F238E27FC236}">
                <a16:creationId xmlns:a16="http://schemas.microsoft.com/office/drawing/2014/main" id="{8FF64EB7-6913-42F1-7096-8245C2938E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600" y="5614314"/>
            <a:ext cx="788187" cy="788187"/>
          </a:xfrm>
          <a:prstGeom prst="rect">
            <a:avLst/>
          </a:prstGeom>
        </p:spPr>
      </p:pic>
      <p:pic>
        <p:nvPicPr>
          <p:cNvPr id="22" name="Grafik 21">
            <a:extLst>
              <a:ext uri="{FF2B5EF4-FFF2-40B4-BE49-F238E27FC236}">
                <a16:creationId xmlns:a16="http://schemas.microsoft.com/office/drawing/2014/main" id="{12FFCDB5-12C2-7332-C111-D188358CAA34}"/>
              </a:ext>
            </a:extLst>
          </p:cNvPr>
          <p:cNvPicPr>
            <a:picLocks noChangeAspect="1"/>
          </p:cNvPicPr>
          <p:nvPr/>
        </p:nvPicPr>
        <p:blipFill>
          <a:blip r:embed="rId9"/>
          <a:stretch>
            <a:fillRect/>
          </a:stretch>
        </p:blipFill>
        <p:spPr>
          <a:xfrm>
            <a:off x="7845567" y="5571647"/>
            <a:ext cx="888425" cy="905510"/>
          </a:xfrm>
          <a:prstGeom prst="rect">
            <a:avLst/>
          </a:prstGeom>
        </p:spPr>
      </p:pic>
    </p:spTree>
    <p:extLst>
      <p:ext uri="{BB962C8B-B14F-4D97-AF65-F5344CB8AC3E}">
        <p14:creationId xmlns:p14="http://schemas.microsoft.com/office/powerpoint/2010/main" val="3529081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de-CH" noProof="0" dirty="0"/>
              <a:t>Rechtliche Anforderungen</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p:txBody>
          <a:bodyPr/>
          <a:lstStyle/>
          <a:p>
            <a:r>
              <a:rPr lang="de-CH" noProof="0" dirty="0"/>
              <a:t>Was gilt beim Heizungsersatz?</a:t>
            </a:r>
          </a:p>
          <a:p>
            <a:endParaRPr lang="de-CH" noProof="0" dirty="0"/>
          </a:p>
          <a:p>
            <a:r>
              <a:rPr lang="de-CH" b="1" noProof="0" dirty="0"/>
              <a:t>In Ihrem Kanton</a:t>
            </a:r>
          </a:p>
          <a:p>
            <a:pPr lvl="1"/>
            <a:r>
              <a:rPr lang="de-CH" noProof="0" dirty="0"/>
              <a:t>...</a:t>
            </a:r>
          </a:p>
          <a:p>
            <a:pPr lvl="1"/>
            <a:r>
              <a:rPr lang="de-CH" noProof="0" dirty="0"/>
              <a:t>...</a:t>
            </a:r>
          </a:p>
          <a:p>
            <a:pPr lvl="1"/>
            <a:endParaRPr lang="de-CH" noProof="0" dirty="0"/>
          </a:p>
          <a:p>
            <a:r>
              <a:rPr lang="de-CH" b="1" noProof="0" dirty="0"/>
              <a:t>In Ihrer Gemeinde</a:t>
            </a:r>
          </a:p>
          <a:p>
            <a:pPr lvl="1"/>
            <a:r>
              <a:rPr lang="de-CH" noProof="0" dirty="0"/>
              <a:t>... </a:t>
            </a:r>
          </a:p>
          <a:p>
            <a:pPr lvl="1"/>
            <a:r>
              <a:rPr lang="de-CH" noProof="0" dirty="0"/>
              <a:t>...</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BFC2EBC6-9CE7-3A40-AA14-94B66D85C577}"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18</a:t>
            </a:fld>
            <a:endParaRPr lang="de-CH" noProof="0" dirty="0"/>
          </a:p>
        </p:txBody>
      </p:sp>
      <p:sp>
        <p:nvSpPr>
          <p:cNvPr id="7" name="Rechteck 6">
            <a:extLst>
              <a:ext uri="{FF2B5EF4-FFF2-40B4-BE49-F238E27FC236}">
                <a16:creationId xmlns:a16="http://schemas.microsoft.com/office/drawing/2014/main" id="{24B88CEA-B113-BDE5-BC05-6F1478E57F05}"/>
              </a:ext>
            </a:extLst>
          </p:cNvPr>
          <p:cNvSpPr/>
          <p:nvPr/>
        </p:nvSpPr>
        <p:spPr>
          <a:xfrm>
            <a:off x="9408368" y="325927"/>
            <a:ext cx="2376264" cy="8074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rPr>
              <a:t>durch Gemeinde zu ergänzen.</a:t>
            </a:r>
          </a:p>
        </p:txBody>
      </p:sp>
    </p:spTree>
    <p:extLst>
      <p:ext uri="{BB962C8B-B14F-4D97-AF65-F5344CB8AC3E}">
        <p14:creationId xmlns:p14="http://schemas.microsoft.com/office/powerpoint/2010/main" val="1657126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de-CH" noProof="0" dirty="0"/>
              <a:t>Wo finde ich Unterstützung?</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a:xfrm>
            <a:off x="515379" y="1592796"/>
            <a:ext cx="11160684" cy="4584167"/>
          </a:xfrm>
        </p:spPr>
        <p:txBody>
          <a:bodyPr/>
          <a:lstStyle/>
          <a:p>
            <a:r>
              <a:rPr lang="de-CH" sz="2000" b="1" noProof="0" dirty="0"/>
              <a:t>Fachliche Unterstützung</a:t>
            </a:r>
          </a:p>
          <a:p>
            <a:pPr lvl="1"/>
            <a:r>
              <a:rPr lang="de-CH" sz="2000" noProof="0" dirty="0"/>
              <a:t>Alle Fragen rund um den Heizungsersatz für Ihr Gebäude beantworten die Impulsberaterinnen und Impulsberater «erneuerbar heizen»: </a:t>
            </a:r>
            <a:r>
              <a:rPr lang="de-CH" sz="2000" u="sng" noProof="0" dirty="0" err="1"/>
              <a:t>www.energieschweiz.ch</a:t>
            </a:r>
            <a:r>
              <a:rPr lang="de-CH" sz="2000" u="sng" noProof="0" dirty="0"/>
              <a:t>/modernisieren/</a:t>
            </a:r>
            <a:r>
              <a:rPr lang="de-CH" sz="2000" u="sng" noProof="0" dirty="0" err="1"/>
              <a:t>impulsberatung-erneuerbarheizen</a:t>
            </a:r>
            <a:r>
              <a:rPr lang="de-CH" sz="2000" u="sng" noProof="0" dirty="0"/>
              <a:t>/ </a:t>
            </a:r>
          </a:p>
          <a:p>
            <a:pPr lvl="1"/>
            <a:r>
              <a:rPr lang="de-CH" sz="2000" noProof="0" dirty="0"/>
              <a:t>Im Anschluss an diese Präsentation können Sie hier vor Ort einen Termin für ein individuelles Beratungsgespräch vereinbaren.</a:t>
            </a:r>
          </a:p>
          <a:p>
            <a:endParaRPr lang="de-CH" sz="2000" noProof="0" dirty="0"/>
          </a:p>
          <a:p>
            <a:r>
              <a:rPr lang="de-CH" sz="2000" b="1" noProof="0" dirty="0"/>
              <a:t>Finanzielle Unterstützung: Fördergelder von Kanton und Gemeinde beim Heizungsersatz</a:t>
            </a:r>
          </a:p>
          <a:p>
            <a:pPr lvl="1"/>
            <a:r>
              <a:rPr lang="de-CH" sz="2000" noProof="0" dirty="0"/>
              <a:t>Subventionsübersicht Ihres Kantons und Ihrer Gemeinde: </a:t>
            </a:r>
            <a:r>
              <a:rPr lang="de-CH" sz="2000" noProof="0" dirty="0">
                <a:hlinkClick r:id="rId3">
                  <a:extLst>
                    <a:ext uri="{A12FA001-AC4F-418D-AE19-62706E023703}">
                      <ahyp:hlinkClr xmlns:ahyp="http://schemas.microsoft.com/office/drawing/2018/hyperlinkcolor" val="tx"/>
                    </a:ext>
                  </a:extLst>
                </a:hlinkClick>
              </a:rPr>
              <a:t>www.energiefranken.ch</a:t>
            </a:r>
            <a:endParaRPr lang="de-CH" sz="2000" noProof="0" dirty="0"/>
          </a:p>
          <a:p>
            <a:pPr lvl="1"/>
            <a:r>
              <a:rPr lang="de-CH" sz="2000" noProof="0" dirty="0">
                <a:highlight>
                  <a:srgbClr val="FFFF00"/>
                </a:highlight>
              </a:rPr>
              <a:t>...</a:t>
            </a:r>
          </a:p>
          <a:p>
            <a:pPr lvl="1"/>
            <a:r>
              <a:rPr lang="de-CH" sz="2000" noProof="0" dirty="0">
                <a:highlight>
                  <a:srgbClr val="FFFF00"/>
                </a:highlight>
              </a:rPr>
              <a:t>...</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25D6F92D-A85D-E34E-BF39-50237B717C26}"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19</a:t>
            </a:fld>
            <a:endParaRPr lang="de-CH" noProof="0" dirty="0"/>
          </a:p>
        </p:txBody>
      </p:sp>
      <p:sp>
        <p:nvSpPr>
          <p:cNvPr id="10" name="Textfeld 9">
            <a:extLst>
              <a:ext uri="{FF2B5EF4-FFF2-40B4-BE49-F238E27FC236}">
                <a16:creationId xmlns:a16="http://schemas.microsoft.com/office/drawing/2014/main" id="{CAEDC0D3-4B2E-FD2C-F563-C5D9D6F07D0A}"/>
              </a:ext>
            </a:extLst>
          </p:cNvPr>
          <p:cNvSpPr txBox="1"/>
          <p:nvPr/>
        </p:nvSpPr>
        <p:spPr>
          <a:xfrm>
            <a:off x="1290468" y="5536111"/>
            <a:ext cx="7403083" cy="307777"/>
          </a:xfrm>
          <a:prstGeom prst="rect">
            <a:avLst/>
          </a:prstGeom>
          <a:noFill/>
        </p:spPr>
        <p:txBody>
          <a:bodyPr wrap="square">
            <a:spAutoFit/>
          </a:bodyPr>
          <a:lstStyle/>
          <a:p>
            <a:r>
              <a:rPr lang="de-CH" sz="1400" noProof="0" dirty="0">
                <a:solidFill>
                  <a:schemeClr val="accent1"/>
                </a:solidFill>
              </a:rPr>
              <a:t>Mehr Informationen auf </a:t>
            </a:r>
            <a:r>
              <a:rPr lang="de-CH" sz="1400" u="sng" noProof="0" dirty="0" err="1">
                <a:solidFill>
                  <a:schemeClr val="accent1"/>
                </a:solidFill>
              </a:rPr>
              <a:t>www.dasgebaeudeprogramm.ch</a:t>
            </a:r>
            <a:r>
              <a:rPr lang="de-CH" sz="1400" u="sng" noProof="0" dirty="0">
                <a:solidFill>
                  <a:schemeClr val="accent1"/>
                </a:solidFill>
              </a:rPr>
              <a:t>/de/</a:t>
            </a:r>
          </a:p>
        </p:txBody>
      </p:sp>
      <p:pic>
        <p:nvPicPr>
          <p:cNvPr id="11" name="Grafik 10">
            <a:extLst>
              <a:ext uri="{FF2B5EF4-FFF2-40B4-BE49-F238E27FC236}">
                <a16:creationId xmlns:a16="http://schemas.microsoft.com/office/drawing/2014/main" id="{F76DC2EC-E648-97E2-1707-A2D19A96B9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600" y="5295905"/>
            <a:ext cx="788187" cy="788187"/>
          </a:xfrm>
          <a:prstGeom prst="rect">
            <a:avLst/>
          </a:prstGeom>
        </p:spPr>
      </p:pic>
      <p:sp>
        <p:nvSpPr>
          <p:cNvPr id="7" name="Rechteck 6">
            <a:extLst>
              <a:ext uri="{FF2B5EF4-FFF2-40B4-BE49-F238E27FC236}">
                <a16:creationId xmlns:a16="http://schemas.microsoft.com/office/drawing/2014/main" id="{26F5301B-FF4C-A545-7A4E-7BDAA2B3F1E0}"/>
              </a:ext>
            </a:extLst>
          </p:cNvPr>
          <p:cNvSpPr/>
          <p:nvPr/>
        </p:nvSpPr>
        <p:spPr>
          <a:xfrm>
            <a:off x="9363020" y="4588834"/>
            <a:ext cx="2376264" cy="8074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rPr>
              <a:t>durch Gemeinde zu ergänzen.</a:t>
            </a:r>
          </a:p>
        </p:txBody>
      </p:sp>
    </p:spTree>
    <p:extLst>
      <p:ext uri="{BB962C8B-B14F-4D97-AF65-F5344CB8AC3E}">
        <p14:creationId xmlns:p14="http://schemas.microsoft.com/office/powerpoint/2010/main" val="1028155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298AC4C-E50F-4584-8BF4-5FD1B1AA52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3366" y="2445434"/>
            <a:ext cx="5382697" cy="3272102"/>
          </a:xfrm>
          <a:prstGeom prst="rect">
            <a:avLst/>
          </a:prstGeom>
        </p:spPr>
      </p:pic>
      <p:sp>
        <p:nvSpPr>
          <p:cNvPr id="8" name="Titel 7">
            <a:extLst>
              <a:ext uri="{FF2B5EF4-FFF2-40B4-BE49-F238E27FC236}">
                <a16:creationId xmlns:a16="http://schemas.microsoft.com/office/drawing/2014/main" id="{00A5B81E-4524-FFB0-D8F3-564A9DE5F06E}"/>
              </a:ext>
            </a:extLst>
          </p:cNvPr>
          <p:cNvSpPr>
            <a:spLocks noGrp="1"/>
          </p:cNvSpPr>
          <p:nvPr>
            <p:ph type="title"/>
          </p:nvPr>
        </p:nvSpPr>
        <p:spPr/>
        <p:txBody>
          <a:bodyPr/>
          <a:lstStyle/>
          <a:p>
            <a:r>
              <a:rPr lang="de-CH" noProof="0" dirty="0"/>
              <a:t>Ausgangslage</a:t>
            </a:r>
          </a:p>
        </p:txBody>
      </p:sp>
      <p:sp>
        <p:nvSpPr>
          <p:cNvPr id="9" name="Inhaltsplatzhalter 8">
            <a:extLst>
              <a:ext uri="{FF2B5EF4-FFF2-40B4-BE49-F238E27FC236}">
                <a16:creationId xmlns:a16="http://schemas.microsoft.com/office/drawing/2014/main" id="{8DEFB557-2135-DE60-3558-3AB925B246B2}"/>
              </a:ext>
            </a:extLst>
          </p:cNvPr>
          <p:cNvSpPr>
            <a:spLocks noGrp="1"/>
          </p:cNvSpPr>
          <p:nvPr>
            <p:ph idx="1"/>
          </p:nvPr>
        </p:nvSpPr>
        <p:spPr>
          <a:xfrm>
            <a:off x="515379" y="1592796"/>
            <a:ext cx="10833505" cy="4584167"/>
          </a:xfrm>
        </p:spPr>
        <p:txBody>
          <a:bodyPr/>
          <a:lstStyle/>
          <a:p>
            <a:pPr lvl="1"/>
            <a:r>
              <a:rPr lang="de-CH" sz="1800" noProof="0" dirty="0"/>
              <a:t>CO</a:t>
            </a:r>
            <a:r>
              <a:rPr lang="de-CH" sz="1800" baseline="-25000" noProof="0" dirty="0"/>
              <a:t>2</a:t>
            </a:r>
            <a:r>
              <a:rPr lang="de-CH" sz="1800" noProof="0" dirty="0"/>
              <a:t>-Zielerreichung bis 2050: </a:t>
            </a:r>
            <a:r>
              <a:rPr lang="de-CH" sz="1800" b="1" noProof="0" dirty="0"/>
              <a:t>Netto-Null</a:t>
            </a:r>
          </a:p>
          <a:p>
            <a:pPr lvl="1"/>
            <a:r>
              <a:rPr lang="de-CH" sz="1800" noProof="0" dirty="0"/>
              <a:t>Insgesamt sind in den Schweizer Wohnbauten noch rund </a:t>
            </a:r>
            <a:r>
              <a:rPr lang="de-CH" sz="1800" b="1" noProof="0" dirty="0"/>
              <a:t>1 Mio. fossile und elektrische Heizungen zu ersetzen.</a:t>
            </a:r>
            <a:r>
              <a:rPr lang="de-CH" sz="1800" noProof="0" dirty="0"/>
              <a:t> </a:t>
            </a:r>
          </a:p>
          <a:p>
            <a:pPr marL="493713" lvl="2" indent="-206375">
              <a:buClr>
                <a:schemeClr val="accent1"/>
              </a:buClr>
              <a:buFont typeface="Systemschrift Normal"/>
              <a:buChar char="&gt;"/>
            </a:pPr>
            <a:r>
              <a:rPr lang="de-CH" sz="1800" noProof="0" dirty="0"/>
              <a:t>D.h. bis 2050 sind </a:t>
            </a:r>
            <a:r>
              <a:rPr lang="de-CH" sz="1800" b="1" noProof="0" dirty="0"/>
              <a:t>jährlich 40'000 Heizungen </a:t>
            </a:r>
            <a:br>
              <a:rPr lang="de-CH" sz="1800" b="1" noProof="0" dirty="0"/>
            </a:br>
            <a:r>
              <a:rPr lang="de-CH" sz="1800" noProof="0" dirty="0"/>
              <a:t>auf erneuerbare Energien umzustellen.</a:t>
            </a:r>
          </a:p>
          <a:p>
            <a:pPr lvl="1"/>
            <a:r>
              <a:rPr lang="de-CH" sz="1800" noProof="0" dirty="0"/>
              <a:t>Neue gesetzliche Rahmenbedingungen führen </a:t>
            </a:r>
            <a:br>
              <a:rPr lang="de-CH" sz="1800" noProof="0" dirty="0"/>
            </a:br>
            <a:r>
              <a:rPr lang="de-CH" sz="1800" noProof="0" dirty="0"/>
              <a:t>dazu, dass ein 1:1-Ersatz eines fossilen </a:t>
            </a:r>
            <a:br>
              <a:rPr lang="de-CH" sz="1800" noProof="0" dirty="0"/>
            </a:br>
            <a:r>
              <a:rPr lang="de-CH" sz="1800" noProof="0" dirty="0"/>
              <a:t>Heizsystems in fast allen Kantonen nicht mehr so </a:t>
            </a:r>
            <a:br>
              <a:rPr lang="de-CH" sz="1800" noProof="0" dirty="0"/>
            </a:br>
            <a:r>
              <a:rPr lang="de-CH" sz="1800" noProof="0" dirty="0"/>
              <a:t>einfach möglich ist.</a:t>
            </a:r>
          </a:p>
          <a:p>
            <a:pPr lvl="1"/>
            <a:r>
              <a:rPr lang="de-CH" sz="1800" noProof="0" dirty="0"/>
              <a:t>Jedes Verbleiben bei einer fossilen Heizung ist eine </a:t>
            </a:r>
            <a:br>
              <a:rPr lang="de-CH" sz="1800" noProof="0" dirty="0"/>
            </a:br>
            <a:r>
              <a:rPr lang="de-CH" sz="1800" b="1" noProof="0" dirty="0"/>
              <a:t>verpasste Chance </a:t>
            </a:r>
            <a:r>
              <a:rPr lang="de-CH" sz="1800" noProof="0" dirty="0"/>
              <a:t>für die nächsten 20 Jahre.</a:t>
            </a:r>
          </a:p>
          <a:p>
            <a:pPr lvl="1"/>
            <a:r>
              <a:rPr lang="de-CH" sz="1800" noProof="0" dirty="0"/>
              <a:t>Unsere Generation ist wohl die letzte Generation, die </a:t>
            </a:r>
            <a:br>
              <a:rPr lang="de-CH" sz="1800" noProof="0" dirty="0"/>
            </a:br>
            <a:r>
              <a:rPr lang="de-CH" sz="1800" noProof="0" dirty="0"/>
              <a:t>hinsichtlich der Klimaerwärmung noch agieren kann.</a:t>
            </a:r>
          </a:p>
          <a:p>
            <a:pPr lvl="1"/>
            <a:endParaRPr lang="de-CH" sz="1800" noProof="0" dirty="0"/>
          </a:p>
          <a:p>
            <a:pPr lvl="1"/>
            <a:endParaRPr lang="de-CH" sz="1800" noProof="0" dirty="0"/>
          </a:p>
        </p:txBody>
      </p:sp>
      <p:sp>
        <p:nvSpPr>
          <p:cNvPr id="4" name="Datumsplatzhalter 3">
            <a:extLst>
              <a:ext uri="{FF2B5EF4-FFF2-40B4-BE49-F238E27FC236}">
                <a16:creationId xmlns:a16="http://schemas.microsoft.com/office/drawing/2014/main" id="{261BDFE6-9D3C-4A28-A1D6-B62E72F2C81A}"/>
              </a:ext>
            </a:extLst>
          </p:cNvPr>
          <p:cNvSpPr>
            <a:spLocks noGrp="1"/>
          </p:cNvSpPr>
          <p:nvPr>
            <p:ph type="dt" sz="half" idx="10"/>
          </p:nvPr>
        </p:nvSpPr>
        <p:spPr/>
        <p:txBody>
          <a:bodyPr/>
          <a:lstStyle/>
          <a:p>
            <a:fld id="{AAEE04F4-78B1-4F4B-B932-7F67A13B7BEA}"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E50555D8-DDB2-F317-B86F-AEFCD95EA5A3}"/>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F745175B-6201-9E97-0BDE-8BF90F07D4E1}"/>
              </a:ext>
            </a:extLst>
          </p:cNvPr>
          <p:cNvSpPr>
            <a:spLocks noGrp="1"/>
          </p:cNvSpPr>
          <p:nvPr>
            <p:ph type="sldNum" sz="quarter" idx="12"/>
          </p:nvPr>
        </p:nvSpPr>
        <p:spPr/>
        <p:txBody>
          <a:bodyPr/>
          <a:lstStyle/>
          <a:p>
            <a:fld id="{442AD375-037F-43D0-B059-5172DA06796A}" type="slidenum">
              <a:rPr lang="de-CH" noProof="0" smtClean="0"/>
              <a:pPr/>
              <a:t>2</a:t>
            </a:fld>
            <a:endParaRPr lang="de-CH" noProof="0" dirty="0"/>
          </a:p>
        </p:txBody>
      </p:sp>
    </p:spTree>
    <p:extLst>
      <p:ext uri="{BB962C8B-B14F-4D97-AF65-F5344CB8AC3E}">
        <p14:creationId xmlns:p14="http://schemas.microsoft.com/office/powerpoint/2010/main" val="1418409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5">
            <a:extLst>
              <a:ext uri="{FF2B5EF4-FFF2-40B4-BE49-F238E27FC236}">
                <a16:creationId xmlns:a16="http://schemas.microsoft.com/office/drawing/2014/main" id="{69EC912A-C14A-CAFC-7475-ED8D87CCED06}"/>
              </a:ext>
            </a:extLst>
          </p:cNvPr>
          <p:cNvPicPr>
            <a:picLocks noChangeAspect="1"/>
          </p:cNvPicPr>
          <p:nvPr/>
        </p:nvPicPr>
        <p:blipFill>
          <a:blip r:embed="rId2" cstate="print">
            <a:extLst>
              <a:ext uri="{28A0092B-C50C-407E-A947-70E740481C1C}">
                <a14:useLocalDpi xmlns:a14="http://schemas.microsoft.com/office/drawing/2010/main" val="0"/>
              </a:ext>
            </a:extLst>
          </a:blip>
          <a:srcRect t="10247" b="10247"/>
          <a:stretch>
            <a:fillRect/>
          </a:stretch>
        </p:blipFill>
        <p:spPr>
          <a:xfrm>
            <a:off x="0" y="0"/>
            <a:ext cx="12192000" cy="6858000"/>
          </a:xfrm>
          <a:prstGeom prst="rect">
            <a:avLst/>
          </a:prstGeom>
        </p:spPr>
      </p:pic>
      <p:sp>
        <p:nvSpPr>
          <p:cNvPr id="7" name="Oval 6">
            <a:extLst>
              <a:ext uri="{FF2B5EF4-FFF2-40B4-BE49-F238E27FC236}">
                <a16:creationId xmlns:a16="http://schemas.microsoft.com/office/drawing/2014/main" id="{B31A7E74-E00D-DE1E-E8CA-0355657BF17F}"/>
              </a:ext>
            </a:extLst>
          </p:cNvPr>
          <p:cNvSpPr/>
          <p:nvPr/>
        </p:nvSpPr>
        <p:spPr>
          <a:xfrm>
            <a:off x="863600" y="799164"/>
            <a:ext cx="10642600" cy="551527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9600" noProof="0" dirty="0"/>
              <a:t>Pause</a:t>
            </a:r>
          </a:p>
          <a:p>
            <a:pPr algn="ctr"/>
            <a:endParaRPr lang="de-CH" sz="9600" noProof="0" dirty="0"/>
          </a:p>
        </p:txBody>
      </p:sp>
      <p:grpSp>
        <p:nvGrpSpPr>
          <p:cNvPr id="3" name="Gruppieren 2">
            <a:extLst>
              <a:ext uri="{FF2B5EF4-FFF2-40B4-BE49-F238E27FC236}">
                <a16:creationId xmlns:a16="http://schemas.microsoft.com/office/drawing/2014/main" id="{0B463D8B-9676-EB2F-3B40-CEC63D5AF260}"/>
              </a:ext>
            </a:extLst>
          </p:cNvPr>
          <p:cNvGrpSpPr/>
          <p:nvPr/>
        </p:nvGrpSpPr>
        <p:grpSpPr>
          <a:xfrm>
            <a:off x="4456387" y="4664339"/>
            <a:ext cx="3519738" cy="1807642"/>
            <a:chOff x="4456387" y="4664339"/>
            <a:chExt cx="3519738" cy="1807642"/>
          </a:xfrm>
        </p:grpSpPr>
        <p:sp>
          <p:nvSpPr>
            <p:cNvPr id="13" name="Textfeld 12">
              <a:extLst>
                <a:ext uri="{FF2B5EF4-FFF2-40B4-BE49-F238E27FC236}">
                  <a16:creationId xmlns:a16="http://schemas.microsoft.com/office/drawing/2014/main" id="{1004C394-BD05-2A7B-652E-395BE3FDBFCE}"/>
                </a:ext>
              </a:extLst>
            </p:cNvPr>
            <p:cNvSpPr txBox="1"/>
            <p:nvPr/>
          </p:nvSpPr>
          <p:spPr>
            <a:xfrm>
              <a:off x="4456387" y="5887206"/>
              <a:ext cx="3519738" cy="584775"/>
            </a:xfrm>
            <a:prstGeom prst="rect">
              <a:avLst/>
            </a:prstGeom>
            <a:noFill/>
          </p:spPr>
          <p:txBody>
            <a:bodyPr wrap="square">
              <a:spAutoFit/>
            </a:bodyPr>
            <a:lstStyle/>
            <a:p>
              <a:pPr algn="ctr"/>
              <a:r>
                <a:rPr lang="de-CH" sz="1600" u="sng" noProof="0" dirty="0" err="1">
                  <a:solidFill>
                    <a:schemeClr val="bg1"/>
                  </a:solidFill>
                </a:rPr>
                <a:t>www.energieschweiz.ch</a:t>
              </a:r>
              <a:r>
                <a:rPr lang="de-CH" sz="1600" u="sng" noProof="0" dirty="0">
                  <a:solidFill>
                    <a:schemeClr val="bg1"/>
                  </a:solidFill>
                </a:rPr>
                <a:t>/</a:t>
              </a:r>
              <a:br>
                <a:rPr lang="de-CH" sz="1600" u="sng" noProof="0" dirty="0">
                  <a:solidFill>
                    <a:schemeClr val="bg1"/>
                  </a:solidFill>
                </a:rPr>
              </a:br>
              <a:r>
                <a:rPr lang="de-CH" sz="1600" u="sng" noProof="0" dirty="0">
                  <a:solidFill>
                    <a:schemeClr val="bg1"/>
                  </a:solidFill>
                </a:rPr>
                <a:t>modernisieren/</a:t>
              </a:r>
              <a:r>
                <a:rPr lang="de-CH" sz="1600" u="sng" noProof="0" dirty="0" err="1">
                  <a:solidFill>
                    <a:schemeClr val="bg1"/>
                  </a:solidFill>
                </a:rPr>
                <a:t>heizungsersatz</a:t>
              </a:r>
              <a:endParaRPr lang="de-CH" sz="1600" noProof="0" dirty="0">
                <a:solidFill>
                  <a:schemeClr val="bg1"/>
                </a:solidFill>
              </a:endParaRPr>
            </a:p>
          </p:txBody>
        </p:sp>
        <p:pic>
          <p:nvPicPr>
            <p:cNvPr id="2" name="Grafik 1">
              <a:extLst>
                <a:ext uri="{FF2B5EF4-FFF2-40B4-BE49-F238E27FC236}">
                  <a16:creationId xmlns:a16="http://schemas.microsoft.com/office/drawing/2014/main" id="{F5EACEFD-0B0A-E656-277E-6B4EF4C2F0A3}"/>
                </a:ext>
              </a:extLst>
            </p:cNvPr>
            <p:cNvPicPr>
              <a:picLocks noChangeAspect="1"/>
            </p:cNvPicPr>
            <p:nvPr/>
          </p:nvPicPr>
          <p:blipFill>
            <a:blip r:embed="rId3"/>
            <a:stretch>
              <a:fillRect/>
            </a:stretch>
          </p:blipFill>
          <p:spPr>
            <a:xfrm>
              <a:off x="5602461" y="4664339"/>
              <a:ext cx="1227588" cy="1222867"/>
            </a:xfrm>
            <a:prstGeom prst="rect">
              <a:avLst/>
            </a:prstGeom>
          </p:spPr>
        </p:pic>
      </p:grpSp>
      <p:sp>
        <p:nvSpPr>
          <p:cNvPr id="4" name="Datumsplatzhalter 3">
            <a:extLst>
              <a:ext uri="{FF2B5EF4-FFF2-40B4-BE49-F238E27FC236}">
                <a16:creationId xmlns:a16="http://schemas.microsoft.com/office/drawing/2014/main" id="{27404B51-A509-3978-3652-0B6B2F7690B1}"/>
              </a:ext>
            </a:extLst>
          </p:cNvPr>
          <p:cNvSpPr>
            <a:spLocks noGrp="1"/>
          </p:cNvSpPr>
          <p:nvPr>
            <p:ph type="dt" sz="half" idx="10"/>
          </p:nvPr>
        </p:nvSpPr>
        <p:spPr/>
        <p:txBody>
          <a:bodyPr/>
          <a:lstStyle/>
          <a:p>
            <a:fld id="{48EFCDA1-273C-794D-83A7-32A72D54E19E}"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B5623DE3-9522-754B-E435-BADFEDA8B74D}"/>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F793850A-26D6-B115-E2E6-2217077FD21C}"/>
              </a:ext>
            </a:extLst>
          </p:cNvPr>
          <p:cNvSpPr>
            <a:spLocks noGrp="1"/>
          </p:cNvSpPr>
          <p:nvPr>
            <p:ph type="sldNum" sz="quarter" idx="12"/>
          </p:nvPr>
        </p:nvSpPr>
        <p:spPr/>
        <p:txBody>
          <a:bodyPr/>
          <a:lstStyle/>
          <a:p>
            <a:fld id="{442AD375-037F-43D0-B059-5172DA06796A}" type="slidenum">
              <a:rPr lang="de-CH" noProof="0" smtClean="0"/>
              <a:pPr/>
              <a:t>20</a:t>
            </a:fld>
            <a:endParaRPr lang="de-CH" noProof="0" dirty="0"/>
          </a:p>
        </p:txBody>
      </p:sp>
    </p:spTree>
    <p:extLst>
      <p:ext uri="{BB962C8B-B14F-4D97-AF65-F5344CB8AC3E}">
        <p14:creationId xmlns:p14="http://schemas.microsoft.com/office/powerpoint/2010/main" val="265235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par>
                          <p:cTn id="10" fill="hold">
                            <p:stCondLst>
                              <p:cond delay="2000"/>
                            </p:stCondLst>
                            <p:childTnLst>
                              <p:par>
                                <p:cTn id="11" presetID="26" presetClass="emph" presetSubtype="0" fill="hold" nodeType="afterEffect">
                                  <p:stCondLst>
                                    <p:cond delay="1000"/>
                                  </p:stCondLst>
                                  <p:childTnLst>
                                    <p:animEffect transition="out" filter="fade">
                                      <p:cBhvr>
                                        <p:cTn id="12" dur="1000" tmFilter="0, 0; .2, .5; .8, .5; 1, 0"/>
                                        <p:tgtEl>
                                          <p:spTgt spid="3"/>
                                        </p:tgtEl>
                                      </p:cBhvr>
                                    </p:animEffect>
                                    <p:animScale>
                                      <p:cBhvr>
                                        <p:cTn id="13"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36E70-7862-D213-AA00-FA3EE205D1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E8E151-E4DE-C0EE-3341-E1D7FD5E91E6}"/>
              </a:ext>
            </a:extLst>
          </p:cNvPr>
          <p:cNvSpPr>
            <a:spLocks noGrp="1"/>
          </p:cNvSpPr>
          <p:nvPr>
            <p:ph type="ctrTitle"/>
          </p:nvPr>
        </p:nvSpPr>
        <p:spPr>
          <a:xfrm>
            <a:off x="515937" y="952500"/>
            <a:ext cx="10437813" cy="3448607"/>
          </a:xfrm>
        </p:spPr>
        <p:txBody>
          <a:bodyPr/>
          <a:lstStyle/>
          <a:p>
            <a:r>
              <a:rPr lang="de-CH" sz="6600" noProof="0" dirty="0"/>
              <a:t>Die erneuerbaren Heizsysteme</a:t>
            </a:r>
          </a:p>
        </p:txBody>
      </p:sp>
      <p:sp>
        <p:nvSpPr>
          <p:cNvPr id="4" name="Datumsplatzhalter 3">
            <a:extLst>
              <a:ext uri="{FF2B5EF4-FFF2-40B4-BE49-F238E27FC236}">
                <a16:creationId xmlns:a16="http://schemas.microsoft.com/office/drawing/2014/main" id="{E13CDD0E-DAAA-6BF3-43AA-FD61AB5614BE}"/>
              </a:ext>
            </a:extLst>
          </p:cNvPr>
          <p:cNvSpPr>
            <a:spLocks noGrp="1"/>
          </p:cNvSpPr>
          <p:nvPr>
            <p:ph type="dt" sz="half" idx="10"/>
          </p:nvPr>
        </p:nvSpPr>
        <p:spPr/>
        <p:txBody>
          <a:bodyPr/>
          <a:lstStyle/>
          <a:p>
            <a:fld id="{A0365DB6-7A73-454F-8BA8-D3C697F8EC46}"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AD1F56B8-0FB2-71D5-A74C-1FDE4992B680}"/>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78A46E0B-2261-80BB-C298-EF6B85F010A1}"/>
              </a:ext>
            </a:extLst>
          </p:cNvPr>
          <p:cNvSpPr>
            <a:spLocks noGrp="1"/>
          </p:cNvSpPr>
          <p:nvPr>
            <p:ph type="sldNum" sz="quarter" idx="12"/>
          </p:nvPr>
        </p:nvSpPr>
        <p:spPr/>
        <p:txBody>
          <a:bodyPr/>
          <a:lstStyle/>
          <a:p>
            <a:fld id="{442AD375-037F-43D0-B059-5172DA06796A}" type="slidenum">
              <a:rPr lang="de-CH" noProof="0" smtClean="0"/>
              <a:pPr/>
              <a:t>21</a:t>
            </a:fld>
            <a:endParaRPr lang="de-CH" noProof="0" dirty="0"/>
          </a:p>
        </p:txBody>
      </p:sp>
    </p:spTree>
    <p:extLst>
      <p:ext uri="{BB962C8B-B14F-4D97-AF65-F5344CB8AC3E}">
        <p14:creationId xmlns:p14="http://schemas.microsoft.com/office/powerpoint/2010/main" val="2353385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de-CH" noProof="0" dirty="0"/>
              <a:t>Die erneuerbaren Heizsysteme</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29AD2DFE-944B-864E-98D5-F9CC1EC1D177}"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22</a:t>
            </a:fld>
            <a:endParaRPr lang="de-CH" noProof="0" dirty="0"/>
          </a:p>
        </p:txBody>
      </p:sp>
      <p:sp>
        <p:nvSpPr>
          <p:cNvPr id="11" name="Oval 10">
            <a:extLst>
              <a:ext uri="{FF2B5EF4-FFF2-40B4-BE49-F238E27FC236}">
                <a16:creationId xmlns:a16="http://schemas.microsoft.com/office/drawing/2014/main" id="{281DF1F2-DBB4-27C4-7D33-48945A25A0EA}"/>
              </a:ext>
            </a:extLst>
          </p:cNvPr>
          <p:cNvSpPr/>
          <p:nvPr/>
        </p:nvSpPr>
        <p:spPr>
          <a:xfrm>
            <a:off x="720653" y="3048330"/>
            <a:ext cx="786845" cy="69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noProof="0" dirty="0">
              <a:solidFill>
                <a:schemeClr val="accent1"/>
              </a:solidFill>
            </a:endParaRPr>
          </a:p>
        </p:txBody>
      </p:sp>
      <p:sp>
        <p:nvSpPr>
          <p:cNvPr id="12" name="Oval 11">
            <a:extLst>
              <a:ext uri="{FF2B5EF4-FFF2-40B4-BE49-F238E27FC236}">
                <a16:creationId xmlns:a16="http://schemas.microsoft.com/office/drawing/2014/main" id="{1469A34A-51C8-7F8F-67D1-695CC7A09AD8}"/>
              </a:ext>
            </a:extLst>
          </p:cNvPr>
          <p:cNvSpPr/>
          <p:nvPr/>
        </p:nvSpPr>
        <p:spPr>
          <a:xfrm>
            <a:off x="5137158" y="2501812"/>
            <a:ext cx="2911134" cy="291113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de-CH" b="1" noProof="0" dirty="0">
                <a:solidFill>
                  <a:schemeClr val="accent1"/>
                </a:solidFill>
              </a:rPr>
              <a:t>Rechtzeitig</a:t>
            </a:r>
            <a:br>
              <a:rPr lang="de-CH" b="1" noProof="0" dirty="0">
                <a:solidFill>
                  <a:schemeClr val="accent1"/>
                </a:solidFill>
              </a:rPr>
            </a:br>
            <a:r>
              <a:rPr lang="de-CH" b="1" noProof="0" dirty="0">
                <a:solidFill>
                  <a:schemeClr val="accent1"/>
                </a:solidFill>
              </a:rPr>
              <a:t>Ersatz planen!</a:t>
            </a:r>
          </a:p>
          <a:p>
            <a:pPr algn="ctr"/>
            <a:endParaRPr lang="de-CH" b="1" noProof="0" dirty="0">
              <a:solidFill>
                <a:schemeClr val="accent1"/>
              </a:solidFill>
            </a:endParaRPr>
          </a:p>
          <a:p>
            <a:pPr algn="ctr"/>
            <a:r>
              <a:rPr lang="de-CH" b="1" noProof="0" dirty="0">
                <a:solidFill>
                  <a:schemeClr val="accent1"/>
                </a:solidFill>
              </a:rPr>
              <a:t>Mit der Impulsberatung</a:t>
            </a:r>
            <a:br>
              <a:rPr lang="de-CH" b="1" noProof="0" dirty="0">
                <a:solidFill>
                  <a:schemeClr val="accent1"/>
                </a:solidFill>
              </a:rPr>
            </a:br>
            <a:r>
              <a:rPr lang="de-CH" b="1" noProof="0" dirty="0">
                <a:solidFill>
                  <a:schemeClr val="accent1"/>
                </a:solidFill>
              </a:rPr>
              <a:t> «erneuerbar heizen»</a:t>
            </a:r>
            <a:endParaRPr lang="de-CH" b="1" noProof="0" dirty="0">
              <a:solidFill>
                <a:schemeClr val="accent1"/>
              </a:solidFill>
              <a:cs typeface="Arial"/>
            </a:endParaRPr>
          </a:p>
          <a:p>
            <a:pPr algn="ctr"/>
            <a:endParaRPr lang="de-CH" b="1" noProof="0" dirty="0">
              <a:solidFill>
                <a:schemeClr val="accent1"/>
              </a:solidFill>
            </a:endParaRPr>
          </a:p>
          <a:p>
            <a:pPr algn="ctr"/>
            <a:endParaRPr lang="de-CH" b="1" noProof="0" dirty="0">
              <a:solidFill>
                <a:schemeClr val="accent1"/>
              </a:solidFill>
            </a:endParaRPr>
          </a:p>
          <a:p>
            <a:pPr algn="ctr"/>
            <a:endParaRPr lang="de-CH" b="1" noProof="0" dirty="0">
              <a:solidFill>
                <a:schemeClr val="accent1"/>
              </a:solidFill>
            </a:endParaRPr>
          </a:p>
        </p:txBody>
      </p:sp>
      <p:sp>
        <p:nvSpPr>
          <p:cNvPr id="13" name="Textplatzhalter 2">
            <a:extLst>
              <a:ext uri="{FF2B5EF4-FFF2-40B4-BE49-F238E27FC236}">
                <a16:creationId xmlns:a16="http://schemas.microsoft.com/office/drawing/2014/main" id="{157A0FBD-4A4B-0BCD-138C-5A091264752C}"/>
              </a:ext>
            </a:extLst>
          </p:cNvPr>
          <p:cNvSpPr txBox="1">
            <a:spLocks/>
          </p:cNvSpPr>
          <p:nvPr/>
        </p:nvSpPr>
        <p:spPr>
          <a:xfrm>
            <a:off x="2953864" y="3552874"/>
            <a:ext cx="2059573" cy="5370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defPPr>
              <a:defRPr lang="de-DE"/>
            </a:defPPr>
            <a:lvl1pPr marL="0" indent="0">
              <a:lnSpc>
                <a:spcPts val="1900"/>
              </a:lnSpc>
              <a:spcBef>
                <a:spcPts val="0"/>
              </a:spcBef>
              <a:buFontTx/>
              <a:buNone/>
              <a:defRPr>
                <a:cs typeface="Arial" panose="020B0604020202020204" pitchFamily="34" charset="0"/>
              </a:defRPr>
            </a:lvl1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de-CH"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rPr>
              <a:t>Fernwärme</a:t>
            </a:r>
            <a:endParaRPr kumimoji="0" lang="de-CH" sz="2000" b="1"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endParaRPr>
          </a:p>
        </p:txBody>
      </p:sp>
      <p:sp>
        <p:nvSpPr>
          <p:cNvPr id="14" name="Rechteck 13">
            <a:extLst>
              <a:ext uri="{FF2B5EF4-FFF2-40B4-BE49-F238E27FC236}">
                <a16:creationId xmlns:a16="http://schemas.microsoft.com/office/drawing/2014/main" id="{BD2F527A-9D7F-3D98-5700-4C18AEC7E124}"/>
              </a:ext>
            </a:extLst>
          </p:cNvPr>
          <p:cNvSpPr/>
          <p:nvPr/>
        </p:nvSpPr>
        <p:spPr>
          <a:xfrm>
            <a:off x="626688" y="1673390"/>
            <a:ext cx="1587024" cy="702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fontAlgn="base">
              <a:spcAft>
                <a:spcPct val="0"/>
              </a:spcAft>
            </a:pPr>
            <a:r>
              <a:rPr lang="de-CH" sz="2000" b="1" noProof="0" dirty="0">
                <a:solidFill>
                  <a:schemeClr val="accent6"/>
                </a:solidFill>
                <a:latin typeface="Arial" panose="020B0604020202020204"/>
                <a:cs typeface="Arial" panose="020B0604020202020204" pitchFamily="34" charset="0"/>
              </a:rPr>
              <a:t>Altes Heizsystem</a:t>
            </a:r>
          </a:p>
        </p:txBody>
      </p:sp>
      <p:sp>
        <p:nvSpPr>
          <p:cNvPr id="15" name="Rechteck 14">
            <a:extLst>
              <a:ext uri="{FF2B5EF4-FFF2-40B4-BE49-F238E27FC236}">
                <a16:creationId xmlns:a16="http://schemas.microsoft.com/office/drawing/2014/main" id="{6AE4B01F-2972-6F28-0E4D-8678F36AA5A3}"/>
              </a:ext>
            </a:extLst>
          </p:cNvPr>
          <p:cNvSpPr/>
          <p:nvPr/>
        </p:nvSpPr>
        <p:spPr>
          <a:xfrm>
            <a:off x="3048673" y="1824315"/>
            <a:ext cx="3600000" cy="70214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p>
            <a:pPr algn="ctr" fontAlgn="base">
              <a:spcAft>
                <a:spcPct val="0"/>
              </a:spcAft>
            </a:pPr>
            <a:r>
              <a:rPr lang="de-CH" noProof="0" dirty="0">
                <a:solidFill>
                  <a:schemeClr val="accent6"/>
                </a:solidFill>
                <a:latin typeface="Arial" panose="020B0604020202020204"/>
                <a:cs typeface="Arial" panose="020B0604020202020204" pitchFamily="34" charset="0"/>
              </a:rPr>
              <a:t>Fossile Heizungen</a:t>
            </a:r>
          </a:p>
          <a:p>
            <a:pPr algn="ctr" fontAlgn="base">
              <a:spcAft>
                <a:spcPct val="0"/>
              </a:spcAft>
            </a:pPr>
            <a:r>
              <a:rPr lang="de-CH" sz="1400" noProof="0" dirty="0">
                <a:solidFill>
                  <a:schemeClr val="accent6"/>
                </a:solidFill>
                <a:latin typeface="Arial" panose="020B0604020202020204"/>
                <a:cs typeface="Arial" panose="020B0604020202020204" pitchFamily="34" charset="0"/>
              </a:rPr>
              <a:t>Öl oder Gas</a:t>
            </a:r>
          </a:p>
        </p:txBody>
      </p:sp>
      <p:sp>
        <p:nvSpPr>
          <p:cNvPr id="16" name="Rechteck 15">
            <a:extLst>
              <a:ext uri="{FF2B5EF4-FFF2-40B4-BE49-F238E27FC236}">
                <a16:creationId xmlns:a16="http://schemas.microsoft.com/office/drawing/2014/main" id="{48342C3E-6938-AB05-D3A9-AD5AC6929B20}"/>
              </a:ext>
            </a:extLst>
          </p:cNvPr>
          <p:cNvSpPr/>
          <p:nvPr/>
        </p:nvSpPr>
        <p:spPr>
          <a:xfrm>
            <a:off x="6706484" y="1825753"/>
            <a:ext cx="3600000" cy="70214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p>
            <a:pPr algn="ctr" fontAlgn="base">
              <a:spcAft>
                <a:spcPct val="0"/>
              </a:spcAft>
            </a:pPr>
            <a:r>
              <a:rPr lang="de-CH" noProof="0" dirty="0">
                <a:solidFill>
                  <a:schemeClr val="accent6"/>
                </a:solidFill>
                <a:latin typeface="Arial" panose="020B0604020202020204"/>
                <a:cs typeface="Arial" panose="020B0604020202020204" pitchFamily="34" charset="0"/>
              </a:rPr>
              <a:t>Elektrodirektheizungen</a:t>
            </a:r>
            <a:endParaRPr lang="de-CH" sz="2000" noProof="0" dirty="0">
              <a:solidFill>
                <a:schemeClr val="accent6"/>
              </a:solidFill>
              <a:latin typeface="Arial" panose="020B0604020202020204"/>
              <a:cs typeface="Arial" panose="020B0604020202020204" pitchFamily="34" charset="0"/>
            </a:endParaRPr>
          </a:p>
        </p:txBody>
      </p:sp>
      <p:sp>
        <p:nvSpPr>
          <p:cNvPr id="17" name="Rechteck 16">
            <a:extLst>
              <a:ext uri="{FF2B5EF4-FFF2-40B4-BE49-F238E27FC236}">
                <a16:creationId xmlns:a16="http://schemas.microsoft.com/office/drawing/2014/main" id="{403147A7-F3A9-2976-2D10-1C757C93FFA6}"/>
              </a:ext>
            </a:extLst>
          </p:cNvPr>
          <p:cNvSpPr/>
          <p:nvPr/>
        </p:nvSpPr>
        <p:spPr>
          <a:xfrm>
            <a:off x="626686" y="3950990"/>
            <a:ext cx="1693615" cy="702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de-CH" sz="2000" b="1" noProof="0" dirty="0">
                <a:solidFill>
                  <a:schemeClr val="accent1"/>
                </a:solidFill>
              </a:rPr>
              <a:t>Erneuerbares</a:t>
            </a:r>
            <a:br>
              <a:rPr lang="de-CH" sz="2000" b="1" noProof="0" dirty="0">
                <a:solidFill>
                  <a:schemeClr val="accent1"/>
                </a:solidFill>
              </a:rPr>
            </a:br>
            <a:r>
              <a:rPr lang="de-CH" sz="2000" b="1" noProof="0" dirty="0">
                <a:solidFill>
                  <a:schemeClr val="accent1"/>
                </a:solidFill>
              </a:rPr>
              <a:t>Heizsystem</a:t>
            </a:r>
          </a:p>
        </p:txBody>
      </p:sp>
      <p:sp>
        <p:nvSpPr>
          <p:cNvPr id="18" name="Rechteck 17">
            <a:extLst>
              <a:ext uri="{FF2B5EF4-FFF2-40B4-BE49-F238E27FC236}">
                <a16:creationId xmlns:a16="http://schemas.microsoft.com/office/drawing/2014/main" id="{BB794933-1DB8-CE39-F536-5BE1864966C9}"/>
              </a:ext>
            </a:extLst>
          </p:cNvPr>
          <p:cNvSpPr/>
          <p:nvPr/>
        </p:nvSpPr>
        <p:spPr>
          <a:xfrm>
            <a:off x="5192823" y="3440155"/>
            <a:ext cx="2874888" cy="702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400" noProof="0" dirty="0">
              <a:solidFill>
                <a:schemeClr val="accent1"/>
              </a:solidFill>
            </a:endParaRPr>
          </a:p>
        </p:txBody>
      </p:sp>
      <p:sp>
        <p:nvSpPr>
          <p:cNvPr id="20" name="Textplatzhalter 2">
            <a:extLst>
              <a:ext uri="{FF2B5EF4-FFF2-40B4-BE49-F238E27FC236}">
                <a16:creationId xmlns:a16="http://schemas.microsoft.com/office/drawing/2014/main" id="{FEA88AA7-1197-D1D4-808D-230EF96850EB}"/>
              </a:ext>
            </a:extLst>
          </p:cNvPr>
          <p:cNvSpPr txBox="1">
            <a:spLocks/>
          </p:cNvSpPr>
          <p:nvPr/>
        </p:nvSpPr>
        <p:spPr>
          <a:xfrm>
            <a:off x="3410965" y="4754281"/>
            <a:ext cx="2059573" cy="5370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defPPr>
              <a:defRPr lang="de-DE"/>
            </a:defPPr>
            <a:lvl1pPr marR="0" lvl="0" indent="0" algn="ctr" fontAlgn="base">
              <a:lnSpc>
                <a:spcPct val="100000"/>
              </a:lnSpc>
              <a:spcBef>
                <a:spcPts val="0"/>
              </a:spcBef>
              <a:spcAft>
                <a:spcPct val="0"/>
              </a:spcAft>
              <a:buClrTx/>
              <a:buSzTx/>
              <a:buFontTx/>
              <a:buNone/>
              <a:tabLst/>
              <a:defRPr kumimoji="0" sz="2000" b="0" i="0" u="none" strike="noStrike" cap="none" spc="0" normalizeH="0" baseline="0">
                <a:ln>
                  <a:noFill/>
                </a:ln>
                <a:solidFill>
                  <a:srgbClr val="15934C"/>
                </a:solidFill>
                <a:effectLst/>
                <a:uLnTx/>
                <a:uFillTx/>
                <a:latin typeface="Arial" panose="020B0604020202020204"/>
                <a:cs typeface="Arial" panose="020B0604020202020204" pitchFamily="34" charset="0"/>
              </a:defRPr>
            </a:lvl1pPr>
          </a:lstStyle>
          <a:p>
            <a:pPr algn="l"/>
            <a:r>
              <a:rPr lang="de-CH" sz="1800" b="1" noProof="0" dirty="0">
                <a:solidFill>
                  <a:schemeClr val="accent1"/>
                </a:solidFill>
              </a:rPr>
              <a:t>Holzfeuerungen</a:t>
            </a:r>
            <a:endParaRPr lang="de-CH" b="1" noProof="0" dirty="0">
              <a:solidFill>
                <a:schemeClr val="accent1"/>
              </a:solidFill>
            </a:endParaRPr>
          </a:p>
          <a:p>
            <a:pPr algn="l">
              <a:spcAft>
                <a:spcPts val="0"/>
              </a:spcAft>
              <a:buClr>
                <a:schemeClr val="accent1"/>
              </a:buClr>
            </a:pPr>
            <a:r>
              <a:rPr lang="de-CH" sz="1400" noProof="0" dirty="0">
                <a:solidFill>
                  <a:schemeClr val="accent3"/>
                </a:solidFill>
              </a:rPr>
              <a:t>– </a:t>
            </a:r>
            <a:r>
              <a:rPr lang="de-CH" sz="1400" noProof="0" dirty="0">
                <a:solidFill>
                  <a:schemeClr val="accent1"/>
                </a:solidFill>
              </a:rPr>
              <a:t>Pellet</a:t>
            </a:r>
          </a:p>
          <a:p>
            <a:pPr algn="l">
              <a:spcAft>
                <a:spcPts val="0"/>
              </a:spcAft>
              <a:buClr>
                <a:schemeClr val="accent1"/>
              </a:buClr>
            </a:pPr>
            <a:r>
              <a:rPr lang="de-CH" sz="1400" noProof="0" dirty="0">
                <a:solidFill>
                  <a:schemeClr val="accent3"/>
                </a:solidFill>
              </a:rPr>
              <a:t>– </a:t>
            </a:r>
            <a:r>
              <a:rPr lang="de-CH" sz="1400" noProof="0" dirty="0">
                <a:solidFill>
                  <a:schemeClr val="accent1"/>
                </a:solidFill>
              </a:rPr>
              <a:t>Stückholz</a:t>
            </a:r>
          </a:p>
          <a:p>
            <a:pPr algn="l">
              <a:spcAft>
                <a:spcPts val="0"/>
              </a:spcAft>
              <a:buClr>
                <a:schemeClr val="accent1"/>
              </a:buClr>
            </a:pPr>
            <a:r>
              <a:rPr lang="de-CH" sz="1400" noProof="0" dirty="0">
                <a:solidFill>
                  <a:schemeClr val="accent3"/>
                </a:solidFill>
              </a:rPr>
              <a:t>– </a:t>
            </a:r>
            <a:r>
              <a:rPr lang="de-CH" sz="1400" noProof="0" dirty="0">
                <a:solidFill>
                  <a:schemeClr val="accent1"/>
                </a:solidFill>
              </a:rPr>
              <a:t>Holzschnitzel</a:t>
            </a:r>
          </a:p>
        </p:txBody>
      </p:sp>
      <p:sp>
        <p:nvSpPr>
          <p:cNvPr id="21" name="Textplatzhalter 2">
            <a:extLst>
              <a:ext uri="{FF2B5EF4-FFF2-40B4-BE49-F238E27FC236}">
                <a16:creationId xmlns:a16="http://schemas.microsoft.com/office/drawing/2014/main" id="{0A06D563-F264-7E6A-875E-F4C96D2501B2}"/>
              </a:ext>
            </a:extLst>
          </p:cNvPr>
          <p:cNvSpPr txBox="1">
            <a:spLocks/>
          </p:cNvSpPr>
          <p:nvPr/>
        </p:nvSpPr>
        <p:spPr>
          <a:xfrm>
            <a:off x="5612784" y="5500049"/>
            <a:ext cx="2059573" cy="5370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b" anchorCtr="0">
            <a:noAutofit/>
          </a:bodyPr>
          <a:lstStyle>
            <a:defPPr>
              <a:defRPr lang="de-DE"/>
            </a:defPPr>
            <a:lvl1pPr marR="0" lvl="0" indent="0" algn="ctr" fontAlgn="base">
              <a:lnSpc>
                <a:spcPct val="100000"/>
              </a:lnSpc>
              <a:spcBef>
                <a:spcPts val="0"/>
              </a:spcBef>
              <a:spcAft>
                <a:spcPct val="0"/>
              </a:spcAft>
              <a:buClrTx/>
              <a:buSzTx/>
              <a:buFontTx/>
              <a:buNone/>
              <a:tabLst/>
              <a:defRPr kumimoji="0" sz="2000" b="0" i="0" u="none" strike="noStrike" cap="none" spc="0" normalizeH="0" baseline="0">
                <a:ln>
                  <a:noFill/>
                </a:ln>
                <a:solidFill>
                  <a:srgbClr val="15934C"/>
                </a:solidFill>
                <a:effectLst/>
                <a:uLnTx/>
                <a:uFillTx/>
                <a:latin typeface="Arial" panose="020B0604020202020204"/>
                <a:cs typeface="Arial" panose="020B0604020202020204" pitchFamily="34" charset="0"/>
              </a:defRPr>
            </a:lvl1pPr>
          </a:lstStyle>
          <a:p>
            <a:r>
              <a:rPr lang="de-CH" sz="1400" noProof="0" dirty="0">
                <a:solidFill>
                  <a:schemeClr val="accent1"/>
                </a:solidFill>
              </a:rPr>
              <a:t>Heizungsunterstützung mit</a:t>
            </a:r>
            <a:br>
              <a:rPr lang="de-CH" noProof="0" dirty="0">
                <a:solidFill>
                  <a:schemeClr val="accent1"/>
                </a:solidFill>
              </a:rPr>
            </a:br>
            <a:r>
              <a:rPr lang="de-CH" sz="1800" b="1" noProof="0" dirty="0">
                <a:solidFill>
                  <a:schemeClr val="accent1"/>
                </a:solidFill>
              </a:rPr>
              <a:t>Solarwärme</a:t>
            </a:r>
            <a:endParaRPr lang="de-CH" b="1" noProof="0" dirty="0">
              <a:solidFill>
                <a:schemeClr val="accent1"/>
              </a:solidFill>
            </a:endParaRPr>
          </a:p>
        </p:txBody>
      </p:sp>
      <p:sp>
        <p:nvSpPr>
          <p:cNvPr id="22" name="Textplatzhalter 2">
            <a:extLst>
              <a:ext uri="{FF2B5EF4-FFF2-40B4-BE49-F238E27FC236}">
                <a16:creationId xmlns:a16="http://schemas.microsoft.com/office/drawing/2014/main" id="{86AE0718-7F3A-4AC3-7EBC-C3E454AF8204}"/>
              </a:ext>
            </a:extLst>
          </p:cNvPr>
          <p:cNvSpPr txBox="1">
            <a:spLocks/>
          </p:cNvSpPr>
          <p:nvPr/>
        </p:nvSpPr>
        <p:spPr>
          <a:xfrm>
            <a:off x="8136612" y="5412946"/>
            <a:ext cx="2059573" cy="5370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defPPr>
              <a:defRPr lang="de-DE"/>
            </a:defPPr>
            <a:lvl1pPr marR="0" lvl="0" indent="0" algn="ctr" fontAlgn="base">
              <a:lnSpc>
                <a:spcPct val="100000"/>
              </a:lnSpc>
              <a:spcBef>
                <a:spcPts val="0"/>
              </a:spcBef>
              <a:spcAft>
                <a:spcPct val="0"/>
              </a:spcAft>
              <a:buClrTx/>
              <a:buSzTx/>
              <a:buFontTx/>
              <a:buNone/>
              <a:tabLst/>
              <a:defRPr kumimoji="0" sz="2000" b="0" i="0" u="none" strike="noStrike" cap="none" spc="0" normalizeH="0" baseline="0">
                <a:ln>
                  <a:noFill/>
                </a:ln>
                <a:solidFill>
                  <a:srgbClr val="15934C"/>
                </a:solidFill>
                <a:effectLst/>
                <a:uLnTx/>
                <a:uFillTx/>
                <a:latin typeface="Arial" panose="020B0604020202020204"/>
                <a:cs typeface="Arial" panose="020B0604020202020204" pitchFamily="34" charset="0"/>
              </a:defRPr>
            </a:lvl1pPr>
          </a:lstStyle>
          <a:p>
            <a:r>
              <a:rPr lang="de-CH" sz="1800" b="1" noProof="0" dirty="0">
                <a:solidFill>
                  <a:schemeClr val="accent1"/>
                </a:solidFill>
              </a:rPr>
              <a:t>Wärmepumpe</a:t>
            </a:r>
            <a:br>
              <a:rPr lang="de-CH" noProof="0" dirty="0">
                <a:solidFill>
                  <a:schemeClr val="accent1"/>
                </a:solidFill>
              </a:rPr>
            </a:br>
            <a:r>
              <a:rPr lang="de-CH" sz="1400" noProof="0" dirty="0">
                <a:solidFill>
                  <a:schemeClr val="accent1"/>
                </a:solidFill>
              </a:rPr>
              <a:t>Luft/Wasser</a:t>
            </a:r>
          </a:p>
        </p:txBody>
      </p:sp>
      <p:sp>
        <p:nvSpPr>
          <p:cNvPr id="23" name="Textplatzhalter 2">
            <a:extLst>
              <a:ext uri="{FF2B5EF4-FFF2-40B4-BE49-F238E27FC236}">
                <a16:creationId xmlns:a16="http://schemas.microsoft.com/office/drawing/2014/main" id="{57290A45-DA82-57F0-D22B-4FBEC00605BD}"/>
              </a:ext>
            </a:extLst>
          </p:cNvPr>
          <p:cNvSpPr txBox="1">
            <a:spLocks/>
          </p:cNvSpPr>
          <p:nvPr/>
        </p:nvSpPr>
        <p:spPr>
          <a:xfrm>
            <a:off x="8252031" y="3546651"/>
            <a:ext cx="2059573" cy="5370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defPPr>
              <a:defRPr lang="de-DE"/>
            </a:defPPr>
            <a:lvl1pPr marR="0" lvl="0" indent="0" algn="ctr" fontAlgn="base">
              <a:lnSpc>
                <a:spcPct val="100000"/>
              </a:lnSpc>
              <a:spcBef>
                <a:spcPts val="0"/>
              </a:spcBef>
              <a:spcAft>
                <a:spcPct val="0"/>
              </a:spcAft>
              <a:buClrTx/>
              <a:buSzTx/>
              <a:buFontTx/>
              <a:buNone/>
              <a:tabLst/>
              <a:defRPr kumimoji="0" sz="2000" b="0" i="0" u="none" strike="noStrike" cap="none" spc="0" normalizeH="0" baseline="0">
                <a:ln>
                  <a:noFill/>
                </a:ln>
                <a:solidFill>
                  <a:srgbClr val="15934C"/>
                </a:solidFill>
                <a:effectLst/>
                <a:uLnTx/>
                <a:uFillTx/>
                <a:latin typeface="Arial" panose="020B0604020202020204"/>
                <a:cs typeface="Arial" panose="020B0604020202020204" pitchFamily="34" charset="0"/>
              </a:defRPr>
            </a:lvl1pPr>
          </a:lstStyle>
          <a:p>
            <a:r>
              <a:rPr lang="de-CH" sz="1800" b="1" noProof="0" dirty="0">
                <a:solidFill>
                  <a:schemeClr val="accent1"/>
                </a:solidFill>
              </a:rPr>
              <a:t>Wärmepumpe</a:t>
            </a:r>
            <a:br>
              <a:rPr lang="de-CH" noProof="0" dirty="0">
                <a:solidFill>
                  <a:schemeClr val="accent1"/>
                </a:solidFill>
              </a:rPr>
            </a:br>
            <a:r>
              <a:rPr lang="de-CH" sz="1400" noProof="0" dirty="0">
                <a:solidFill>
                  <a:schemeClr val="accent1"/>
                </a:solidFill>
              </a:rPr>
              <a:t>Erdwärmesonde</a:t>
            </a:r>
          </a:p>
          <a:p>
            <a:r>
              <a:rPr lang="de-CH" sz="1400" noProof="0" dirty="0">
                <a:solidFill>
                  <a:schemeClr val="accent1"/>
                </a:solidFill>
              </a:rPr>
              <a:t>Grundwasser</a:t>
            </a:r>
          </a:p>
        </p:txBody>
      </p:sp>
      <p:sp>
        <p:nvSpPr>
          <p:cNvPr id="24" name="Oval 23">
            <a:extLst>
              <a:ext uri="{FF2B5EF4-FFF2-40B4-BE49-F238E27FC236}">
                <a16:creationId xmlns:a16="http://schemas.microsoft.com/office/drawing/2014/main" id="{DB90588D-7EF0-1F17-64AA-A9B1C822B3E0}"/>
              </a:ext>
            </a:extLst>
          </p:cNvPr>
          <p:cNvSpPr/>
          <p:nvPr/>
        </p:nvSpPr>
        <p:spPr>
          <a:xfrm>
            <a:off x="5158804" y="2658863"/>
            <a:ext cx="2942925" cy="29429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de-CH" noProof="0" dirty="0">
                <a:solidFill>
                  <a:schemeClr val="accent1"/>
                </a:solidFill>
              </a:rPr>
              <a:t> </a:t>
            </a:r>
          </a:p>
        </p:txBody>
      </p:sp>
      <p:cxnSp>
        <p:nvCxnSpPr>
          <p:cNvPr id="25" name="Gerade Verbindung mit Pfeil 24">
            <a:extLst>
              <a:ext uri="{FF2B5EF4-FFF2-40B4-BE49-F238E27FC236}">
                <a16:creationId xmlns:a16="http://schemas.microsoft.com/office/drawing/2014/main" id="{9402F2A2-D91C-5D94-0514-3C6F37906833}"/>
              </a:ext>
            </a:extLst>
          </p:cNvPr>
          <p:cNvCxnSpPr>
            <a:cxnSpLocks/>
          </p:cNvCxnSpPr>
          <p:nvPr/>
        </p:nvCxnSpPr>
        <p:spPr>
          <a:xfrm>
            <a:off x="5470538" y="2237451"/>
            <a:ext cx="341117" cy="325569"/>
          </a:xfrm>
          <a:prstGeom prst="straightConnector1">
            <a:avLst/>
          </a:prstGeom>
          <a:ln w="28575">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AC4FB860-5E38-C115-04D2-5CC5C7682F2C}"/>
              </a:ext>
            </a:extLst>
          </p:cNvPr>
          <p:cNvCxnSpPr>
            <a:cxnSpLocks/>
          </p:cNvCxnSpPr>
          <p:nvPr/>
        </p:nvCxnSpPr>
        <p:spPr>
          <a:xfrm flipH="1">
            <a:off x="7425874" y="2237451"/>
            <a:ext cx="341117" cy="325569"/>
          </a:xfrm>
          <a:prstGeom prst="straightConnector1">
            <a:avLst/>
          </a:prstGeom>
          <a:ln w="28575">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platzhalter 2">
            <a:extLst>
              <a:ext uri="{FF2B5EF4-FFF2-40B4-BE49-F238E27FC236}">
                <a16:creationId xmlns:a16="http://schemas.microsoft.com/office/drawing/2014/main" id="{C126C6D1-5429-76A9-D18B-6BADD54309E3}"/>
              </a:ext>
            </a:extLst>
          </p:cNvPr>
          <p:cNvSpPr txBox="1">
            <a:spLocks/>
          </p:cNvSpPr>
          <p:nvPr/>
        </p:nvSpPr>
        <p:spPr>
          <a:xfrm>
            <a:off x="8739099" y="4601947"/>
            <a:ext cx="2059573" cy="5370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nchorCtr="0">
            <a:noAutofit/>
          </a:bodyPr>
          <a:lstStyle>
            <a:defPPr>
              <a:defRPr lang="de-DE"/>
            </a:defPPr>
            <a:lvl1pPr marR="0" lvl="0" indent="0" algn="ctr" fontAlgn="base">
              <a:lnSpc>
                <a:spcPct val="100000"/>
              </a:lnSpc>
              <a:spcBef>
                <a:spcPts val="0"/>
              </a:spcBef>
              <a:spcAft>
                <a:spcPct val="0"/>
              </a:spcAft>
              <a:buClrTx/>
              <a:buSzTx/>
              <a:buFontTx/>
              <a:buNone/>
              <a:tabLst/>
              <a:defRPr kumimoji="0" sz="2000" b="0" i="0" u="none" strike="noStrike" cap="none" spc="0" normalizeH="0" baseline="0">
                <a:ln>
                  <a:noFill/>
                </a:ln>
                <a:solidFill>
                  <a:srgbClr val="15934C"/>
                </a:solidFill>
                <a:effectLst/>
                <a:uLnTx/>
                <a:uFillTx/>
                <a:latin typeface="Arial" panose="020B0604020202020204"/>
                <a:cs typeface="Arial" panose="020B0604020202020204" pitchFamily="34" charset="0"/>
              </a:defRPr>
            </a:lvl1pPr>
          </a:lstStyle>
          <a:p>
            <a:r>
              <a:rPr lang="de-CH" sz="1400" noProof="0" dirty="0">
                <a:solidFill>
                  <a:schemeClr val="accent1"/>
                </a:solidFill>
              </a:rPr>
              <a:t>Stromversorgung mit</a:t>
            </a:r>
            <a:br>
              <a:rPr lang="de-CH" sz="1400" noProof="0" dirty="0">
                <a:solidFill>
                  <a:schemeClr val="accent1"/>
                </a:solidFill>
              </a:rPr>
            </a:br>
            <a:r>
              <a:rPr lang="de-CH" sz="1400" noProof="0" dirty="0">
                <a:solidFill>
                  <a:schemeClr val="accent1"/>
                </a:solidFill>
              </a:rPr>
              <a:t>Photovoltaik</a:t>
            </a:r>
          </a:p>
        </p:txBody>
      </p:sp>
      <p:pic>
        <p:nvPicPr>
          <p:cNvPr id="39" name="Grafik 38">
            <a:extLst>
              <a:ext uri="{FF2B5EF4-FFF2-40B4-BE49-F238E27FC236}">
                <a16:creationId xmlns:a16="http://schemas.microsoft.com/office/drawing/2014/main" id="{9BDF87AE-2F67-4065-5909-B6D0E56E42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4861" y="4302062"/>
            <a:ext cx="952500" cy="952500"/>
          </a:xfrm>
          <a:prstGeom prst="rect">
            <a:avLst/>
          </a:prstGeom>
        </p:spPr>
      </p:pic>
      <p:pic>
        <p:nvPicPr>
          <p:cNvPr id="43" name="Grafik 42">
            <a:extLst>
              <a:ext uri="{FF2B5EF4-FFF2-40B4-BE49-F238E27FC236}">
                <a16:creationId xmlns:a16="http://schemas.microsoft.com/office/drawing/2014/main" id="{CC51F7D1-FCCE-0D7A-A1F9-2A93688919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6193" y="5267071"/>
            <a:ext cx="952500" cy="952500"/>
          </a:xfrm>
          <a:prstGeom prst="rect">
            <a:avLst/>
          </a:prstGeom>
        </p:spPr>
      </p:pic>
      <p:pic>
        <p:nvPicPr>
          <p:cNvPr id="45" name="Grafik 44">
            <a:extLst>
              <a:ext uri="{FF2B5EF4-FFF2-40B4-BE49-F238E27FC236}">
                <a16:creationId xmlns:a16="http://schemas.microsoft.com/office/drawing/2014/main" id="{88E1E63B-BCC4-5CC5-78B4-FE2CFC2EE2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25424" y="3301823"/>
            <a:ext cx="952500" cy="952500"/>
          </a:xfrm>
          <a:prstGeom prst="rect">
            <a:avLst/>
          </a:prstGeom>
        </p:spPr>
      </p:pic>
      <p:pic>
        <p:nvPicPr>
          <p:cNvPr id="47" name="Grafik 46">
            <a:extLst>
              <a:ext uri="{FF2B5EF4-FFF2-40B4-BE49-F238E27FC236}">
                <a16:creationId xmlns:a16="http://schemas.microsoft.com/office/drawing/2014/main" id="{2053A8F8-7EBB-7219-747C-019C5538BE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44758" y="4454153"/>
            <a:ext cx="952500" cy="952500"/>
          </a:xfrm>
          <a:prstGeom prst="rect">
            <a:avLst/>
          </a:prstGeom>
        </p:spPr>
      </p:pic>
      <p:pic>
        <p:nvPicPr>
          <p:cNvPr id="49" name="Grafik 48">
            <a:extLst>
              <a:ext uri="{FF2B5EF4-FFF2-40B4-BE49-F238E27FC236}">
                <a16:creationId xmlns:a16="http://schemas.microsoft.com/office/drawing/2014/main" id="{3A2C6C4B-EC6B-442B-E92B-830983CADC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81421" y="3243028"/>
            <a:ext cx="952500" cy="952500"/>
          </a:xfrm>
          <a:prstGeom prst="rect">
            <a:avLst/>
          </a:prstGeom>
        </p:spPr>
      </p:pic>
      <p:pic>
        <p:nvPicPr>
          <p:cNvPr id="52" name="Grafik 51">
            <a:extLst>
              <a:ext uri="{FF2B5EF4-FFF2-40B4-BE49-F238E27FC236}">
                <a16:creationId xmlns:a16="http://schemas.microsoft.com/office/drawing/2014/main" id="{B136F396-71D7-D3E9-0BDC-77E57B8957E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89917" y="5435384"/>
            <a:ext cx="952500" cy="952500"/>
          </a:xfrm>
          <a:prstGeom prst="rect">
            <a:avLst/>
          </a:prstGeom>
        </p:spPr>
      </p:pic>
      <p:pic>
        <p:nvPicPr>
          <p:cNvPr id="3" name="Grafik 2">
            <a:extLst>
              <a:ext uri="{FF2B5EF4-FFF2-40B4-BE49-F238E27FC236}">
                <a16:creationId xmlns:a16="http://schemas.microsoft.com/office/drawing/2014/main" id="{A87BA1A9-AB31-2226-C297-A0221A7E57A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13778" y="4305900"/>
            <a:ext cx="1171711" cy="1171711"/>
          </a:xfrm>
          <a:prstGeom prst="rect">
            <a:avLst/>
          </a:prstGeom>
        </p:spPr>
      </p:pic>
      <p:cxnSp>
        <p:nvCxnSpPr>
          <p:cNvPr id="7" name="Gerade Verbindung mit Pfeil 6">
            <a:extLst>
              <a:ext uri="{FF2B5EF4-FFF2-40B4-BE49-F238E27FC236}">
                <a16:creationId xmlns:a16="http://schemas.microsoft.com/office/drawing/2014/main" id="{2EAA3733-2630-3004-14C5-1520AD86023F}"/>
              </a:ext>
            </a:extLst>
          </p:cNvPr>
          <p:cNvCxnSpPr>
            <a:cxnSpLocks/>
          </p:cNvCxnSpPr>
          <p:nvPr/>
        </p:nvCxnSpPr>
        <p:spPr>
          <a:xfrm flipH="1" flipV="1">
            <a:off x="9549862" y="4268825"/>
            <a:ext cx="103116" cy="266571"/>
          </a:xfrm>
          <a:prstGeom prst="straightConnector1">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4E0EABF7-6709-4E71-BEEB-5CACFD297C21}"/>
              </a:ext>
            </a:extLst>
          </p:cNvPr>
          <p:cNvCxnSpPr>
            <a:cxnSpLocks/>
          </p:cNvCxnSpPr>
          <p:nvPr/>
        </p:nvCxnSpPr>
        <p:spPr>
          <a:xfrm flipH="1">
            <a:off x="9408751" y="5168934"/>
            <a:ext cx="187783" cy="213207"/>
          </a:xfrm>
          <a:prstGeom prst="straightConnector1">
            <a:avLst/>
          </a:prstGeom>
          <a:ln w="28575">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F78550DF-444F-D7A4-A386-CF038B2EA40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78184" y="4631018"/>
            <a:ext cx="952500" cy="952500"/>
          </a:xfrm>
          <a:prstGeom prst="rect">
            <a:avLst/>
          </a:prstGeom>
        </p:spPr>
      </p:pic>
    </p:spTree>
    <p:extLst>
      <p:ext uri="{BB962C8B-B14F-4D97-AF65-F5344CB8AC3E}">
        <p14:creationId xmlns:p14="http://schemas.microsoft.com/office/powerpoint/2010/main" val="1505275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de-CH" noProof="0" dirty="0"/>
              <a:t>Wärmepumpe</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9C7027F4-932A-3943-B1F7-D1E920FD51E0}"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23</a:t>
            </a:fld>
            <a:endParaRPr lang="de-CH" noProof="0" dirty="0"/>
          </a:p>
        </p:txBody>
      </p:sp>
      <p:sp>
        <p:nvSpPr>
          <p:cNvPr id="3" name="Textfeld 2">
            <a:extLst>
              <a:ext uri="{FF2B5EF4-FFF2-40B4-BE49-F238E27FC236}">
                <a16:creationId xmlns:a16="http://schemas.microsoft.com/office/drawing/2014/main" id="{064F30AD-AFB0-A1EC-B6AA-3EC7A6A3B732}"/>
              </a:ext>
            </a:extLst>
          </p:cNvPr>
          <p:cNvSpPr txBox="1"/>
          <p:nvPr/>
        </p:nvSpPr>
        <p:spPr>
          <a:xfrm>
            <a:off x="6816080" y="1850444"/>
            <a:ext cx="4768889" cy="33239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chemeClr val="accent1"/>
                </a:solidFill>
                <a:effectLst/>
                <a:uLnTx/>
                <a:uFillTx/>
                <a:latin typeface="Arial" panose="020B0604020202020204"/>
                <a:ea typeface="+mn-ea"/>
                <a:cs typeface="+mn-cs"/>
              </a:rPr>
              <a:t>Wärmepumpen funktionieren im Prinzip wie ein Kühlschrank, nur umgekehrt: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chemeClr val="accent1"/>
                </a:solidFill>
                <a:effectLst/>
                <a:uLnTx/>
                <a:uFillTx/>
                <a:latin typeface="Arial" panose="020B0604020202020204"/>
                <a:ea typeface="+mn-ea"/>
                <a:cs typeface="+mn-cs"/>
              </a:rPr>
              <a:t>Während der Kühlschrank seinem Innenraum die Wärme entzieht und nach draussen abgibt, bezieht die Wärmepumpe ihre Energie aus der Luft, dem Boden oder dem Wasser und gibt sie dem Haus 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noProof="0" dirty="0">
              <a:solidFill>
                <a:schemeClr val="accent1"/>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chemeClr val="accent1"/>
                </a:solidFill>
                <a:effectLst/>
                <a:uLnTx/>
                <a:uFillTx/>
                <a:latin typeface="Arial" panose="020B0604020202020204"/>
                <a:ea typeface="+mn-ea"/>
                <a:cs typeface="+mn-cs"/>
              </a:rPr>
              <a:t>Funktionsweisen:</a:t>
            </a:r>
          </a:p>
          <a:p>
            <a:pPr marL="285750" marR="0" lvl="0" indent="-28575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de-CH" sz="1800" b="0" i="0" u="none" strike="noStrike" kern="1200" cap="none" spc="0" normalizeH="0" baseline="0" noProof="0" dirty="0">
                <a:ln>
                  <a:noFill/>
                </a:ln>
                <a:solidFill>
                  <a:schemeClr val="accent1"/>
                </a:solidFill>
                <a:effectLst/>
                <a:uLnTx/>
                <a:uFillTx/>
                <a:latin typeface="Arial" panose="020B0604020202020204"/>
                <a:ea typeface="+mn-ea"/>
                <a:cs typeface="+mn-cs"/>
              </a:rPr>
              <a:t>Luft-Wärmepumpe</a:t>
            </a:r>
          </a:p>
          <a:p>
            <a:pPr marL="285750" marR="0" lvl="0" indent="-28575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kumimoji="0" lang="de-CH" sz="1800" b="0" i="0" u="none" strike="noStrike" kern="1200" cap="none" spc="0" normalizeH="0" baseline="0" noProof="0" dirty="0">
                <a:ln>
                  <a:noFill/>
                </a:ln>
                <a:solidFill>
                  <a:schemeClr val="accent1"/>
                </a:solidFill>
                <a:effectLst/>
                <a:uLnTx/>
                <a:uFillTx/>
                <a:latin typeface="Arial" panose="020B0604020202020204"/>
                <a:ea typeface="+mn-ea"/>
                <a:cs typeface="+mn-cs"/>
              </a:rPr>
              <a:t>Erdwärmesonden-Wärmepumpe</a:t>
            </a:r>
          </a:p>
          <a:p>
            <a:pPr marL="285750" marR="0" lvl="0" indent="-285750" algn="l" defTabSz="914400" rtl="0" eaLnBrk="1" fontAlgn="auto" latinLnBrk="0" hangingPunct="1">
              <a:lnSpc>
                <a:spcPct val="100000"/>
              </a:lnSpc>
              <a:spcBef>
                <a:spcPts val="0"/>
              </a:spcBef>
              <a:spcAft>
                <a:spcPts val="0"/>
              </a:spcAft>
              <a:buClr>
                <a:schemeClr val="accent3"/>
              </a:buClr>
              <a:buSzTx/>
              <a:buFont typeface="Symbol" pitchFamily="2" charset="2"/>
              <a:buChar char="-"/>
              <a:tabLst/>
              <a:defRPr/>
            </a:pPr>
            <a:r>
              <a:rPr lang="de-CH" noProof="0" dirty="0">
                <a:solidFill>
                  <a:schemeClr val="accent1"/>
                </a:solidFill>
                <a:latin typeface="Arial" panose="020B0604020202020204"/>
              </a:rPr>
              <a:t>Grundwasser-Wärmepumpe</a:t>
            </a:r>
            <a:endParaRPr kumimoji="0" lang="de-CH" sz="1800" b="0"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8" name="Textfeld 7">
            <a:extLst>
              <a:ext uri="{FF2B5EF4-FFF2-40B4-BE49-F238E27FC236}">
                <a16:creationId xmlns:a16="http://schemas.microsoft.com/office/drawing/2014/main" id="{106CF4DB-8A1E-43B3-6D12-2D0A811B9367}"/>
              </a:ext>
            </a:extLst>
          </p:cNvPr>
          <p:cNvSpPr txBox="1"/>
          <p:nvPr/>
        </p:nvSpPr>
        <p:spPr>
          <a:xfrm>
            <a:off x="1162811" y="5792119"/>
            <a:ext cx="7403083" cy="307777"/>
          </a:xfrm>
          <a:prstGeom prst="rect">
            <a:avLst/>
          </a:prstGeom>
          <a:noFill/>
        </p:spPr>
        <p:txBody>
          <a:bodyPr wrap="square">
            <a:spAutoFit/>
          </a:bodyPr>
          <a:lstStyle/>
          <a:p>
            <a:r>
              <a:rPr lang="de-CH" sz="1400" noProof="0" dirty="0">
                <a:solidFill>
                  <a:schemeClr val="accent1"/>
                </a:solidFill>
              </a:rPr>
              <a:t>Mehr Informationen auf </a:t>
            </a:r>
            <a:r>
              <a:rPr lang="de-CH" sz="1400" u="sng" noProof="0" dirty="0" err="1">
                <a:solidFill>
                  <a:schemeClr val="accent1"/>
                </a:solidFill>
              </a:rPr>
              <a:t>www.energieschweiz.ch</a:t>
            </a:r>
            <a:r>
              <a:rPr lang="de-CH" sz="1400" u="sng" noProof="0" dirty="0">
                <a:solidFill>
                  <a:schemeClr val="accent1"/>
                </a:solidFill>
              </a:rPr>
              <a:t>/modernisieren/</a:t>
            </a:r>
            <a:r>
              <a:rPr lang="de-CH" sz="1400" u="sng" noProof="0" dirty="0" err="1">
                <a:solidFill>
                  <a:schemeClr val="accent1"/>
                </a:solidFill>
              </a:rPr>
              <a:t>heizungsersatz</a:t>
            </a:r>
            <a:r>
              <a:rPr lang="de-CH" sz="1400" u="sng" noProof="0" dirty="0">
                <a:solidFill>
                  <a:schemeClr val="accent1"/>
                </a:solidFill>
              </a:rPr>
              <a:t>/</a:t>
            </a:r>
          </a:p>
        </p:txBody>
      </p:sp>
      <p:pic>
        <p:nvPicPr>
          <p:cNvPr id="9" name="Grafik 8">
            <a:extLst>
              <a:ext uri="{FF2B5EF4-FFF2-40B4-BE49-F238E27FC236}">
                <a16:creationId xmlns:a16="http://schemas.microsoft.com/office/drawing/2014/main" id="{E8413ED0-D527-59BA-318D-4F1730B0F6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943" y="5551913"/>
            <a:ext cx="788187" cy="788187"/>
          </a:xfrm>
          <a:prstGeom prst="rect">
            <a:avLst/>
          </a:prstGeom>
        </p:spPr>
      </p:pic>
      <p:pic>
        <p:nvPicPr>
          <p:cNvPr id="2050" name="Picture 2" descr="Ein Bild, das Text, Screenshot, Diagramm, Design enthält.&#10;&#10;KI-generierte Inhalte können fehlerhaft sein.">
            <a:extLst>
              <a:ext uri="{FF2B5EF4-FFF2-40B4-BE49-F238E27FC236}">
                <a16:creationId xmlns:a16="http://schemas.microsoft.com/office/drawing/2014/main" id="{D430B971-DC09-BE23-C7F6-2B8F5762F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04779"/>
            <a:ext cx="6708085" cy="377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56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de-CH" noProof="0" dirty="0"/>
              <a:t>Wärmepumpe</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B97ED418-9BBB-864E-AB36-7397F561550A}"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de-CH" noProof="0" smtClean="0"/>
              <a:pPr/>
              <a:t>24</a:t>
            </a:fld>
            <a:endParaRPr lang="de-CH" noProof="0" dirty="0"/>
          </a:p>
        </p:txBody>
      </p:sp>
      <p:sp>
        <p:nvSpPr>
          <p:cNvPr id="18" name="Textfeld 17">
            <a:extLst>
              <a:ext uri="{FF2B5EF4-FFF2-40B4-BE49-F238E27FC236}">
                <a16:creationId xmlns:a16="http://schemas.microsoft.com/office/drawing/2014/main" id="{C60E839E-E139-A9E7-124B-2BF716C446BF}"/>
              </a:ext>
            </a:extLst>
          </p:cNvPr>
          <p:cNvSpPr txBox="1"/>
          <p:nvPr/>
        </p:nvSpPr>
        <p:spPr>
          <a:xfrm>
            <a:off x="1595478" y="2712979"/>
            <a:ext cx="2374478" cy="964367"/>
          </a:xfrm>
          <a:prstGeom prst="rect">
            <a:avLst/>
          </a:prstGeom>
          <a:noFill/>
        </p:spPr>
        <p:txBody>
          <a:bodyPr wrap="square" lIns="0" tIns="0" rIns="0" bIns="0" rtlCol="0">
            <a:spAutoFit/>
          </a:bodyPr>
          <a:lstStyle>
            <a:defPPr>
              <a:defRPr lang="de-DE"/>
            </a:defPPr>
            <a:lvl1pPr marL="230188" indent="-230188">
              <a:spcAft>
                <a:spcPts val="0"/>
              </a:spcAft>
              <a:buClr>
                <a:schemeClr val="accent3"/>
              </a:buClr>
              <a:buFont typeface="Symbol" pitchFamily="2" charset="2"/>
              <a:buChar char="-"/>
              <a:defRPr sz="1400">
                <a:solidFill>
                  <a:schemeClr val="accent1"/>
                </a:solidFill>
              </a:defRPr>
            </a:lvl1pPr>
          </a:lstStyle>
          <a:p>
            <a:pPr marL="182563" indent="-182563"/>
            <a:r>
              <a:rPr lang="de-CH" noProof="0" dirty="0"/>
              <a:t>Luft-Wasser-Wärmepumpe</a:t>
            </a:r>
          </a:p>
          <a:p>
            <a:pPr marL="182563" indent="-182563"/>
            <a:r>
              <a:rPr lang="de-CH" noProof="0" dirty="0"/>
              <a:t>Erdsonden-Wärmepumpe</a:t>
            </a:r>
          </a:p>
          <a:p>
            <a:pPr marL="182563" indent="-182563"/>
            <a:r>
              <a:rPr lang="de-CH" noProof="0" dirty="0"/>
              <a:t>Grundwasser-Wärmepumpe</a:t>
            </a:r>
          </a:p>
        </p:txBody>
      </p:sp>
      <p:sp>
        <p:nvSpPr>
          <p:cNvPr id="19" name="Textfeld 18">
            <a:extLst>
              <a:ext uri="{FF2B5EF4-FFF2-40B4-BE49-F238E27FC236}">
                <a16:creationId xmlns:a16="http://schemas.microsoft.com/office/drawing/2014/main" id="{3119EA41-EBEA-43E5-DEC7-35E377ECB121}"/>
              </a:ext>
            </a:extLst>
          </p:cNvPr>
          <p:cNvSpPr txBox="1"/>
          <p:nvPr/>
        </p:nvSpPr>
        <p:spPr>
          <a:xfrm>
            <a:off x="4164943" y="2712979"/>
            <a:ext cx="2374478" cy="2585323"/>
          </a:xfrm>
          <a:prstGeom prst="rect">
            <a:avLst/>
          </a:prstGeom>
          <a:noFill/>
        </p:spPr>
        <p:txBody>
          <a:bodyPr wrap="square" lIns="0" tIns="0" rIns="0" bIns="0" rtlCol="0">
            <a:spAutoFit/>
          </a:bodyPr>
          <a:lstStyle>
            <a:defPPr>
              <a:defRPr lang="de-DE"/>
            </a:defPPr>
            <a:lvl1pPr marL="230188" indent="-230188">
              <a:spcAft>
                <a:spcPts val="400"/>
              </a:spcAft>
              <a:buClr>
                <a:schemeClr val="accent3"/>
              </a:buClr>
              <a:buFont typeface="Symbol" pitchFamily="2" charset="2"/>
              <a:buChar char="-"/>
              <a:defRPr sz="1400">
                <a:solidFill>
                  <a:schemeClr val="accent1"/>
                </a:solidFill>
              </a:defRPr>
            </a:lvl1pPr>
          </a:lstStyle>
          <a:p>
            <a:pPr marL="182563" indent="-182563">
              <a:spcAft>
                <a:spcPts val="0"/>
              </a:spcAft>
            </a:pPr>
            <a:r>
              <a:rPr lang="de-CH" noProof="0" dirty="0"/>
              <a:t>tiefe Energiekosten im Vergleich zu Heizöl und Erdgas</a:t>
            </a:r>
          </a:p>
          <a:p>
            <a:pPr marL="182563" indent="-182563">
              <a:spcAft>
                <a:spcPts val="0"/>
              </a:spcAft>
            </a:pPr>
            <a:r>
              <a:rPr lang="de-CH" noProof="0" dirty="0"/>
              <a:t>CO</a:t>
            </a:r>
            <a:r>
              <a:rPr lang="de-CH" baseline="-25000" noProof="0" dirty="0"/>
              <a:t>2</a:t>
            </a:r>
            <a:r>
              <a:rPr lang="de-CH" noProof="0" dirty="0"/>
              <a:t>-neutral (abhängig vom Strommix)</a:t>
            </a:r>
          </a:p>
          <a:p>
            <a:pPr marL="182563" indent="-182563">
              <a:spcAft>
                <a:spcPts val="0"/>
              </a:spcAft>
            </a:pPr>
            <a:r>
              <a:rPr lang="de-CH" noProof="0" dirty="0"/>
              <a:t>einfacher und günstiger Betrieb</a:t>
            </a:r>
          </a:p>
          <a:p>
            <a:pPr marL="182563" indent="-182563">
              <a:spcAft>
                <a:spcPts val="0"/>
              </a:spcAft>
            </a:pPr>
            <a:r>
              <a:rPr lang="de-CH" noProof="0" dirty="0"/>
              <a:t>geringer Platzbedarf</a:t>
            </a:r>
          </a:p>
          <a:p>
            <a:pPr marL="182563" indent="-182563">
              <a:spcAft>
                <a:spcPts val="0"/>
              </a:spcAft>
            </a:pPr>
            <a:r>
              <a:rPr lang="de-CH" noProof="0" dirty="0"/>
              <a:t>Erdwärmesonden: </a:t>
            </a:r>
            <a:r>
              <a:rPr lang="de-CH" noProof="0" dirty="0" err="1"/>
              <a:t>GeoCooling</a:t>
            </a:r>
            <a:r>
              <a:rPr lang="de-CH" noProof="0" dirty="0"/>
              <a:t> (sanfte Kühlung) möglich</a:t>
            </a:r>
          </a:p>
          <a:p>
            <a:pPr marL="182563" indent="-182563">
              <a:spcAft>
                <a:spcPts val="0"/>
              </a:spcAft>
            </a:pPr>
            <a:r>
              <a:rPr lang="de-CH" noProof="0" dirty="0"/>
              <a:t>keine CO</a:t>
            </a:r>
            <a:r>
              <a:rPr lang="de-CH" baseline="-25000" noProof="0" dirty="0"/>
              <a:t>2</a:t>
            </a:r>
            <a:r>
              <a:rPr lang="de-CH" noProof="0" dirty="0"/>
              <a:t>-Abgabe</a:t>
            </a:r>
          </a:p>
        </p:txBody>
      </p:sp>
      <p:sp>
        <p:nvSpPr>
          <p:cNvPr id="20" name="Textfeld 19">
            <a:extLst>
              <a:ext uri="{FF2B5EF4-FFF2-40B4-BE49-F238E27FC236}">
                <a16:creationId xmlns:a16="http://schemas.microsoft.com/office/drawing/2014/main" id="{2A1D2850-1348-D4C6-9770-3BC0AC30CFCC}"/>
              </a:ext>
            </a:extLst>
          </p:cNvPr>
          <p:cNvSpPr txBox="1"/>
          <p:nvPr/>
        </p:nvSpPr>
        <p:spPr>
          <a:xfrm>
            <a:off x="6734407" y="2712979"/>
            <a:ext cx="2374478" cy="2585323"/>
          </a:xfrm>
          <a:prstGeom prst="rect">
            <a:avLst/>
          </a:prstGeom>
          <a:noFill/>
        </p:spPr>
        <p:txBody>
          <a:bodyPr wrap="square" lIns="0" tIns="0" rIns="0" bIns="0" rtlCol="0">
            <a:spAutoFit/>
          </a:bodyPr>
          <a:lstStyle>
            <a:defPPr>
              <a:defRPr lang="de-DE"/>
            </a:defPPr>
            <a:lvl1pPr marL="230188" indent="-230188">
              <a:spcAft>
                <a:spcPts val="0"/>
              </a:spcAft>
              <a:buClr>
                <a:schemeClr val="accent3"/>
              </a:buClr>
              <a:buFont typeface="Symbol" pitchFamily="2" charset="2"/>
              <a:buChar char="-"/>
              <a:defRPr sz="1400">
                <a:solidFill>
                  <a:schemeClr val="accent1"/>
                </a:solidFill>
              </a:defRPr>
            </a:lvl1pPr>
          </a:lstStyle>
          <a:p>
            <a:pPr marL="182563" indent="-182563"/>
            <a:r>
              <a:rPr lang="de-CH" noProof="0" dirty="0"/>
              <a:t>Investitionskosten*</a:t>
            </a:r>
          </a:p>
          <a:p>
            <a:pPr marL="182563" indent="-182563"/>
            <a:r>
              <a:rPr lang="de-CH" noProof="0" dirty="0"/>
              <a:t>Bewilligung nötig</a:t>
            </a:r>
          </a:p>
          <a:p>
            <a:pPr marL="182563" indent="-182563"/>
            <a:endParaRPr lang="de-CH" noProof="0" dirty="0"/>
          </a:p>
          <a:p>
            <a:pPr marL="182563" indent="-182563"/>
            <a:endParaRPr lang="de-CH" noProof="0" dirty="0"/>
          </a:p>
          <a:p>
            <a:pPr marL="182563" indent="-182563"/>
            <a:endParaRPr lang="de-CH" noProof="0" dirty="0"/>
          </a:p>
          <a:p>
            <a:pPr marL="182563" indent="-182563"/>
            <a:endParaRPr lang="de-CH" noProof="0" dirty="0"/>
          </a:p>
          <a:p>
            <a:pPr marL="182563" indent="-182563"/>
            <a:endParaRPr lang="de-CH" noProof="0" dirty="0"/>
          </a:p>
          <a:p>
            <a:pPr marL="182563" indent="-182563"/>
            <a:endParaRPr lang="de-CH" noProof="0" dirty="0"/>
          </a:p>
          <a:p>
            <a:pPr marL="182563" indent="-182563"/>
            <a:endParaRPr lang="de-CH" noProof="0" dirty="0"/>
          </a:p>
          <a:p>
            <a:pPr marL="182563" indent="-182563">
              <a:buNone/>
            </a:pPr>
            <a:r>
              <a:rPr lang="de-CH" b="1" noProof="0" dirty="0"/>
              <a:t>*	Wichtig! </a:t>
            </a:r>
            <a:r>
              <a:rPr lang="de-CH" noProof="0" dirty="0"/>
              <a:t>Verschiedene Förder- und Finanzierungs-möglichkeiten nutzen</a:t>
            </a:r>
          </a:p>
        </p:txBody>
      </p:sp>
      <p:sp>
        <p:nvSpPr>
          <p:cNvPr id="21" name="Textfeld 20">
            <a:extLst>
              <a:ext uri="{FF2B5EF4-FFF2-40B4-BE49-F238E27FC236}">
                <a16:creationId xmlns:a16="http://schemas.microsoft.com/office/drawing/2014/main" id="{DFFD70BE-0912-62E8-545F-3F6402E2363F}"/>
              </a:ext>
            </a:extLst>
          </p:cNvPr>
          <p:cNvSpPr txBox="1"/>
          <p:nvPr/>
        </p:nvSpPr>
        <p:spPr>
          <a:xfrm>
            <a:off x="9303871" y="2712979"/>
            <a:ext cx="2372192" cy="2586414"/>
          </a:xfrm>
          <a:prstGeom prst="rect">
            <a:avLst/>
          </a:prstGeom>
          <a:noFill/>
        </p:spPr>
        <p:txBody>
          <a:bodyPr wrap="square" lIns="0" tIns="0" rIns="0" bIns="0" rtlCol="0">
            <a:spAutoFit/>
          </a:bodyPr>
          <a:lstStyle>
            <a:defPPr>
              <a:defRPr lang="de-DE"/>
            </a:defPPr>
            <a:lvl1pPr marL="230188" indent="-230188">
              <a:spcAft>
                <a:spcPts val="0"/>
              </a:spcAft>
              <a:buClr>
                <a:schemeClr val="accent3"/>
              </a:buClr>
              <a:buFont typeface="Symbol" pitchFamily="2" charset="2"/>
              <a:buChar char="-"/>
              <a:defRPr sz="1400">
                <a:solidFill>
                  <a:schemeClr val="accent1"/>
                </a:solidFill>
              </a:defRPr>
            </a:lvl1pPr>
          </a:lstStyle>
          <a:p>
            <a:pPr marL="182563" indent="-182563"/>
            <a:r>
              <a:rPr lang="de-CH" noProof="0" dirty="0"/>
              <a:t>Solarstrom/Photovoltaik (Wärmepumpe verbessert Eigenverbrauch)</a:t>
            </a:r>
          </a:p>
          <a:p>
            <a:pPr marL="182563" indent="-182563"/>
            <a:r>
              <a:rPr lang="de-CH" noProof="0" dirty="0"/>
              <a:t>thermische Sonnen-kollektoren zur Wasser-erwärmung (falls vorhanden auch für die Regeneration der Erdwärmesonde)</a:t>
            </a:r>
          </a:p>
        </p:txBody>
      </p:sp>
      <p:pic>
        <p:nvPicPr>
          <p:cNvPr id="9" name="Grafik 8">
            <a:extLst>
              <a:ext uri="{FF2B5EF4-FFF2-40B4-BE49-F238E27FC236}">
                <a16:creationId xmlns:a16="http://schemas.microsoft.com/office/drawing/2014/main" id="{32203A71-6D5D-4352-46A1-41182491B0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649" y="1694561"/>
            <a:ext cx="952500" cy="952500"/>
          </a:xfrm>
          <a:prstGeom prst="rect">
            <a:avLst/>
          </a:prstGeom>
        </p:spPr>
      </p:pic>
      <p:pic>
        <p:nvPicPr>
          <p:cNvPr id="12" name="Grafik 11">
            <a:extLst>
              <a:ext uri="{FF2B5EF4-FFF2-40B4-BE49-F238E27FC236}">
                <a16:creationId xmlns:a16="http://schemas.microsoft.com/office/drawing/2014/main" id="{923C481B-53EC-8114-DDE7-F2BC16168E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649" y="2603234"/>
            <a:ext cx="952500" cy="952500"/>
          </a:xfrm>
          <a:prstGeom prst="rect">
            <a:avLst/>
          </a:prstGeom>
        </p:spPr>
      </p:pic>
      <p:sp>
        <p:nvSpPr>
          <p:cNvPr id="14" name="Rechteck 13">
            <a:extLst>
              <a:ext uri="{FF2B5EF4-FFF2-40B4-BE49-F238E27FC236}">
                <a16:creationId xmlns:a16="http://schemas.microsoft.com/office/drawing/2014/main" id="{839FE0D1-A98D-980C-8413-7B26D56A52EF}"/>
              </a:ext>
            </a:extLst>
          </p:cNvPr>
          <p:cNvSpPr/>
          <p:nvPr/>
        </p:nvSpPr>
        <p:spPr>
          <a:xfrm>
            <a:off x="1595479"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Heiztechnik</a:t>
            </a:r>
          </a:p>
        </p:txBody>
      </p:sp>
      <p:sp>
        <p:nvSpPr>
          <p:cNvPr id="22" name="Rechteck 21">
            <a:extLst>
              <a:ext uri="{FF2B5EF4-FFF2-40B4-BE49-F238E27FC236}">
                <a16:creationId xmlns:a16="http://schemas.microsoft.com/office/drawing/2014/main" id="{804686B3-93AA-51F5-3969-6CBA93CF0A7D}"/>
              </a:ext>
            </a:extLst>
          </p:cNvPr>
          <p:cNvSpPr/>
          <p:nvPr/>
        </p:nvSpPr>
        <p:spPr>
          <a:xfrm>
            <a:off x="4164943"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Vorteile</a:t>
            </a:r>
          </a:p>
        </p:txBody>
      </p:sp>
      <p:sp>
        <p:nvSpPr>
          <p:cNvPr id="25" name="Rechteck 24">
            <a:extLst>
              <a:ext uri="{FF2B5EF4-FFF2-40B4-BE49-F238E27FC236}">
                <a16:creationId xmlns:a16="http://schemas.microsoft.com/office/drawing/2014/main" id="{72FA6117-9B36-4BB9-453F-D5FF11C79B81}"/>
              </a:ext>
            </a:extLst>
          </p:cNvPr>
          <p:cNvSpPr/>
          <p:nvPr/>
        </p:nvSpPr>
        <p:spPr>
          <a:xfrm>
            <a:off x="6734407"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Nachteile</a:t>
            </a:r>
          </a:p>
        </p:txBody>
      </p:sp>
      <p:sp>
        <p:nvSpPr>
          <p:cNvPr id="26" name="Rechteck 25">
            <a:extLst>
              <a:ext uri="{FF2B5EF4-FFF2-40B4-BE49-F238E27FC236}">
                <a16:creationId xmlns:a16="http://schemas.microsoft.com/office/drawing/2014/main" id="{CE04EDFB-3209-CAC9-B104-342C274B38E0}"/>
              </a:ext>
            </a:extLst>
          </p:cNvPr>
          <p:cNvSpPr/>
          <p:nvPr/>
        </p:nvSpPr>
        <p:spPr>
          <a:xfrm>
            <a:off x="9303871"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Kombinationen</a:t>
            </a:r>
          </a:p>
        </p:txBody>
      </p:sp>
    </p:spTree>
    <p:extLst>
      <p:ext uri="{BB962C8B-B14F-4D97-AF65-F5344CB8AC3E}">
        <p14:creationId xmlns:p14="http://schemas.microsoft.com/office/powerpoint/2010/main" val="308168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de-CH" noProof="0" dirty="0"/>
              <a:t>Aussen aufgestellte Luft-Wärmepumpe</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7D0D1D11-6A8E-8848-8E57-1D77748C1D0F}"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de-CH" noProof="0" smtClean="0"/>
              <a:pPr/>
              <a:t>25</a:t>
            </a:fld>
            <a:endParaRPr lang="de-CH" noProof="0" dirty="0"/>
          </a:p>
        </p:txBody>
      </p:sp>
      <p:sp>
        <p:nvSpPr>
          <p:cNvPr id="3" name="Textfeld 2">
            <a:extLst>
              <a:ext uri="{FF2B5EF4-FFF2-40B4-BE49-F238E27FC236}">
                <a16:creationId xmlns:a16="http://schemas.microsoft.com/office/drawing/2014/main" id="{AD9DBCE9-9346-4BDD-A3C8-4F308FE0946D}"/>
              </a:ext>
            </a:extLst>
          </p:cNvPr>
          <p:cNvSpPr txBox="1"/>
          <p:nvPr/>
        </p:nvSpPr>
        <p:spPr>
          <a:xfrm>
            <a:off x="9011768" y="1099149"/>
            <a:ext cx="2664295" cy="1508105"/>
          </a:xfrm>
          <a:prstGeom prst="rect">
            <a:avLst/>
          </a:prstGeom>
          <a:noFill/>
        </p:spPr>
        <p:txBody>
          <a:bodyPr wrap="square" lIns="0" tIns="0" rIns="0" bIns="0" rtlCol="0">
            <a:spAutoFit/>
          </a:bodyPr>
          <a:lstStyle/>
          <a:p>
            <a:pPr marL="182563" lvl="0" indent="-182563">
              <a:buClr>
                <a:schemeClr val="accent3"/>
              </a:buClr>
              <a:buFont typeface="Symbol" pitchFamily="2" charset="2"/>
              <a:buChar char="-"/>
              <a:defRPr/>
            </a:pPr>
            <a:r>
              <a:rPr lang="de-CH" sz="1400" noProof="0" dirty="0">
                <a:solidFill>
                  <a:schemeClr val="accent1"/>
                </a:solidFill>
              </a:rPr>
              <a:t>verbreitetste erneuerbare Heizlösung</a:t>
            </a:r>
          </a:p>
          <a:p>
            <a:pPr marL="182563" lvl="0" indent="-182563">
              <a:buClr>
                <a:schemeClr val="accent3"/>
              </a:buClr>
              <a:buFont typeface="Symbol" pitchFamily="2" charset="2"/>
              <a:buChar char="-"/>
              <a:defRPr/>
            </a:pPr>
            <a:r>
              <a:rPr lang="de-CH" sz="1400" noProof="0" dirty="0">
                <a:solidFill>
                  <a:schemeClr val="accent1"/>
                </a:solidFill>
              </a:rPr>
              <a:t>keine Auflagen bezüglich Gewässerschutz</a:t>
            </a:r>
          </a:p>
          <a:p>
            <a:pPr marL="182563" lvl="0" indent="-182563">
              <a:buClr>
                <a:schemeClr val="accent3"/>
              </a:buClr>
              <a:buFont typeface="Symbol" pitchFamily="2" charset="2"/>
              <a:buChar char="-"/>
              <a:defRPr/>
            </a:pPr>
            <a:r>
              <a:rPr lang="de-CH" sz="1400" noProof="0" dirty="0">
                <a:solidFill>
                  <a:schemeClr val="accent1"/>
                </a:solidFill>
              </a:rPr>
              <a:t>Baubewilligung für WP Aussenbereich und Split-Gerät</a:t>
            </a:r>
          </a:p>
          <a:p>
            <a:pPr marL="182563" lvl="0" indent="-182563">
              <a:buClr>
                <a:schemeClr val="accent3"/>
              </a:buClr>
              <a:buFont typeface="Symbol" pitchFamily="2" charset="2"/>
              <a:buChar char="-"/>
              <a:defRPr/>
            </a:pPr>
            <a:r>
              <a:rPr lang="de-CH" sz="1400" noProof="0" dirty="0">
                <a:solidFill>
                  <a:schemeClr val="accent1"/>
                </a:solidFill>
              </a:rPr>
              <a:t>Lärmschutznachweis nötig</a:t>
            </a:r>
          </a:p>
        </p:txBody>
      </p:sp>
      <p:pic>
        <p:nvPicPr>
          <p:cNvPr id="7" name="Inhaltsplatzhalter 3">
            <a:extLst>
              <a:ext uri="{FF2B5EF4-FFF2-40B4-BE49-F238E27FC236}">
                <a16:creationId xmlns:a16="http://schemas.microsoft.com/office/drawing/2014/main" id="{621C726B-05BD-D89E-25F3-F72838386171}"/>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784"/>
          <a:stretch/>
        </p:blipFill>
        <p:spPr>
          <a:xfrm>
            <a:off x="515379" y="1099149"/>
            <a:ext cx="8345927" cy="5101010"/>
          </a:xfrm>
          <a:prstGeom prst="rect">
            <a:avLst/>
          </a:prstGeom>
        </p:spPr>
      </p:pic>
    </p:spTree>
    <p:extLst>
      <p:ext uri="{BB962C8B-B14F-4D97-AF65-F5344CB8AC3E}">
        <p14:creationId xmlns:p14="http://schemas.microsoft.com/office/powerpoint/2010/main" val="1145666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de-CH" noProof="0" dirty="0"/>
              <a:t>Innen aufgestellte Luft-Wärmepumpe</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79F538BF-1253-BE4E-87B7-829F58736D1B}"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de-CH" noProof="0" smtClean="0"/>
              <a:pPr/>
              <a:t>26</a:t>
            </a:fld>
            <a:endParaRPr lang="de-CH" noProof="0" dirty="0"/>
          </a:p>
        </p:txBody>
      </p:sp>
      <p:sp>
        <p:nvSpPr>
          <p:cNvPr id="3" name="Textfeld 2">
            <a:extLst>
              <a:ext uri="{FF2B5EF4-FFF2-40B4-BE49-F238E27FC236}">
                <a16:creationId xmlns:a16="http://schemas.microsoft.com/office/drawing/2014/main" id="{AD9DBCE9-9346-4BDD-A3C8-4F308FE0946D}"/>
              </a:ext>
            </a:extLst>
          </p:cNvPr>
          <p:cNvSpPr txBox="1"/>
          <p:nvPr/>
        </p:nvSpPr>
        <p:spPr>
          <a:xfrm>
            <a:off x="9011768" y="1099149"/>
            <a:ext cx="2664295" cy="861774"/>
          </a:xfrm>
          <a:prstGeom prst="rect">
            <a:avLst/>
          </a:prstGeom>
          <a:noFill/>
        </p:spPr>
        <p:txBody>
          <a:bodyPr wrap="square" lIns="0" tIns="0" rIns="0" bIns="0" rtlCol="0">
            <a:spAutoFit/>
          </a:bodyPr>
          <a:lstStyle/>
          <a:p>
            <a:pPr marL="182563" indent="-182563">
              <a:buClr>
                <a:schemeClr val="accent3"/>
              </a:buClr>
              <a:buFont typeface="Symbol" pitchFamily="2" charset="2"/>
              <a:buChar char="-"/>
              <a:defRPr/>
            </a:pPr>
            <a:r>
              <a:rPr lang="de-CH" sz="1400" noProof="0" dirty="0">
                <a:solidFill>
                  <a:schemeClr val="accent1"/>
                </a:solidFill>
              </a:rPr>
              <a:t>keine Auflagen bezüglich Gewässerschutz</a:t>
            </a:r>
          </a:p>
          <a:p>
            <a:pPr marL="182563" indent="-182563">
              <a:buClr>
                <a:schemeClr val="accent3"/>
              </a:buClr>
              <a:buFont typeface="Symbol" pitchFamily="2" charset="2"/>
              <a:buChar char="-"/>
              <a:defRPr/>
            </a:pPr>
            <a:r>
              <a:rPr lang="de-CH" sz="1400" noProof="0" dirty="0">
                <a:solidFill>
                  <a:schemeClr val="accent1"/>
                </a:solidFill>
              </a:rPr>
              <a:t>keine Baubewilligung für WP Innenaufstellung</a:t>
            </a:r>
          </a:p>
        </p:txBody>
      </p:sp>
      <p:pic>
        <p:nvPicPr>
          <p:cNvPr id="11" name="Inhaltsplatzhalter 3">
            <a:extLst>
              <a:ext uri="{FF2B5EF4-FFF2-40B4-BE49-F238E27FC236}">
                <a16:creationId xmlns:a16="http://schemas.microsoft.com/office/drawing/2014/main" id="{BF2F365D-49EF-9354-3CAB-2D8E0989DE3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t="741" r="3563" b="652"/>
          <a:stretch/>
        </p:blipFill>
        <p:spPr>
          <a:xfrm>
            <a:off x="515379" y="1099149"/>
            <a:ext cx="8345927" cy="5101010"/>
          </a:xfrm>
          <a:prstGeom prst="rect">
            <a:avLst/>
          </a:prstGeom>
        </p:spPr>
      </p:pic>
    </p:spTree>
    <p:extLst>
      <p:ext uri="{BB962C8B-B14F-4D97-AF65-F5344CB8AC3E}">
        <p14:creationId xmlns:p14="http://schemas.microsoft.com/office/powerpoint/2010/main" val="1607204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de-CH" noProof="0" dirty="0"/>
              <a:t>Split Luft-Wärmepumpe</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157F110E-CD5F-984F-B1C3-5B7FCA3A9A19}"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de-CH" noProof="0" smtClean="0"/>
              <a:pPr/>
              <a:t>27</a:t>
            </a:fld>
            <a:endParaRPr lang="de-CH" noProof="0" dirty="0"/>
          </a:p>
        </p:txBody>
      </p:sp>
      <p:sp>
        <p:nvSpPr>
          <p:cNvPr id="3" name="Textfeld 2">
            <a:extLst>
              <a:ext uri="{FF2B5EF4-FFF2-40B4-BE49-F238E27FC236}">
                <a16:creationId xmlns:a16="http://schemas.microsoft.com/office/drawing/2014/main" id="{AD9DBCE9-9346-4BDD-A3C8-4F308FE0946D}"/>
              </a:ext>
            </a:extLst>
          </p:cNvPr>
          <p:cNvSpPr txBox="1"/>
          <p:nvPr/>
        </p:nvSpPr>
        <p:spPr>
          <a:xfrm>
            <a:off x="9011768" y="1099149"/>
            <a:ext cx="2664295" cy="2215991"/>
          </a:xfrm>
          <a:prstGeom prst="rect">
            <a:avLst/>
          </a:prstGeom>
          <a:noFill/>
        </p:spPr>
        <p:txBody>
          <a:bodyPr wrap="square" lIns="0" tIns="0" rIns="0" bIns="0" rtlCol="0">
            <a:spAutoFit/>
          </a:bodyPr>
          <a:lstStyle>
            <a:defPPr>
              <a:defRPr lang="de-DE"/>
            </a:defPPr>
            <a:lvl1pPr marL="182563" lvl="0" indent="-182563">
              <a:buClr>
                <a:schemeClr val="accent3"/>
              </a:buClr>
              <a:buFont typeface="Symbol" pitchFamily="2" charset="2"/>
              <a:buChar char="-"/>
              <a:defRPr sz="1400">
                <a:solidFill>
                  <a:schemeClr val="accent1"/>
                </a:solidFill>
              </a:defRPr>
            </a:lvl1pPr>
          </a:lstStyle>
          <a:p>
            <a:r>
              <a:rPr lang="de-CH" noProof="0" dirty="0"/>
              <a:t>im breiten Einsatz bewährt</a:t>
            </a:r>
          </a:p>
          <a:p>
            <a:r>
              <a:rPr lang="de-CH" noProof="0" dirty="0"/>
              <a:t>meist eine Baubewilligung für WP Aussenbereich und Split-Gerät nötig</a:t>
            </a:r>
          </a:p>
          <a:p>
            <a:r>
              <a:rPr lang="de-CH" noProof="0" dirty="0"/>
              <a:t>Cercle </a:t>
            </a:r>
            <a:r>
              <a:rPr lang="de-CH" noProof="0" dirty="0" err="1"/>
              <a:t>Bruit</a:t>
            </a:r>
            <a:r>
              <a:rPr lang="de-CH" noProof="0" dirty="0"/>
              <a:t> Formular (Lärmschutznachweis)</a:t>
            </a:r>
          </a:p>
        </p:txBody>
      </p:sp>
      <p:pic>
        <p:nvPicPr>
          <p:cNvPr id="10" name="Inhaltsplatzhalter 3">
            <a:extLst>
              <a:ext uri="{FF2B5EF4-FFF2-40B4-BE49-F238E27FC236}">
                <a16:creationId xmlns:a16="http://schemas.microsoft.com/office/drawing/2014/main" id="{CC938D20-E7DA-9229-85D9-E001510BD68D}"/>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1524" b="1318"/>
          <a:stretch/>
        </p:blipFill>
        <p:spPr>
          <a:xfrm>
            <a:off x="515379" y="1099149"/>
            <a:ext cx="8345332" cy="5091668"/>
          </a:xfrm>
          <a:prstGeom prst="rect">
            <a:avLst/>
          </a:prstGeom>
        </p:spPr>
      </p:pic>
    </p:spTree>
    <p:extLst>
      <p:ext uri="{BB962C8B-B14F-4D97-AF65-F5344CB8AC3E}">
        <p14:creationId xmlns:p14="http://schemas.microsoft.com/office/powerpoint/2010/main" val="1910114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de-CH" noProof="0" dirty="0"/>
              <a:t>Erdsonden-Wärmepumpe</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157D6A42-EA10-494B-8521-1900146A8603}"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de-CH" noProof="0" smtClean="0"/>
              <a:pPr/>
              <a:t>28</a:t>
            </a:fld>
            <a:endParaRPr lang="de-CH" noProof="0" dirty="0"/>
          </a:p>
        </p:txBody>
      </p:sp>
      <p:sp>
        <p:nvSpPr>
          <p:cNvPr id="3" name="Textfeld 2">
            <a:extLst>
              <a:ext uri="{FF2B5EF4-FFF2-40B4-BE49-F238E27FC236}">
                <a16:creationId xmlns:a16="http://schemas.microsoft.com/office/drawing/2014/main" id="{AD9DBCE9-9346-4BDD-A3C8-4F308FE0946D}"/>
              </a:ext>
            </a:extLst>
          </p:cNvPr>
          <p:cNvSpPr txBox="1"/>
          <p:nvPr/>
        </p:nvSpPr>
        <p:spPr>
          <a:xfrm>
            <a:off x="9011768" y="1099149"/>
            <a:ext cx="2664295" cy="1508105"/>
          </a:xfrm>
          <a:prstGeom prst="rect">
            <a:avLst/>
          </a:prstGeom>
          <a:noFill/>
        </p:spPr>
        <p:txBody>
          <a:bodyPr wrap="square" lIns="0" tIns="0" rIns="0" bIns="0" rtlCol="0">
            <a:spAutoFit/>
          </a:bodyPr>
          <a:lstStyle>
            <a:defPPr>
              <a:defRPr lang="de-DE"/>
            </a:defPPr>
            <a:lvl1pPr marL="182563" indent="-182563">
              <a:buClr>
                <a:schemeClr val="accent3"/>
              </a:buClr>
              <a:buFont typeface="Symbol" pitchFamily="2" charset="2"/>
              <a:buChar char="-"/>
              <a:defRPr sz="1400">
                <a:solidFill>
                  <a:schemeClr val="accent1"/>
                </a:solidFill>
              </a:defRPr>
            </a:lvl1pPr>
          </a:lstStyle>
          <a:p>
            <a:r>
              <a:rPr lang="de-CH" noProof="0" dirty="0"/>
              <a:t>hoher Wirkungsgrad</a:t>
            </a:r>
          </a:p>
          <a:p>
            <a:r>
              <a:rPr lang="de-CH" noProof="0" dirty="0"/>
              <a:t>tiefe Betriebskosten</a:t>
            </a:r>
          </a:p>
          <a:p>
            <a:r>
              <a:rPr lang="de-CH" noProof="0" dirty="0" err="1"/>
              <a:t>GeoCooling</a:t>
            </a:r>
            <a:r>
              <a:rPr lang="de-CH" noProof="0" dirty="0"/>
              <a:t> (passives Kühlen ohne Maschine) möglich</a:t>
            </a:r>
          </a:p>
          <a:p>
            <a:r>
              <a:rPr lang="de-CH" noProof="0" dirty="0"/>
              <a:t>Bewilligungspflicht von Erdwärmesonden</a:t>
            </a:r>
          </a:p>
          <a:p>
            <a:r>
              <a:rPr lang="de-CH" noProof="0" dirty="0"/>
              <a:t>nicht überall möglich</a:t>
            </a:r>
          </a:p>
        </p:txBody>
      </p:sp>
      <p:pic>
        <p:nvPicPr>
          <p:cNvPr id="15" name="Grafik 14">
            <a:extLst>
              <a:ext uri="{FF2B5EF4-FFF2-40B4-BE49-F238E27FC236}">
                <a16:creationId xmlns:a16="http://schemas.microsoft.com/office/drawing/2014/main" id="{84D3CC29-F7A1-ECDE-761E-1DB301ECD9F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4974" b="1189"/>
          <a:stretch/>
        </p:blipFill>
        <p:spPr>
          <a:xfrm>
            <a:off x="515379" y="1099149"/>
            <a:ext cx="8345331" cy="5091607"/>
          </a:xfrm>
          <a:prstGeom prst="rect">
            <a:avLst/>
          </a:prstGeom>
        </p:spPr>
      </p:pic>
    </p:spTree>
    <p:extLst>
      <p:ext uri="{BB962C8B-B14F-4D97-AF65-F5344CB8AC3E}">
        <p14:creationId xmlns:p14="http://schemas.microsoft.com/office/powerpoint/2010/main" val="901304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de-CH" noProof="0" dirty="0"/>
              <a:t>Grundwasser-Wärmepumpe</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E7567719-DD8E-8745-8444-9DDD6726FA51}"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de-CH" noProof="0" smtClean="0"/>
              <a:pPr/>
              <a:t>29</a:t>
            </a:fld>
            <a:endParaRPr lang="de-CH" noProof="0" dirty="0"/>
          </a:p>
        </p:txBody>
      </p:sp>
      <p:sp>
        <p:nvSpPr>
          <p:cNvPr id="3" name="Textfeld 2">
            <a:extLst>
              <a:ext uri="{FF2B5EF4-FFF2-40B4-BE49-F238E27FC236}">
                <a16:creationId xmlns:a16="http://schemas.microsoft.com/office/drawing/2014/main" id="{AD9DBCE9-9346-4BDD-A3C8-4F308FE0946D}"/>
              </a:ext>
            </a:extLst>
          </p:cNvPr>
          <p:cNvSpPr txBox="1"/>
          <p:nvPr/>
        </p:nvSpPr>
        <p:spPr>
          <a:xfrm>
            <a:off x="8366760" y="1099149"/>
            <a:ext cx="3309303" cy="1723549"/>
          </a:xfrm>
          <a:prstGeom prst="rect">
            <a:avLst/>
          </a:prstGeom>
          <a:noFill/>
        </p:spPr>
        <p:txBody>
          <a:bodyPr wrap="square" lIns="0" tIns="0" rIns="0" bIns="0" rtlCol="0">
            <a:spAutoFit/>
          </a:bodyPr>
          <a:lstStyle>
            <a:defPPr>
              <a:defRPr lang="de-DE"/>
            </a:defPPr>
            <a:lvl1pPr marL="182563" indent="-182563">
              <a:buClr>
                <a:schemeClr val="accent3"/>
              </a:buClr>
              <a:buFont typeface="Symbol" pitchFamily="2" charset="2"/>
              <a:buChar char="-"/>
              <a:defRPr sz="1400">
                <a:solidFill>
                  <a:schemeClr val="accent1"/>
                </a:solidFill>
              </a:defRPr>
            </a:lvl1pPr>
          </a:lstStyle>
          <a:p>
            <a:r>
              <a:rPr lang="de-CH" noProof="0" dirty="0"/>
              <a:t>Nutzbarer Grundwasserleiter muss vorhanden sein.</a:t>
            </a:r>
          </a:p>
          <a:p>
            <a:r>
              <a:rPr lang="de-CH" noProof="0" dirty="0"/>
              <a:t>besonders geeignet für grosse Mehrfamilienhäuser und Areale</a:t>
            </a:r>
          </a:p>
          <a:p>
            <a:r>
              <a:rPr lang="de-CH" noProof="0" dirty="0"/>
              <a:t>hoher Wirkungsgrad</a:t>
            </a:r>
          </a:p>
          <a:p>
            <a:r>
              <a:rPr lang="de-CH" noProof="0" dirty="0"/>
              <a:t>tiefe Betriebskosten</a:t>
            </a:r>
          </a:p>
          <a:p>
            <a:r>
              <a:rPr lang="de-CH" noProof="0" dirty="0"/>
              <a:t>Bewilligungspflicht</a:t>
            </a:r>
          </a:p>
          <a:p>
            <a:r>
              <a:rPr lang="de-CH" noProof="0" dirty="0"/>
              <a:t>Pumpversuch nötig</a:t>
            </a:r>
          </a:p>
        </p:txBody>
      </p:sp>
      <p:pic>
        <p:nvPicPr>
          <p:cNvPr id="8" name="Grafik 7">
            <a:extLst>
              <a:ext uri="{FF2B5EF4-FFF2-40B4-BE49-F238E27FC236}">
                <a16:creationId xmlns:a16="http://schemas.microsoft.com/office/drawing/2014/main" id="{5DEA1FB6-514A-8486-896F-C5AA35955C5D}"/>
              </a:ext>
            </a:extLst>
          </p:cNvPr>
          <p:cNvPicPr>
            <a:picLocks noChangeAspect="1"/>
          </p:cNvPicPr>
          <p:nvPr/>
        </p:nvPicPr>
        <p:blipFill>
          <a:blip r:embed="rId3"/>
          <a:stretch>
            <a:fillRect/>
          </a:stretch>
        </p:blipFill>
        <p:spPr>
          <a:xfrm>
            <a:off x="515379" y="1065663"/>
            <a:ext cx="7667977" cy="5125093"/>
          </a:xfrm>
          <a:prstGeom prst="rect">
            <a:avLst/>
          </a:prstGeom>
        </p:spPr>
      </p:pic>
    </p:spTree>
    <p:extLst>
      <p:ext uri="{BB962C8B-B14F-4D97-AF65-F5344CB8AC3E}">
        <p14:creationId xmlns:p14="http://schemas.microsoft.com/office/powerpoint/2010/main" val="3160415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629C1-BB18-7817-08F1-57C33C4EED49}"/>
              </a:ext>
            </a:extLst>
          </p:cNvPr>
          <p:cNvSpPr>
            <a:spLocks noGrp="1"/>
          </p:cNvSpPr>
          <p:nvPr>
            <p:ph type="ctrTitle"/>
          </p:nvPr>
        </p:nvSpPr>
        <p:spPr>
          <a:xfrm>
            <a:off x="515937" y="952500"/>
            <a:ext cx="10437813" cy="3448607"/>
          </a:xfrm>
        </p:spPr>
        <p:txBody>
          <a:bodyPr/>
          <a:lstStyle/>
          <a:p>
            <a:r>
              <a:rPr lang="de-CH" sz="6600" noProof="0" dirty="0"/>
              <a:t>EnergieSchweiz und «erneuerbar heizen»</a:t>
            </a:r>
          </a:p>
        </p:txBody>
      </p:sp>
      <p:sp>
        <p:nvSpPr>
          <p:cNvPr id="4" name="Datumsplatzhalter 3">
            <a:extLst>
              <a:ext uri="{FF2B5EF4-FFF2-40B4-BE49-F238E27FC236}">
                <a16:creationId xmlns:a16="http://schemas.microsoft.com/office/drawing/2014/main" id="{818E4061-8E58-A51C-500F-751812F16DD8}"/>
              </a:ext>
            </a:extLst>
          </p:cNvPr>
          <p:cNvSpPr>
            <a:spLocks noGrp="1"/>
          </p:cNvSpPr>
          <p:nvPr>
            <p:ph type="dt" sz="half" idx="10"/>
          </p:nvPr>
        </p:nvSpPr>
        <p:spPr/>
        <p:txBody>
          <a:bodyPr/>
          <a:lstStyle/>
          <a:p>
            <a:fld id="{F6EA8B7B-E591-AC47-84DF-3C91D334A06C}"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7524B53A-85FE-819A-56A0-ADCE9E2EA1C5}"/>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084C8016-66B1-4F8F-5203-7C229763B72E}"/>
              </a:ext>
            </a:extLst>
          </p:cNvPr>
          <p:cNvSpPr>
            <a:spLocks noGrp="1"/>
          </p:cNvSpPr>
          <p:nvPr>
            <p:ph type="sldNum" sz="quarter" idx="12"/>
          </p:nvPr>
        </p:nvSpPr>
        <p:spPr/>
        <p:txBody>
          <a:bodyPr/>
          <a:lstStyle/>
          <a:p>
            <a:fld id="{442AD375-037F-43D0-B059-5172DA06796A}" type="slidenum">
              <a:rPr lang="de-CH" noProof="0" smtClean="0"/>
              <a:pPr/>
              <a:t>3</a:t>
            </a:fld>
            <a:endParaRPr lang="de-CH" noProof="0" dirty="0"/>
          </a:p>
        </p:txBody>
      </p:sp>
    </p:spTree>
    <p:extLst>
      <p:ext uri="{BB962C8B-B14F-4D97-AF65-F5344CB8AC3E}">
        <p14:creationId xmlns:p14="http://schemas.microsoft.com/office/powerpoint/2010/main" val="3463100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4820C-11B5-4A91-87C9-FEFFB0E63E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9761B3-4290-484C-3BF2-97CEA385EB88}"/>
              </a:ext>
            </a:extLst>
          </p:cNvPr>
          <p:cNvSpPr>
            <a:spLocks noGrp="1"/>
          </p:cNvSpPr>
          <p:nvPr>
            <p:ph type="title"/>
          </p:nvPr>
        </p:nvSpPr>
        <p:spPr/>
        <p:txBody>
          <a:bodyPr vert="horz" lIns="0" tIns="0" rIns="0" bIns="0" rtlCol="0" anchor="t">
            <a:noAutofit/>
          </a:bodyPr>
          <a:lstStyle/>
          <a:p>
            <a:r>
              <a:rPr lang="de-CH" noProof="0" dirty="0"/>
              <a:t>Holzfeuerungen</a:t>
            </a:r>
          </a:p>
        </p:txBody>
      </p:sp>
      <p:sp>
        <p:nvSpPr>
          <p:cNvPr id="4" name="Datumsplatzhalter 3">
            <a:extLst>
              <a:ext uri="{FF2B5EF4-FFF2-40B4-BE49-F238E27FC236}">
                <a16:creationId xmlns:a16="http://schemas.microsoft.com/office/drawing/2014/main" id="{28A773CA-953A-B5A9-E2C2-BD3591F1D2BB}"/>
              </a:ext>
            </a:extLst>
          </p:cNvPr>
          <p:cNvSpPr>
            <a:spLocks noGrp="1"/>
          </p:cNvSpPr>
          <p:nvPr>
            <p:ph type="dt" sz="half" idx="10"/>
          </p:nvPr>
        </p:nvSpPr>
        <p:spPr/>
        <p:txBody>
          <a:bodyPr/>
          <a:lstStyle/>
          <a:p>
            <a:fld id="{DCAE8E02-782B-EA4C-83C0-C450BCB1E4FF}"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0CD008E7-41F0-B85A-B53A-3CFD9E7F165E}"/>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C4F8593A-D421-DE6A-0EF9-F921BE6919E6}"/>
              </a:ext>
            </a:extLst>
          </p:cNvPr>
          <p:cNvSpPr>
            <a:spLocks noGrp="1"/>
          </p:cNvSpPr>
          <p:nvPr>
            <p:ph type="sldNum" sz="quarter" idx="12"/>
          </p:nvPr>
        </p:nvSpPr>
        <p:spPr/>
        <p:txBody>
          <a:bodyPr/>
          <a:lstStyle/>
          <a:p>
            <a:fld id="{442AD375-037F-43D0-B059-5172DA06796A}" type="slidenum">
              <a:rPr lang="de-CH" noProof="0" smtClean="0"/>
              <a:pPr/>
              <a:t>30</a:t>
            </a:fld>
            <a:endParaRPr lang="de-CH" noProof="0" dirty="0"/>
          </a:p>
        </p:txBody>
      </p:sp>
      <p:sp>
        <p:nvSpPr>
          <p:cNvPr id="18" name="Textfeld 17">
            <a:extLst>
              <a:ext uri="{FF2B5EF4-FFF2-40B4-BE49-F238E27FC236}">
                <a16:creationId xmlns:a16="http://schemas.microsoft.com/office/drawing/2014/main" id="{0C026322-9301-F8BE-9806-698682D21DD0}"/>
              </a:ext>
            </a:extLst>
          </p:cNvPr>
          <p:cNvSpPr txBox="1"/>
          <p:nvPr/>
        </p:nvSpPr>
        <p:spPr>
          <a:xfrm>
            <a:off x="1595478" y="2712979"/>
            <a:ext cx="2374478" cy="970587"/>
          </a:xfrm>
          <a:prstGeom prst="rect">
            <a:avLst/>
          </a:prstGeom>
          <a:noFill/>
        </p:spPr>
        <p:txBody>
          <a:bodyPr wrap="square" lIns="0" tIns="0" rIns="0" bIns="0" rtlCol="0">
            <a:spAutoFit/>
          </a:bodyPr>
          <a:lstStyle>
            <a:defPPr>
              <a:defRPr lang="de-DE"/>
            </a:defPPr>
            <a:lvl1pPr marL="182563" indent="-182563">
              <a:spcAft>
                <a:spcPts val="0"/>
              </a:spcAft>
              <a:buClr>
                <a:schemeClr val="accent3"/>
              </a:buClr>
              <a:buFont typeface="Symbol" pitchFamily="2" charset="2"/>
              <a:buChar char="-"/>
              <a:defRPr sz="1400">
                <a:solidFill>
                  <a:schemeClr val="accent1"/>
                </a:solidFill>
              </a:defRPr>
            </a:lvl1pPr>
          </a:lstStyle>
          <a:p>
            <a:r>
              <a:rPr lang="de-CH" noProof="0" dirty="0" err="1"/>
              <a:t>Pelletfeuerung</a:t>
            </a:r>
            <a:endParaRPr lang="de-CH" noProof="0" dirty="0"/>
          </a:p>
          <a:p>
            <a:r>
              <a:rPr lang="de-CH" noProof="0" dirty="0"/>
              <a:t>Stückholzfeuerung</a:t>
            </a:r>
          </a:p>
          <a:p>
            <a:r>
              <a:rPr lang="de-CH" noProof="0" dirty="0"/>
              <a:t>Holzschnitzelfeuerung</a:t>
            </a:r>
          </a:p>
        </p:txBody>
      </p:sp>
      <p:sp>
        <p:nvSpPr>
          <p:cNvPr id="19" name="Textfeld 18">
            <a:extLst>
              <a:ext uri="{FF2B5EF4-FFF2-40B4-BE49-F238E27FC236}">
                <a16:creationId xmlns:a16="http://schemas.microsoft.com/office/drawing/2014/main" id="{1516C921-B4D1-CAA3-95C8-DEA0B1AF2029}"/>
              </a:ext>
            </a:extLst>
          </p:cNvPr>
          <p:cNvSpPr txBox="1"/>
          <p:nvPr/>
        </p:nvSpPr>
        <p:spPr>
          <a:xfrm>
            <a:off x="4164943" y="2712979"/>
            <a:ext cx="2374478" cy="2585323"/>
          </a:xfrm>
          <a:prstGeom prst="rect">
            <a:avLst/>
          </a:prstGeom>
          <a:noFill/>
        </p:spPr>
        <p:txBody>
          <a:bodyPr wrap="square" lIns="0" tIns="0" rIns="0" bIns="0" rtlCol="0">
            <a:spAutoFit/>
          </a:bodyPr>
          <a:lstStyle>
            <a:defPPr>
              <a:defRPr lang="de-DE"/>
            </a:defPPr>
            <a:lvl1pPr marL="230188" indent="-230188">
              <a:spcAft>
                <a:spcPts val="400"/>
              </a:spcAft>
              <a:buClr>
                <a:schemeClr val="accent3"/>
              </a:buClr>
              <a:buFont typeface="Symbol" pitchFamily="2" charset="2"/>
              <a:buChar char="-"/>
              <a:defRPr sz="1400">
                <a:solidFill>
                  <a:schemeClr val="accent1"/>
                </a:solidFill>
              </a:defRPr>
            </a:lvl1pPr>
          </a:lstStyle>
          <a:p>
            <a:pPr marL="182563" indent="-182563">
              <a:spcAft>
                <a:spcPts val="0"/>
              </a:spcAft>
            </a:pPr>
            <a:r>
              <a:rPr lang="de-CH" noProof="0" dirty="0"/>
              <a:t>tiefe Energiekosten im Vergleich zu Heizöl und Erdgas</a:t>
            </a:r>
          </a:p>
          <a:p>
            <a:pPr marL="182563" indent="-182563">
              <a:spcAft>
                <a:spcPts val="0"/>
              </a:spcAft>
            </a:pPr>
            <a:r>
              <a:rPr lang="de-CH" noProof="0" dirty="0"/>
              <a:t>CO</a:t>
            </a:r>
            <a:r>
              <a:rPr lang="de-CH" baseline="-25000" noProof="0" dirty="0"/>
              <a:t>2</a:t>
            </a:r>
            <a:r>
              <a:rPr lang="de-CH" noProof="0" dirty="0"/>
              <a:t>-neutral, erneuerbar und einheimisch (lokal)</a:t>
            </a:r>
          </a:p>
          <a:p>
            <a:pPr marL="182563" indent="-182563">
              <a:spcAft>
                <a:spcPts val="0"/>
              </a:spcAft>
            </a:pPr>
            <a:r>
              <a:rPr lang="de-CH" noProof="0" dirty="0"/>
              <a:t>Pelletheizungen arbeiten vollautomatisch. Der Betriebsaufwand ist klein. </a:t>
            </a:r>
          </a:p>
          <a:p>
            <a:pPr marL="182563" indent="-182563">
              <a:spcAft>
                <a:spcPts val="0"/>
              </a:spcAft>
            </a:pPr>
            <a:r>
              <a:rPr lang="de-CH" noProof="0" dirty="0"/>
              <a:t>Ein bestehender Tankraum ist i. d. R. genügend gross für ein </a:t>
            </a:r>
            <a:r>
              <a:rPr lang="de-CH" noProof="0" dirty="0" err="1"/>
              <a:t>Pelletsilo</a:t>
            </a:r>
            <a:r>
              <a:rPr lang="de-CH" noProof="0" dirty="0"/>
              <a:t>. </a:t>
            </a:r>
          </a:p>
          <a:p>
            <a:pPr marL="182563" indent="-182563">
              <a:spcAft>
                <a:spcPts val="0"/>
              </a:spcAft>
            </a:pPr>
            <a:endParaRPr lang="de-CH" noProof="0" dirty="0"/>
          </a:p>
        </p:txBody>
      </p:sp>
      <p:sp>
        <p:nvSpPr>
          <p:cNvPr id="20" name="Textfeld 19">
            <a:extLst>
              <a:ext uri="{FF2B5EF4-FFF2-40B4-BE49-F238E27FC236}">
                <a16:creationId xmlns:a16="http://schemas.microsoft.com/office/drawing/2014/main" id="{1637D4D5-EEE5-1BAF-213A-561ED8075961}"/>
              </a:ext>
            </a:extLst>
          </p:cNvPr>
          <p:cNvSpPr txBox="1"/>
          <p:nvPr/>
        </p:nvSpPr>
        <p:spPr>
          <a:xfrm>
            <a:off x="6734407" y="2712979"/>
            <a:ext cx="2374478" cy="2369880"/>
          </a:xfrm>
          <a:prstGeom prst="rect">
            <a:avLst/>
          </a:prstGeom>
          <a:noFill/>
        </p:spPr>
        <p:txBody>
          <a:bodyPr wrap="square" lIns="0" tIns="0" rIns="0" bIns="0" rtlCol="0">
            <a:spAutoFit/>
          </a:bodyPr>
          <a:lstStyle>
            <a:defPPr>
              <a:defRPr lang="de-DE"/>
            </a:defPPr>
            <a:lvl1pPr marL="230188" indent="-230188">
              <a:spcAft>
                <a:spcPts val="0"/>
              </a:spcAft>
              <a:buClr>
                <a:schemeClr val="accent3"/>
              </a:buClr>
              <a:buFont typeface="Symbol" pitchFamily="2" charset="2"/>
              <a:buChar char="-"/>
              <a:defRPr sz="1400">
                <a:solidFill>
                  <a:schemeClr val="accent1"/>
                </a:solidFill>
              </a:defRPr>
            </a:lvl1pPr>
          </a:lstStyle>
          <a:p>
            <a:pPr marL="182563" indent="-182563"/>
            <a:r>
              <a:rPr lang="de-CH" noProof="0" dirty="0"/>
              <a:t>Platzbedarf für Brennstoff</a:t>
            </a:r>
          </a:p>
          <a:p>
            <a:pPr marL="182563" indent="-182563"/>
            <a:r>
              <a:rPr lang="de-CH" noProof="0" dirty="0"/>
              <a:t>Investitionskosten*</a:t>
            </a:r>
          </a:p>
          <a:p>
            <a:pPr marL="182563" indent="-182563"/>
            <a:endParaRPr lang="de-CH" noProof="0" dirty="0"/>
          </a:p>
          <a:p>
            <a:pPr marL="182563" indent="-182563"/>
            <a:endParaRPr lang="de-CH" noProof="0" dirty="0"/>
          </a:p>
          <a:p>
            <a:pPr marL="182563" indent="-182563"/>
            <a:endParaRPr lang="de-CH" noProof="0" dirty="0"/>
          </a:p>
          <a:p>
            <a:pPr marL="182563" indent="-182563"/>
            <a:endParaRPr lang="de-CH" noProof="0" dirty="0"/>
          </a:p>
          <a:p>
            <a:pPr marL="182563" indent="-182563"/>
            <a:endParaRPr lang="de-CH" noProof="0" dirty="0"/>
          </a:p>
          <a:p>
            <a:pPr marL="182563" indent="-182563"/>
            <a:endParaRPr lang="de-CH" noProof="0" dirty="0"/>
          </a:p>
          <a:p>
            <a:pPr marL="182563" indent="-182563">
              <a:buNone/>
            </a:pPr>
            <a:r>
              <a:rPr lang="de-CH" b="1" noProof="0" dirty="0"/>
              <a:t>*	Wichtig! </a:t>
            </a:r>
            <a:r>
              <a:rPr lang="de-CH" noProof="0" dirty="0"/>
              <a:t>Verschiedene Förder- und Finanzierungs-möglichkeiten nutzen</a:t>
            </a:r>
          </a:p>
        </p:txBody>
      </p:sp>
      <p:sp>
        <p:nvSpPr>
          <p:cNvPr id="21" name="Textfeld 20">
            <a:extLst>
              <a:ext uri="{FF2B5EF4-FFF2-40B4-BE49-F238E27FC236}">
                <a16:creationId xmlns:a16="http://schemas.microsoft.com/office/drawing/2014/main" id="{D5B5B310-D036-1C3E-4EBF-5F35D79B579E}"/>
              </a:ext>
            </a:extLst>
          </p:cNvPr>
          <p:cNvSpPr txBox="1"/>
          <p:nvPr/>
        </p:nvSpPr>
        <p:spPr>
          <a:xfrm>
            <a:off x="9303871" y="2712979"/>
            <a:ext cx="2372192" cy="646331"/>
          </a:xfrm>
          <a:prstGeom prst="rect">
            <a:avLst/>
          </a:prstGeom>
          <a:noFill/>
        </p:spPr>
        <p:txBody>
          <a:bodyPr wrap="square" lIns="0" tIns="0" rIns="0" bIns="0" rtlCol="0">
            <a:spAutoFit/>
          </a:bodyPr>
          <a:lstStyle>
            <a:defPPr>
              <a:defRPr lang="de-DE"/>
            </a:defPPr>
            <a:lvl1pPr marL="230188" indent="-230188">
              <a:spcAft>
                <a:spcPts val="0"/>
              </a:spcAft>
              <a:buClr>
                <a:schemeClr val="accent3"/>
              </a:buClr>
              <a:buFont typeface="Symbol" pitchFamily="2" charset="2"/>
              <a:buChar char="-"/>
              <a:defRPr sz="1400">
                <a:solidFill>
                  <a:schemeClr val="accent1"/>
                </a:solidFill>
              </a:defRPr>
            </a:lvl1pPr>
          </a:lstStyle>
          <a:p>
            <a:pPr marL="182563" indent="-182563"/>
            <a:r>
              <a:rPr lang="de-CH" noProof="0" dirty="0"/>
              <a:t>thermische Sonnen-kollektoren zur Wassererwärmung </a:t>
            </a:r>
          </a:p>
        </p:txBody>
      </p:sp>
      <p:sp>
        <p:nvSpPr>
          <p:cNvPr id="14" name="Rechteck 13">
            <a:extLst>
              <a:ext uri="{FF2B5EF4-FFF2-40B4-BE49-F238E27FC236}">
                <a16:creationId xmlns:a16="http://schemas.microsoft.com/office/drawing/2014/main" id="{EF9D51D1-3F44-E1CE-EA93-4DB9AF96B415}"/>
              </a:ext>
            </a:extLst>
          </p:cNvPr>
          <p:cNvSpPr/>
          <p:nvPr/>
        </p:nvSpPr>
        <p:spPr>
          <a:xfrm>
            <a:off x="1595479"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Heiztechnik</a:t>
            </a:r>
          </a:p>
        </p:txBody>
      </p:sp>
      <p:sp>
        <p:nvSpPr>
          <p:cNvPr id="22" name="Rechteck 21">
            <a:extLst>
              <a:ext uri="{FF2B5EF4-FFF2-40B4-BE49-F238E27FC236}">
                <a16:creationId xmlns:a16="http://schemas.microsoft.com/office/drawing/2014/main" id="{CB4C575C-CE2C-75A9-2E32-2A98A5B74901}"/>
              </a:ext>
            </a:extLst>
          </p:cNvPr>
          <p:cNvSpPr/>
          <p:nvPr/>
        </p:nvSpPr>
        <p:spPr>
          <a:xfrm>
            <a:off x="4164943"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Vorteile</a:t>
            </a:r>
          </a:p>
        </p:txBody>
      </p:sp>
      <p:sp>
        <p:nvSpPr>
          <p:cNvPr id="25" name="Rechteck 24">
            <a:extLst>
              <a:ext uri="{FF2B5EF4-FFF2-40B4-BE49-F238E27FC236}">
                <a16:creationId xmlns:a16="http://schemas.microsoft.com/office/drawing/2014/main" id="{3690DBB9-CD57-5727-1479-70BF085AB92B}"/>
              </a:ext>
            </a:extLst>
          </p:cNvPr>
          <p:cNvSpPr/>
          <p:nvPr/>
        </p:nvSpPr>
        <p:spPr>
          <a:xfrm>
            <a:off x="6734407"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Nachteile</a:t>
            </a:r>
          </a:p>
        </p:txBody>
      </p:sp>
      <p:sp>
        <p:nvSpPr>
          <p:cNvPr id="26" name="Rechteck 25">
            <a:extLst>
              <a:ext uri="{FF2B5EF4-FFF2-40B4-BE49-F238E27FC236}">
                <a16:creationId xmlns:a16="http://schemas.microsoft.com/office/drawing/2014/main" id="{D2FFC1FC-F34A-E7C7-1523-24116711709B}"/>
              </a:ext>
            </a:extLst>
          </p:cNvPr>
          <p:cNvSpPr/>
          <p:nvPr/>
        </p:nvSpPr>
        <p:spPr>
          <a:xfrm>
            <a:off x="9303871"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Kombinationen</a:t>
            </a:r>
          </a:p>
        </p:txBody>
      </p:sp>
      <p:pic>
        <p:nvPicPr>
          <p:cNvPr id="7" name="Grafik 6">
            <a:extLst>
              <a:ext uri="{FF2B5EF4-FFF2-40B4-BE49-F238E27FC236}">
                <a16:creationId xmlns:a16="http://schemas.microsoft.com/office/drawing/2014/main" id="{70005BD3-FE29-21FA-C997-BAF87B1861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979" y="1760479"/>
            <a:ext cx="952500" cy="952500"/>
          </a:xfrm>
          <a:prstGeom prst="rect">
            <a:avLst/>
          </a:prstGeom>
        </p:spPr>
      </p:pic>
    </p:spTree>
    <p:extLst>
      <p:ext uri="{BB962C8B-B14F-4D97-AF65-F5344CB8AC3E}">
        <p14:creationId xmlns:p14="http://schemas.microsoft.com/office/powerpoint/2010/main" val="2382058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de-CH" noProof="0" dirty="0" err="1"/>
              <a:t>Pelletfeuerung</a:t>
            </a:r>
            <a:endParaRPr lang="de-CH" noProof="0" dirty="0"/>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7887C74F-0D4F-F24E-A9EA-99009662FB5B}"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de-CH" noProof="0" smtClean="0"/>
              <a:pPr/>
              <a:t>31</a:t>
            </a:fld>
            <a:endParaRPr lang="de-CH" noProof="0" dirty="0"/>
          </a:p>
        </p:txBody>
      </p:sp>
      <p:pic>
        <p:nvPicPr>
          <p:cNvPr id="9" name="Grafik 8">
            <a:hlinkClick r:id="rId3"/>
            <a:extLst>
              <a:ext uri="{FF2B5EF4-FFF2-40B4-BE49-F238E27FC236}">
                <a16:creationId xmlns:a16="http://schemas.microsoft.com/office/drawing/2014/main" id="{23BE476F-9850-1E0C-D2B9-7C3A80E6C1C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r="3857" b="2149"/>
          <a:stretch/>
        </p:blipFill>
        <p:spPr>
          <a:xfrm>
            <a:off x="515379" y="1082375"/>
            <a:ext cx="8345333" cy="5091668"/>
          </a:xfrm>
          <a:prstGeom prst="rect">
            <a:avLst/>
          </a:prstGeom>
        </p:spPr>
      </p:pic>
      <p:sp>
        <p:nvSpPr>
          <p:cNvPr id="10" name="Textfeld 9">
            <a:extLst>
              <a:ext uri="{FF2B5EF4-FFF2-40B4-BE49-F238E27FC236}">
                <a16:creationId xmlns:a16="http://schemas.microsoft.com/office/drawing/2014/main" id="{B5FCC485-8E5E-CDBD-F168-88ED8F27145D}"/>
              </a:ext>
            </a:extLst>
          </p:cNvPr>
          <p:cNvSpPr txBox="1"/>
          <p:nvPr/>
        </p:nvSpPr>
        <p:spPr>
          <a:xfrm>
            <a:off x="9011768" y="1099149"/>
            <a:ext cx="2664295" cy="2176045"/>
          </a:xfrm>
          <a:prstGeom prst="rect">
            <a:avLst/>
          </a:prstGeom>
          <a:noFill/>
        </p:spPr>
        <p:txBody>
          <a:bodyPr wrap="square" lIns="0" tIns="0" rIns="0" bIns="0" rtlCol="0">
            <a:spAutoFit/>
          </a:bodyPr>
          <a:lstStyle>
            <a:defPPr>
              <a:defRPr lang="de-DE"/>
            </a:defPPr>
            <a:lvl1pPr marL="182563" indent="-182563">
              <a:buClr>
                <a:schemeClr val="accent3"/>
              </a:buClr>
              <a:buFont typeface="Symbol" pitchFamily="2" charset="2"/>
              <a:buChar char="-"/>
              <a:defRPr sz="1400">
                <a:solidFill>
                  <a:schemeClr val="accent1"/>
                </a:solidFill>
              </a:defRPr>
            </a:lvl1pPr>
          </a:lstStyle>
          <a:p>
            <a:r>
              <a:rPr lang="de-CH" noProof="0" dirty="0"/>
              <a:t>CO</a:t>
            </a:r>
            <a:r>
              <a:rPr lang="de-CH" baseline="-25000" noProof="0" dirty="0"/>
              <a:t>2</a:t>
            </a:r>
            <a:r>
              <a:rPr lang="de-CH" noProof="0" dirty="0"/>
              <a:t>-neutral</a:t>
            </a:r>
          </a:p>
          <a:p>
            <a:r>
              <a:rPr lang="de-CH" noProof="0" dirty="0"/>
              <a:t>einfache Umstellung von Öl auf Pellet </a:t>
            </a:r>
          </a:p>
          <a:p>
            <a:r>
              <a:rPr lang="de-CH" noProof="0" dirty="0"/>
              <a:t>Feinstaubbelastung/Luftrein-</a:t>
            </a:r>
            <a:r>
              <a:rPr lang="de-CH" noProof="0" dirty="0" err="1"/>
              <a:t>halteverordnung</a:t>
            </a:r>
            <a:endParaRPr lang="de-CH" noProof="0" dirty="0"/>
          </a:p>
          <a:p>
            <a:r>
              <a:rPr lang="de-CH" noProof="0" dirty="0"/>
              <a:t>Asche muss regelmässig entsorgt werden.</a:t>
            </a:r>
          </a:p>
        </p:txBody>
      </p:sp>
    </p:spTree>
    <p:extLst>
      <p:ext uri="{BB962C8B-B14F-4D97-AF65-F5344CB8AC3E}">
        <p14:creationId xmlns:p14="http://schemas.microsoft.com/office/powerpoint/2010/main" val="184073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4820C-11B5-4A91-87C9-FEFFB0E63E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9761B3-4290-484C-3BF2-97CEA385EB88}"/>
              </a:ext>
            </a:extLst>
          </p:cNvPr>
          <p:cNvSpPr>
            <a:spLocks noGrp="1"/>
          </p:cNvSpPr>
          <p:nvPr>
            <p:ph type="title"/>
          </p:nvPr>
        </p:nvSpPr>
        <p:spPr/>
        <p:txBody>
          <a:bodyPr vert="horz" lIns="0" tIns="0" rIns="0" bIns="0" rtlCol="0" anchor="t">
            <a:noAutofit/>
          </a:bodyPr>
          <a:lstStyle/>
          <a:p>
            <a:r>
              <a:rPr lang="de-CH" noProof="0" dirty="0"/>
              <a:t>Fernwärme/Wärmeverbund</a:t>
            </a:r>
          </a:p>
        </p:txBody>
      </p:sp>
      <p:sp>
        <p:nvSpPr>
          <p:cNvPr id="4" name="Datumsplatzhalter 3">
            <a:extLst>
              <a:ext uri="{FF2B5EF4-FFF2-40B4-BE49-F238E27FC236}">
                <a16:creationId xmlns:a16="http://schemas.microsoft.com/office/drawing/2014/main" id="{28A773CA-953A-B5A9-E2C2-BD3591F1D2BB}"/>
              </a:ext>
            </a:extLst>
          </p:cNvPr>
          <p:cNvSpPr>
            <a:spLocks noGrp="1"/>
          </p:cNvSpPr>
          <p:nvPr>
            <p:ph type="dt" sz="half" idx="10"/>
          </p:nvPr>
        </p:nvSpPr>
        <p:spPr/>
        <p:txBody>
          <a:bodyPr/>
          <a:lstStyle/>
          <a:p>
            <a:fld id="{86874CDF-51B9-F544-9AA7-BF7956FFFD00}"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0CD008E7-41F0-B85A-B53A-3CFD9E7F165E}"/>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C4F8593A-D421-DE6A-0EF9-F921BE6919E6}"/>
              </a:ext>
            </a:extLst>
          </p:cNvPr>
          <p:cNvSpPr>
            <a:spLocks noGrp="1"/>
          </p:cNvSpPr>
          <p:nvPr>
            <p:ph type="sldNum" sz="quarter" idx="12"/>
          </p:nvPr>
        </p:nvSpPr>
        <p:spPr/>
        <p:txBody>
          <a:bodyPr/>
          <a:lstStyle/>
          <a:p>
            <a:fld id="{442AD375-037F-43D0-B059-5172DA06796A}" type="slidenum">
              <a:rPr lang="de-CH" noProof="0" smtClean="0"/>
              <a:pPr/>
              <a:t>32</a:t>
            </a:fld>
            <a:endParaRPr lang="de-CH" noProof="0" dirty="0"/>
          </a:p>
        </p:txBody>
      </p:sp>
      <p:sp>
        <p:nvSpPr>
          <p:cNvPr id="18" name="Textfeld 17">
            <a:extLst>
              <a:ext uri="{FF2B5EF4-FFF2-40B4-BE49-F238E27FC236}">
                <a16:creationId xmlns:a16="http://schemas.microsoft.com/office/drawing/2014/main" id="{0C026322-9301-F8BE-9806-698682D21DD0}"/>
              </a:ext>
            </a:extLst>
          </p:cNvPr>
          <p:cNvSpPr txBox="1"/>
          <p:nvPr/>
        </p:nvSpPr>
        <p:spPr>
          <a:xfrm>
            <a:off x="1595478" y="2712979"/>
            <a:ext cx="2374478" cy="1945213"/>
          </a:xfrm>
          <a:prstGeom prst="rect">
            <a:avLst/>
          </a:prstGeom>
          <a:noFill/>
        </p:spPr>
        <p:txBody>
          <a:bodyPr wrap="square" lIns="0" tIns="0" rIns="0" bIns="0" rtlCol="0">
            <a:spAutoFit/>
          </a:bodyPr>
          <a:lstStyle>
            <a:defPPr>
              <a:defRPr lang="de-DE"/>
            </a:defPPr>
            <a:lvl1pPr marL="182563" indent="-182563">
              <a:spcAft>
                <a:spcPts val="0"/>
              </a:spcAft>
              <a:buClr>
                <a:schemeClr val="accent3"/>
              </a:buClr>
              <a:buFont typeface="Symbol" pitchFamily="2" charset="2"/>
              <a:buChar char="-"/>
              <a:defRPr sz="1400">
                <a:solidFill>
                  <a:schemeClr val="accent1"/>
                </a:solidFill>
              </a:defRPr>
            </a:lvl1pPr>
          </a:lstStyle>
          <a:p>
            <a:r>
              <a:rPr lang="de-CH" noProof="0" dirty="0"/>
              <a:t>Bereitstellung von Wärme aus See-, Grund-, Abwasser sowie Holz, Geo- und Solarthermie oder Abwärme aus Kehricht-</a:t>
            </a:r>
            <a:r>
              <a:rPr lang="de-CH" noProof="0" dirty="0" err="1"/>
              <a:t>verbrennungsanlage</a:t>
            </a:r>
            <a:r>
              <a:rPr lang="de-CH" noProof="0" dirty="0"/>
              <a:t> (KVA) und Industrie</a:t>
            </a:r>
          </a:p>
        </p:txBody>
      </p:sp>
      <p:sp>
        <p:nvSpPr>
          <p:cNvPr id="19" name="Textfeld 18">
            <a:extLst>
              <a:ext uri="{FF2B5EF4-FFF2-40B4-BE49-F238E27FC236}">
                <a16:creationId xmlns:a16="http://schemas.microsoft.com/office/drawing/2014/main" id="{1516C921-B4D1-CAA3-95C8-DEA0B1AF2029}"/>
              </a:ext>
            </a:extLst>
          </p:cNvPr>
          <p:cNvSpPr txBox="1"/>
          <p:nvPr/>
        </p:nvSpPr>
        <p:spPr>
          <a:xfrm>
            <a:off x="4164943" y="2712979"/>
            <a:ext cx="2374478" cy="1933863"/>
          </a:xfrm>
          <a:prstGeom prst="rect">
            <a:avLst/>
          </a:prstGeom>
          <a:noFill/>
        </p:spPr>
        <p:txBody>
          <a:bodyPr wrap="square" lIns="0" tIns="0" rIns="0" bIns="0" rtlCol="0">
            <a:spAutoFit/>
          </a:bodyPr>
          <a:lstStyle>
            <a:defPPr>
              <a:defRPr lang="de-DE"/>
            </a:defPPr>
            <a:lvl1pPr marL="182563" indent="-182563">
              <a:spcAft>
                <a:spcPts val="0"/>
              </a:spcAft>
              <a:buClr>
                <a:schemeClr val="accent3"/>
              </a:buClr>
              <a:buFont typeface="Symbol" pitchFamily="2" charset="2"/>
              <a:buChar char="-"/>
              <a:defRPr sz="1400">
                <a:solidFill>
                  <a:schemeClr val="accent1"/>
                </a:solidFill>
              </a:defRPr>
            </a:lvl1pPr>
          </a:lstStyle>
          <a:p>
            <a:r>
              <a:rPr lang="de-CH" noProof="0" dirty="0"/>
              <a:t>CO</a:t>
            </a:r>
            <a:r>
              <a:rPr lang="de-CH" baseline="-25000" noProof="0" dirty="0"/>
              <a:t>2</a:t>
            </a:r>
            <a:r>
              <a:rPr lang="de-CH" noProof="0" dirty="0"/>
              <a:t>-neutral, einheimisch</a:t>
            </a:r>
          </a:p>
          <a:p>
            <a:r>
              <a:rPr lang="de-CH" noProof="0" dirty="0"/>
              <a:t>einfacher und günstiger Betrieb</a:t>
            </a:r>
          </a:p>
          <a:p>
            <a:r>
              <a:rPr lang="de-CH" noProof="0" dirty="0"/>
              <a:t>fixe Energietarife</a:t>
            </a:r>
          </a:p>
          <a:p>
            <a:r>
              <a:rPr lang="de-CH" noProof="0" dirty="0"/>
              <a:t>geringer Platzbedarf</a:t>
            </a:r>
          </a:p>
          <a:p>
            <a:endParaRPr lang="de-CH" noProof="0" dirty="0"/>
          </a:p>
        </p:txBody>
      </p:sp>
      <p:sp>
        <p:nvSpPr>
          <p:cNvPr id="20" name="Textfeld 19">
            <a:extLst>
              <a:ext uri="{FF2B5EF4-FFF2-40B4-BE49-F238E27FC236}">
                <a16:creationId xmlns:a16="http://schemas.microsoft.com/office/drawing/2014/main" id="{1637D4D5-EEE5-1BAF-213A-561ED8075961}"/>
              </a:ext>
            </a:extLst>
          </p:cNvPr>
          <p:cNvSpPr txBox="1"/>
          <p:nvPr/>
        </p:nvSpPr>
        <p:spPr>
          <a:xfrm>
            <a:off x="6734407" y="2712979"/>
            <a:ext cx="2374478" cy="534570"/>
          </a:xfrm>
          <a:prstGeom prst="rect">
            <a:avLst/>
          </a:prstGeom>
          <a:noFill/>
        </p:spPr>
        <p:txBody>
          <a:bodyPr wrap="square" lIns="0" tIns="0" rIns="0" bIns="0" rtlCol="0">
            <a:spAutoFit/>
          </a:bodyPr>
          <a:lstStyle>
            <a:defPPr>
              <a:defRPr lang="de-DE"/>
            </a:defPPr>
            <a:lvl1pPr marL="182563" indent="-182563">
              <a:spcAft>
                <a:spcPts val="0"/>
              </a:spcAft>
              <a:buClr>
                <a:schemeClr val="accent3"/>
              </a:buClr>
              <a:buFont typeface="Symbol" pitchFamily="2" charset="2"/>
              <a:buChar char="-"/>
              <a:defRPr sz="1400">
                <a:solidFill>
                  <a:schemeClr val="accent1"/>
                </a:solidFill>
              </a:defRPr>
            </a:lvl1pPr>
          </a:lstStyle>
          <a:p>
            <a:r>
              <a:rPr lang="de-CH" noProof="0" dirty="0"/>
              <a:t>Wärmeverbund muss vorhanden sein.</a:t>
            </a:r>
          </a:p>
        </p:txBody>
      </p:sp>
      <p:sp>
        <p:nvSpPr>
          <p:cNvPr id="21" name="Textfeld 20">
            <a:extLst>
              <a:ext uri="{FF2B5EF4-FFF2-40B4-BE49-F238E27FC236}">
                <a16:creationId xmlns:a16="http://schemas.microsoft.com/office/drawing/2014/main" id="{D5B5B310-D036-1C3E-4EBF-5F35D79B579E}"/>
              </a:ext>
            </a:extLst>
          </p:cNvPr>
          <p:cNvSpPr txBox="1"/>
          <p:nvPr/>
        </p:nvSpPr>
        <p:spPr>
          <a:xfrm>
            <a:off x="9303871" y="2712979"/>
            <a:ext cx="2372192" cy="1098827"/>
          </a:xfrm>
          <a:prstGeom prst="rect">
            <a:avLst/>
          </a:prstGeom>
          <a:noFill/>
        </p:spPr>
        <p:txBody>
          <a:bodyPr wrap="square" lIns="0" tIns="0" rIns="0" bIns="0" rtlCol="0">
            <a:spAutoFit/>
          </a:bodyPr>
          <a:lstStyle>
            <a:defPPr>
              <a:defRPr lang="de-DE"/>
            </a:defPPr>
            <a:lvl1pPr marL="182563" indent="-182563">
              <a:spcAft>
                <a:spcPts val="0"/>
              </a:spcAft>
              <a:buClr>
                <a:schemeClr val="accent3"/>
              </a:buClr>
              <a:buFont typeface="Symbol" pitchFamily="2" charset="2"/>
              <a:buChar char="-"/>
              <a:defRPr sz="1400">
                <a:solidFill>
                  <a:schemeClr val="accent1"/>
                </a:solidFill>
              </a:defRPr>
            </a:lvl1pPr>
          </a:lstStyle>
          <a:p>
            <a:r>
              <a:rPr lang="de-CH" noProof="0" dirty="0"/>
              <a:t>Solarstrom/Photovoltaik (Zusammenschluss zum Eigenverbrauch ist zusätzlich möglich.)</a:t>
            </a:r>
          </a:p>
        </p:txBody>
      </p:sp>
      <p:sp>
        <p:nvSpPr>
          <p:cNvPr id="14" name="Rechteck 13">
            <a:extLst>
              <a:ext uri="{FF2B5EF4-FFF2-40B4-BE49-F238E27FC236}">
                <a16:creationId xmlns:a16="http://schemas.microsoft.com/office/drawing/2014/main" id="{EF9D51D1-3F44-E1CE-EA93-4DB9AF96B415}"/>
              </a:ext>
            </a:extLst>
          </p:cNvPr>
          <p:cNvSpPr/>
          <p:nvPr/>
        </p:nvSpPr>
        <p:spPr>
          <a:xfrm>
            <a:off x="1595479"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Heiztechnik</a:t>
            </a:r>
          </a:p>
        </p:txBody>
      </p:sp>
      <p:sp>
        <p:nvSpPr>
          <p:cNvPr id="22" name="Rechteck 21">
            <a:extLst>
              <a:ext uri="{FF2B5EF4-FFF2-40B4-BE49-F238E27FC236}">
                <a16:creationId xmlns:a16="http://schemas.microsoft.com/office/drawing/2014/main" id="{CB4C575C-CE2C-75A9-2E32-2A98A5B74901}"/>
              </a:ext>
            </a:extLst>
          </p:cNvPr>
          <p:cNvSpPr/>
          <p:nvPr/>
        </p:nvSpPr>
        <p:spPr>
          <a:xfrm>
            <a:off x="4164943"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Vorteile</a:t>
            </a:r>
          </a:p>
        </p:txBody>
      </p:sp>
      <p:sp>
        <p:nvSpPr>
          <p:cNvPr id="25" name="Rechteck 24">
            <a:extLst>
              <a:ext uri="{FF2B5EF4-FFF2-40B4-BE49-F238E27FC236}">
                <a16:creationId xmlns:a16="http://schemas.microsoft.com/office/drawing/2014/main" id="{3690DBB9-CD57-5727-1479-70BF085AB92B}"/>
              </a:ext>
            </a:extLst>
          </p:cNvPr>
          <p:cNvSpPr/>
          <p:nvPr/>
        </p:nvSpPr>
        <p:spPr>
          <a:xfrm>
            <a:off x="6734407"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Nachteile</a:t>
            </a:r>
          </a:p>
        </p:txBody>
      </p:sp>
      <p:sp>
        <p:nvSpPr>
          <p:cNvPr id="26" name="Rechteck 25">
            <a:extLst>
              <a:ext uri="{FF2B5EF4-FFF2-40B4-BE49-F238E27FC236}">
                <a16:creationId xmlns:a16="http://schemas.microsoft.com/office/drawing/2014/main" id="{D2FFC1FC-F34A-E7C7-1523-24116711709B}"/>
              </a:ext>
            </a:extLst>
          </p:cNvPr>
          <p:cNvSpPr/>
          <p:nvPr/>
        </p:nvSpPr>
        <p:spPr>
          <a:xfrm>
            <a:off x="9303871" y="1910540"/>
            <a:ext cx="2374480" cy="5205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accent1"/>
                </a:solidFill>
              </a:rPr>
              <a:t>Kombinationen</a:t>
            </a:r>
          </a:p>
        </p:txBody>
      </p:sp>
      <p:pic>
        <p:nvPicPr>
          <p:cNvPr id="8" name="Grafik 7">
            <a:extLst>
              <a:ext uri="{FF2B5EF4-FFF2-40B4-BE49-F238E27FC236}">
                <a16:creationId xmlns:a16="http://schemas.microsoft.com/office/drawing/2014/main" id="{21753505-CDFE-E30E-13E0-0710376CE7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979" y="1760479"/>
            <a:ext cx="952500" cy="952500"/>
          </a:xfrm>
          <a:prstGeom prst="rect">
            <a:avLst/>
          </a:prstGeom>
        </p:spPr>
      </p:pic>
    </p:spTree>
    <p:extLst>
      <p:ext uri="{BB962C8B-B14F-4D97-AF65-F5344CB8AC3E}">
        <p14:creationId xmlns:p14="http://schemas.microsoft.com/office/powerpoint/2010/main" val="2327736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de-CH" noProof="0" dirty="0"/>
              <a:t>Fernwärme/Wärmeverbund</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C3A80E2F-C9E7-8849-9E48-6A154239B9FE}"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de-CH" noProof="0" smtClean="0"/>
              <a:pPr/>
              <a:t>33</a:t>
            </a:fld>
            <a:endParaRPr lang="de-CH" noProof="0" dirty="0"/>
          </a:p>
        </p:txBody>
      </p:sp>
      <p:pic>
        <p:nvPicPr>
          <p:cNvPr id="3" name="Grafik 2">
            <a:extLst>
              <a:ext uri="{FF2B5EF4-FFF2-40B4-BE49-F238E27FC236}">
                <a16:creationId xmlns:a16="http://schemas.microsoft.com/office/drawing/2014/main" id="{7B058A41-A071-7BFD-0C23-BE8D39C325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379" y="1082375"/>
            <a:ext cx="7123971" cy="5123527"/>
          </a:xfrm>
          <a:prstGeom prst="rect">
            <a:avLst/>
          </a:prstGeom>
        </p:spPr>
      </p:pic>
      <p:sp>
        <p:nvSpPr>
          <p:cNvPr id="7" name="Textfeld 6">
            <a:extLst>
              <a:ext uri="{FF2B5EF4-FFF2-40B4-BE49-F238E27FC236}">
                <a16:creationId xmlns:a16="http://schemas.microsoft.com/office/drawing/2014/main" id="{7586CA18-9C04-A70B-29DB-FCD572077B9F}"/>
              </a:ext>
            </a:extLst>
          </p:cNvPr>
          <p:cNvSpPr txBox="1"/>
          <p:nvPr/>
        </p:nvSpPr>
        <p:spPr>
          <a:xfrm>
            <a:off x="7735824" y="1099149"/>
            <a:ext cx="3940239" cy="3612336"/>
          </a:xfrm>
          <a:prstGeom prst="rect">
            <a:avLst/>
          </a:prstGeom>
          <a:noFill/>
        </p:spPr>
        <p:txBody>
          <a:bodyPr wrap="square" lIns="0" tIns="0" rIns="0" bIns="0" rtlCol="0">
            <a:spAutoFit/>
          </a:bodyPr>
          <a:lstStyle>
            <a:defPPr>
              <a:defRPr lang="de-DE"/>
            </a:defPPr>
            <a:lvl1pPr marL="182563" indent="-182563">
              <a:buClr>
                <a:schemeClr val="accent3"/>
              </a:buClr>
              <a:buFont typeface="Symbol" pitchFamily="2" charset="2"/>
              <a:buChar char="-"/>
              <a:defRPr sz="1400">
                <a:solidFill>
                  <a:schemeClr val="accent1"/>
                </a:solidFill>
              </a:defRPr>
            </a:lvl1pPr>
          </a:lstStyle>
          <a:p>
            <a:r>
              <a:rPr lang="de-CH" noProof="0" dirty="0"/>
              <a:t>Heizenergie aus erneuerbaren Quellen und Abwärme</a:t>
            </a:r>
          </a:p>
          <a:p>
            <a:r>
              <a:rPr lang="de-CH" noProof="0" dirty="0"/>
              <a:t>weitgehend fixe Energietarife</a:t>
            </a:r>
          </a:p>
          <a:p>
            <a:r>
              <a:rPr lang="de-CH" noProof="0" dirty="0"/>
              <a:t>hohe Versorgungssicherheit</a:t>
            </a:r>
          </a:p>
          <a:p>
            <a:r>
              <a:rPr lang="de-CH" noProof="0" dirty="0"/>
              <a:t>geringerer Platzbedarf, da kein Öltank benötigt wird</a:t>
            </a:r>
          </a:p>
          <a:p>
            <a:r>
              <a:rPr lang="de-CH" noProof="0" dirty="0"/>
              <a:t>Anschluss weitgehend wartungsfrei</a:t>
            </a:r>
          </a:p>
          <a:p>
            <a:r>
              <a:rPr lang="de-CH" noProof="0" dirty="0"/>
              <a:t>einfache Umstellung: Weiternutzung von Radiatoren und Bodenheizung</a:t>
            </a:r>
          </a:p>
          <a:p>
            <a:r>
              <a:rPr lang="de-CH" noProof="0" dirty="0"/>
              <a:t>lärm- und geruchsfrei</a:t>
            </a:r>
          </a:p>
          <a:p>
            <a:r>
              <a:rPr lang="de-CH" noProof="0" dirty="0"/>
              <a:t>Lebensdauer der Netze 60–100 Jahre</a:t>
            </a:r>
          </a:p>
        </p:txBody>
      </p:sp>
    </p:spTree>
    <p:extLst>
      <p:ext uri="{BB962C8B-B14F-4D97-AF65-F5344CB8AC3E}">
        <p14:creationId xmlns:p14="http://schemas.microsoft.com/office/powerpoint/2010/main" val="3251448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de-CH" noProof="0" dirty="0"/>
              <a:t>Wärmeverbund mit dezentralen Wärmepumpen</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0FEB458E-273E-104C-BAFA-2A585871B7AF}"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de-CH" noProof="0" smtClean="0"/>
              <a:pPr/>
              <a:t>34</a:t>
            </a:fld>
            <a:endParaRPr lang="de-CH" noProof="0" dirty="0"/>
          </a:p>
        </p:txBody>
      </p:sp>
      <p:sp>
        <p:nvSpPr>
          <p:cNvPr id="10" name="Textfeld 9">
            <a:extLst>
              <a:ext uri="{FF2B5EF4-FFF2-40B4-BE49-F238E27FC236}">
                <a16:creationId xmlns:a16="http://schemas.microsoft.com/office/drawing/2014/main" id="{B5FCC485-8E5E-CDBD-F168-88ED8F27145D}"/>
              </a:ext>
            </a:extLst>
          </p:cNvPr>
          <p:cNvSpPr txBox="1"/>
          <p:nvPr/>
        </p:nvSpPr>
        <p:spPr>
          <a:xfrm>
            <a:off x="7781544" y="1099149"/>
            <a:ext cx="3894519" cy="1723549"/>
          </a:xfrm>
          <a:prstGeom prst="rect">
            <a:avLst/>
          </a:prstGeom>
          <a:noFill/>
        </p:spPr>
        <p:txBody>
          <a:bodyPr wrap="square" lIns="0" tIns="0" rIns="0" bIns="0" rtlCol="0">
            <a:spAutoFit/>
          </a:bodyPr>
          <a:lstStyle>
            <a:defPPr>
              <a:defRPr lang="de-DE"/>
            </a:defPPr>
            <a:lvl1pPr marL="182563" indent="-182563">
              <a:buClr>
                <a:schemeClr val="accent3"/>
              </a:buClr>
              <a:buFont typeface="Symbol" pitchFamily="2" charset="2"/>
              <a:buChar char="-"/>
              <a:defRPr sz="1400">
                <a:solidFill>
                  <a:schemeClr val="accent1"/>
                </a:solidFill>
              </a:defRPr>
            </a:lvl1pPr>
          </a:lstStyle>
          <a:p>
            <a:r>
              <a:rPr lang="de-CH" noProof="0" dirty="0"/>
              <a:t>Heizenergie aus erneuerbaren Quellen und Abwärme</a:t>
            </a:r>
          </a:p>
          <a:p>
            <a:r>
              <a:rPr lang="de-CH" noProof="0" dirty="0"/>
              <a:t>weitgehend fixe Energietarife</a:t>
            </a:r>
          </a:p>
          <a:p>
            <a:r>
              <a:rPr lang="de-CH" noProof="0" dirty="0"/>
              <a:t>hohe Versorgungssicherheit</a:t>
            </a:r>
          </a:p>
          <a:p>
            <a:r>
              <a:rPr lang="de-CH" noProof="0" dirty="0"/>
              <a:t>gemeinsam genutzte Wärmequelle ermöglich Synergien</a:t>
            </a:r>
          </a:p>
          <a:p>
            <a:r>
              <a:rPr lang="de-CH" noProof="0" dirty="0"/>
              <a:t>Heizen und Kühlen möglich </a:t>
            </a:r>
          </a:p>
          <a:p>
            <a:r>
              <a:rPr lang="de-CH" noProof="0" dirty="0"/>
              <a:t>Lebensdauer der Netze 60–100 Jahre</a:t>
            </a:r>
          </a:p>
        </p:txBody>
      </p:sp>
      <p:pic>
        <p:nvPicPr>
          <p:cNvPr id="3" name="Grafik 2">
            <a:extLst>
              <a:ext uri="{FF2B5EF4-FFF2-40B4-BE49-F238E27FC236}">
                <a16:creationId xmlns:a16="http://schemas.microsoft.com/office/drawing/2014/main" id="{F7CDA726-7CC3-5608-D417-308FE77B27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03"/>
          <a:stretch/>
        </p:blipFill>
        <p:spPr>
          <a:xfrm>
            <a:off x="515379" y="1099149"/>
            <a:ext cx="7106896" cy="5129361"/>
          </a:xfrm>
          <a:prstGeom prst="rect">
            <a:avLst/>
          </a:prstGeom>
        </p:spPr>
      </p:pic>
    </p:spTree>
    <p:extLst>
      <p:ext uri="{BB962C8B-B14F-4D97-AF65-F5344CB8AC3E}">
        <p14:creationId xmlns:p14="http://schemas.microsoft.com/office/powerpoint/2010/main" val="1681437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2689-896C-B451-F484-46BD3E7647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BD8458-250D-A29A-5CB5-618F0BCEC576}"/>
              </a:ext>
            </a:extLst>
          </p:cNvPr>
          <p:cNvSpPr>
            <a:spLocks noGrp="1"/>
          </p:cNvSpPr>
          <p:nvPr>
            <p:ph type="title"/>
          </p:nvPr>
        </p:nvSpPr>
        <p:spPr/>
        <p:txBody>
          <a:bodyPr vert="horz" lIns="0" tIns="0" rIns="0" bIns="0" rtlCol="0" anchor="t">
            <a:noAutofit/>
          </a:bodyPr>
          <a:lstStyle/>
          <a:p>
            <a:r>
              <a:rPr lang="de-CH" noProof="0" dirty="0"/>
              <a:t>Kombinieren mit Sonnenenergie</a:t>
            </a:r>
          </a:p>
        </p:txBody>
      </p:sp>
      <p:sp>
        <p:nvSpPr>
          <p:cNvPr id="4" name="Datumsplatzhalter 3">
            <a:extLst>
              <a:ext uri="{FF2B5EF4-FFF2-40B4-BE49-F238E27FC236}">
                <a16:creationId xmlns:a16="http://schemas.microsoft.com/office/drawing/2014/main" id="{2C0D0410-2649-61D8-933C-E815DEE04862}"/>
              </a:ext>
            </a:extLst>
          </p:cNvPr>
          <p:cNvSpPr>
            <a:spLocks noGrp="1"/>
          </p:cNvSpPr>
          <p:nvPr>
            <p:ph type="dt" sz="half" idx="10"/>
          </p:nvPr>
        </p:nvSpPr>
        <p:spPr/>
        <p:txBody>
          <a:bodyPr/>
          <a:lstStyle/>
          <a:p>
            <a:fld id="{59E80E47-7B1E-0241-99CA-31DB3F646A90}"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FD61F05A-3D22-325C-D0A8-F0D05875054D}"/>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9F0B141A-2D9E-6000-A710-139B8A23A190}"/>
              </a:ext>
            </a:extLst>
          </p:cNvPr>
          <p:cNvSpPr>
            <a:spLocks noGrp="1"/>
          </p:cNvSpPr>
          <p:nvPr>
            <p:ph type="sldNum" sz="quarter" idx="12"/>
          </p:nvPr>
        </p:nvSpPr>
        <p:spPr/>
        <p:txBody>
          <a:bodyPr/>
          <a:lstStyle/>
          <a:p>
            <a:fld id="{442AD375-037F-43D0-B059-5172DA06796A}" type="slidenum">
              <a:rPr lang="de-CH" noProof="0" smtClean="0"/>
              <a:pPr/>
              <a:t>35</a:t>
            </a:fld>
            <a:endParaRPr lang="de-CH" noProof="0" dirty="0"/>
          </a:p>
        </p:txBody>
      </p:sp>
      <p:sp>
        <p:nvSpPr>
          <p:cNvPr id="10" name="Textfeld 9">
            <a:extLst>
              <a:ext uri="{FF2B5EF4-FFF2-40B4-BE49-F238E27FC236}">
                <a16:creationId xmlns:a16="http://schemas.microsoft.com/office/drawing/2014/main" id="{B5FCC485-8E5E-CDBD-F168-88ED8F27145D}"/>
              </a:ext>
            </a:extLst>
          </p:cNvPr>
          <p:cNvSpPr txBox="1"/>
          <p:nvPr/>
        </p:nvSpPr>
        <p:spPr>
          <a:xfrm>
            <a:off x="9011768" y="1099149"/>
            <a:ext cx="2664295" cy="3231654"/>
          </a:xfrm>
          <a:prstGeom prst="rect">
            <a:avLst/>
          </a:prstGeom>
          <a:noFill/>
        </p:spPr>
        <p:txBody>
          <a:bodyPr wrap="square" lIns="0" tIns="0" rIns="0" bIns="0" rtlCol="0">
            <a:spAutoFit/>
          </a:bodyPr>
          <a:lstStyle>
            <a:defPPr>
              <a:defRPr lang="de-DE"/>
            </a:defPPr>
            <a:lvl1pPr marL="182563" indent="-182563">
              <a:buClr>
                <a:schemeClr val="accent3"/>
              </a:buClr>
              <a:buFont typeface="Symbol" pitchFamily="2" charset="2"/>
              <a:buChar char="-"/>
              <a:defRPr sz="1400">
                <a:solidFill>
                  <a:schemeClr val="accent1"/>
                </a:solidFill>
              </a:defRPr>
            </a:lvl1pPr>
          </a:lstStyle>
          <a:p>
            <a:pPr marL="0" indent="0">
              <a:buNone/>
            </a:pPr>
            <a:r>
              <a:rPr lang="de-CH" noProof="0" dirty="0"/>
              <a:t>Photovoltaik (PV)</a:t>
            </a:r>
          </a:p>
          <a:p>
            <a:r>
              <a:rPr lang="de-CH" noProof="0" dirty="0"/>
              <a:t>Stromproduktion zum Eigenverbrauch</a:t>
            </a:r>
          </a:p>
          <a:p>
            <a:r>
              <a:rPr lang="de-CH" noProof="0" dirty="0"/>
              <a:t>Kombination mit einer Wärmepumpe</a:t>
            </a:r>
          </a:p>
          <a:p>
            <a:endParaRPr lang="de-CH" noProof="0" dirty="0"/>
          </a:p>
          <a:p>
            <a:pPr marL="0" indent="0">
              <a:buNone/>
            </a:pPr>
            <a:r>
              <a:rPr lang="de-CH" noProof="0" dirty="0"/>
              <a:t>Solarwärme (Sonnenkollektoren)</a:t>
            </a:r>
          </a:p>
          <a:p>
            <a:r>
              <a:rPr lang="de-CH" noProof="0" dirty="0"/>
              <a:t>Kombination mit Holzfeuerungen</a:t>
            </a:r>
          </a:p>
          <a:p>
            <a:r>
              <a:rPr lang="de-CH" noProof="0" dirty="0"/>
              <a:t>Heizungsunterstützung (Wassererwärmung)</a:t>
            </a:r>
          </a:p>
          <a:p>
            <a:r>
              <a:rPr lang="de-CH" noProof="0" dirty="0"/>
              <a:t>Warmwasserbedarf kann im Sommer gedeckt werden.</a:t>
            </a:r>
          </a:p>
          <a:p>
            <a:r>
              <a:rPr lang="de-CH" noProof="0" dirty="0"/>
              <a:t>Feuerung kann über Sommermonate stillstehen.</a:t>
            </a:r>
          </a:p>
        </p:txBody>
      </p:sp>
      <p:pic>
        <p:nvPicPr>
          <p:cNvPr id="11" name="Inhaltsplatzhalter 6">
            <a:hlinkClick r:id="rId3"/>
            <a:extLst>
              <a:ext uri="{FF2B5EF4-FFF2-40B4-BE49-F238E27FC236}">
                <a16:creationId xmlns:a16="http://schemas.microsoft.com/office/drawing/2014/main" id="{9010EF28-4BDD-416F-E2EE-088140DA94FD}"/>
              </a:ext>
            </a:extLst>
          </p:cNvPr>
          <p:cNvPicPr>
            <a:picLocks noGrp="1" noChangeAspect="1"/>
          </p:cNvPicPr>
          <p:nvPr>
            <p:ph idx="1"/>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r="6143" b="2149"/>
          <a:stretch/>
        </p:blipFill>
        <p:spPr>
          <a:xfrm>
            <a:off x="515378" y="1099149"/>
            <a:ext cx="8345333" cy="5091668"/>
          </a:xfrm>
          <a:prstGeom prst="rect">
            <a:avLst/>
          </a:prstGeom>
        </p:spPr>
      </p:pic>
      <p:sp>
        <p:nvSpPr>
          <p:cNvPr id="12" name="Textfeld 11">
            <a:extLst>
              <a:ext uri="{FF2B5EF4-FFF2-40B4-BE49-F238E27FC236}">
                <a16:creationId xmlns:a16="http://schemas.microsoft.com/office/drawing/2014/main" id="{E8797FF8-8A12-4CEB-BA95-B2347649FE00}"/>
              </a:ext>
            </a:extLst>
          </p:cNvPr>
          <p:cNvSpPr txBox="1"/>
          <p:nvPr/>
        </p:nvSpPr>
        <p:spPr>
          <a:xfrm>
            <a:off x="4424978" y="1285850"/>
            <a:ext cx="155557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schemeClr val="accent1"/>
                </a:solidFill>
                <a:effectLst/>
                <a:uLnTx/>
                <a:uFillTx/>
                <a:latin typeface="Arial" panose="020B0604020202020204"/>
                <a:ea typeface="+mn-ea"/>
                <a:cs typeface="+mn-cs"/>
              </a:rPr>
              <a:t>PV-Module (Strom)</a:t>
            </a:r>
          </a:p>
        </p:txBody>
      </p:sp>
      <p:sp>
        <p:nvSpPr>
          <p:cNvPr id="13" name="Textfeld 12">
            <a:extLst>
              <a:ext uri="{FF2B5EF4-FFF2-40B4-BE49-F238E27FC236}">
                <a16:creationId xmlns:a16="http://schemas.microsoft.com/office/drawing/2014/main" id="{7F5227A0-765F-2EE2-26EB-1D1098F69890}"/>
              </a:ext>
            </a:extLst>
          </p:cNvPr>
          <p:cNvSpPr txBox="1"/>
          <p:nvPr/>
        </p:nvSpPr>
        <p:spPr>
          <a:xfrm>
            <a:off x="6712664" y="2021748"/>
            <a:ext cx="1608376" cy="43088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schemeClr val="accent1"/>
                </a:solidFill>
                <a:effectLst/>
                <a:uLnTx/>
                <a:uFillTx/>
                <a:latin typeface="Arial" panose="020B0604020202020204"/>
                <a:ea typeface="+mn-ea"/>
                <a:cs typeface="+mn-cs"/>
              </a:rPr>
              <a:t>Sonnenkollektoren</a:t>
            </a:r>
            <a:br>
              <a:rPr kumimoji="0" lang="de-CH" sz="1400" b="0" i="0" u="none" strike="noStrike" kern="1200" cap="none" spc="0" normalizeH="0" baseline="0" noProof="0" dirty="0">
                <a:ln>
                  <a:noFill/>
                </a:ln>
                <a:solidFill>
                  <a:schemeClr val="accent1"/>
                </a:solidFill>
                <a:effectLst/>
                <a:uLnTx/>
                <a:uFillTx/>
                <a:latin typeface="Arial" panose="020B0604020202020204"/>
                <a:ea typeface="+mn-ea"/>
                <a:cs typeface="+mn-cs"/>
              </a:rPr>
            </a:br>
            <a:r>
              <a:rPr kumimoji="0" lang="de-CH" sz="1400" b="0" i="0" u="none" strike="noStrike" kern="1200" cap="none" spc="0" normalizeH="0" baseline="0" noProof="0" dirty="0">
                <a:ln>
                  <a:noFill/>
                </a:ln>
                <a:solidFill>
                  <a:schemeClr val="accent1"/>
                </a:solidFill>
                <a:effectLst/>
                <a:uLnTx/>
                <a:uFillTx/>
                <a:latin typeface="Arial" panose="020B0604020202020204"/>
                <a:ea typeface="+mn-ea"/>
                <a:cs typeface="+mn-cs"/>
              </a:rPr>
              <a:t>           (Wärme)</a:t>
            </a:r>
          </a:p>
        </p:txBody>
      </p:sp>
    </p:spTree>
    <p:extLst>
      <p:ext uri="{BB962C8B-B14F-4D97-AF65-F5344CB8AC3E}">
        <p14:creationId xmlns:p14="http://schemas.microsoft.com/office/powerpoint/2010/main" val="1025353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de-CH" noProof="0" dirty="0"/>
              <a:t>Rechnen Sie richtig – die Gesamtkosten</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p:txBody>
          <a:bodyPr/>
          <a:lstStyle/>
          <a:p>
            <a:pPr>
              <a:lnSpc>
                <a:spcPct val="113999"/>
              </a:lnSpc>
            </a:pPr>
            <a:r>
              <a:rPr lang="de-CH" sz="2000" noProof="0" dirty="0">
                <a:ea typeface="+mn-lt"/>
                <a:cs typeface="+mn-lt"/>
              </a:rPr>
              <a:t>Der erste Blick trügt oft: Die Investitionskosten für klimafreundliche Heizsysteme sind teilweise zwar höher als der 1:1 Ersatz einer Öl- </a:t>
            </a:r>
            <a:r>
              <a:rPr lang="de-CH" sz="2000" dirty="0">
                <a:ea typeface="+mn-lt"/>
                <a:cs typeface="+mn-lt"/>
              </a:rPr>
              <a:t>oder Gasheizung</a:t>
            </a:r>
            <a:r>
              <a:rPr lang="de-CH" sz="2000" dirty="0">
                <a:solidFill>
                  <a:srgbClr val="FF0000"/>
                </a:solidFill>
                <a:ea typeface="+mn-lt"/>
                <a:cs typeface="+mn-lt"/>
              </a:rPr>
              <a:t>. Neue gesetzliche Rahmenbedingungen führen dazu, dass ein 1:1-Ersatz eines fossilen Heizsystems in fast allen Kantonen jedoch nicht mehr so einfach möglich ist.​</a:t>
            </a:r>
            <a:br>
              <a:rPr lang="de-CH" dirty="0">
                <a:solidFill>
                  <a:srgbClr val="FF0000"/>
                </a:solidFill>
              </a:rPr>
            </a:br>
            <a:r>
              <a:rPr lang="de-CH" sz="2000" noProof="0" dirty="0">
                <a:ea typeface="+mn-lt"/>
                <a:cs typeface="+mn-lt"/>
              </a:rPr>
              <a:t>Der Umstieg auf erneuerbare Energien rechnet sich jedoch für Hauseigentümer/innen ganz direkt:</a:t>
            </a:r>
          </a:p>
          <a:p>
            <a:pPr lvl="1"/>
            <a:r>
              <a:rPr lang="de-CH" sz="2000" noProof="0" dirty="0"/>
              <a:t>Wegfall der CO</a:t>
            </a:r>
            <a:r>
              <a:rPr lang="de-CH" sz="2000" baseline="-25000" noProof="0" dirty="0"/>
              <a:t>2</a:t>
            </a:r>
            <a:r>
              <a:rPr lang="de-CH" sz="2000" noProof="0" dirty="0"/>
              <a:t>-Abgabe bei der Verwendung erneuerbarer Energien,</a:t>
            </a:r>
          </a:p>
          <a:p>
            <a:pPr lvl="1">
              <a:spcAft>
                <a:spcPts val="600"/>
              </a:spcAft>
            </a:pPr>
            <a:r>
              <a:rPr lang="de-CH" sz="2000" noProof="0" dirty="0"/>
              <a:t>reduzierte Energie- und Betriebskosten,</a:t>
            </a:r>
          </a:p>
          <a:p>
            <a:pPr lvl="1">
              <a:spcAft>
                <a:spcPts val="600"/>
              </a:spcAft>
            </a:pPr>
            <a:r>
              <a:rPr lang="de-CH" sz="2000" noProof="0" dirty="0"/>
              <a:t>Förderbeiträge und Steuerabzüge,</a:t>
            </a:r>
          </a:p>
          <a:p>
            <a:pPr lvl="1">
              <a:spcAft>
                <a:spcPts val="600"/>
              </a:spcAft>
            </a:pPr>
            <a:r>
              <a:rPr lang="de-CH" sz="2000" noProof="0" dirty="0"/>
              <a:t>grössere Unabhängigkeit gegenüber Energiepreisschwankungen durch die Verwendung einheimischer erneuerbarer Energien,</a:t>
            </a:r>
          </a:p>
          <a:p>
            <a:pPr lvl="1">
              <a:spcAft>
                <a:spcPts val="600"/>
              </a:spcAft>
            </a:pPr>
            <a:r>
              <a:rPr lang="de-CH" sz="2000" noProof="0" dirty="0"/>
              <a:t>Erhalt oder Erhöhung des Gebäudewertes.</a:t>
            </a:r>
          </a:p>
          <a:p>
            <a:pPr lvl="1"/>
            <a:endParaRPr lang="de-CH" sz="2000" noProof="0" dirty="0"/>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0531A793-E0C6-0A48-8DB8-8F0425829A15}"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36</a:t>
            </a:fld>
            <a:endParaRPr lang="de-CH" noProof="0" dirty="0"/>
          </a:p>
        </p:txBody>
      </p:sp>
      <p:sp>
        <p:nvSpPr>
          <p:cNvPr id="7" name="Abgerundetes Rechteck 6">
            <a:extLst>
              <a:ext uri="{FF2B5EF4-FFF2-40B4-BE49-F238E27FC236}">
                <a16:creationId xmlns:a16="http://schemas.microsoft.com/office/drawing/2014/main" id="{E316DA95-8391-5ABC-8E62-E36AB4384E42}"/>
              </a:ext>
            </a:extLst>
          </p:cNvPr>
          <p:cNvSpPr/>
          <p:nvPr/>
        </p:nvSpPr>
        <p:spPr>
          <a:xfrm>
            <a:off x="1260342" y="5625244"/>
            <a:ext cx="10020802" cy="75988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noProof="0" dirty="0">
                <a:solidFill>
                  <a:schemeClr val="accent1"/>
                </a:solidFill>
              </a:rPr>
              <a:t>Aussagekräftig ist nur eine Gesamtbetrachtung der Kosten für Anschaffung, Energie, Betrieb und Wartung einer Heizung über den Lebenszyklus von 20 Jahren!</a:t>
            </a:r>
          </a:p>
        </p:txBody>
      </p:sp>
      <p:pic>
        <p:nvPicPr>
          <p:cNvPr id="9" name="Grafik 8">
            <a:extLst>
              <a:ext uri="{FF2B5EF4-FFF2-40B4-BE49-F238E27FC236}">
                <a16:creationId xmlns:a16="http://schemas.microsoft.com/office/drawing/2014/main" id="{961ECCA9-BD47-00FF-2A14-7DDE8FF697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7146" y="5561447"/>
            <a:ext cx="792087" cy="792087"/>
          </a:xfrm>
          <a:prstGeom prst="rect">
            <a:avLst/>
          </a:prstGeom>
        </p:spPr>
      </p:pic>
    </p:spTree>
    <p:extLst>
      <p:ext uri="{BB962C8B-B14F-4D97-AF65-F5344CB8AC3E}">
        <p14:creationId xmlns:p14="http://schemas.microsoft.com/office/powerpoint/2010/main" val="2359819566"/>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de-CH" noProof="0" dirty="0"/>
              <a:t>Kostenfaktoren</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B7F4A511-C39E-0242-9A51-31B0FD890B62}"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37</a:t>
            </a:fld>
            <a:endParaRPr lang="de-CH" noProof="0" dirty="0"/>
          </a:p>
        </p:txBody>
      </p:sp>
      <p:cxnSp>
        <p:nvCxnSpPr>
          <p:cNvPr id="15" name="Gerade Verbindung 14">
            <a:extLst>
              <a:ext uri="{FF2B5EF4-FFF2-40B4-BE49-F238E27FC236}">
                <a16:creationId xmlns:a16="http://schemas.microsoft.com/office/drawing/2014/main" id="{E63533C9-FCFA-A6E7-A916-AC07C0304EC9}"/>
              </a:ext>
            </a:extLst>
          </p:cNvPr>
          <p:cNvCxnSpPr>
            <a:cxnSpLocks/>
          </p:cNvCxnSpPr>
          <p:nvPr/>
        </p:nvCxnSpPr>
        <p:spPr>
          <a:xfrm>
            <a:off x="3902222" y="3543240"/>
            <a:ext cx="82180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31A2BA58-A18A-8BC8-0310-21B597540428}"/>
              </a:ext>
            </a:extLst>
          </p:cNvPr>
          <p:cNvCxnSpPr>
            <a:cxnSpLocks/>
          </p:cNvCxnSpPr>
          <p:nvPr/>
        </p:nvCxnSpPr>
        <p:spPr>
          <a:xfrm>
            <a:off x="6960096" y="2337328"/>
            <a:ext cx="43061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6A40037C-07E4-87DE-980E-4BC6F3AA44F8}"/>
              </a:ext>
            </a:extLst>
          </p:cNvPr>
          <p:cNvCxnSpPr>
            <a:cxnSpLocks/>
          </p:cNvCxnSpPr>
          <p:nvPr/>
        </p:nvCxnSpPr>
        <p:spPr>
          <a:xfrm flipH="1" flipV="1">
            <a:off x="5878806" y="4208107"/>
            <a:ext cx="2" cy="432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55322FBB-786F-53D8-7707-034AFC886654}"/>
              </a:ext>
            </a:extLst>
          </p:cNvPr>
          <p:cNvSpPr txBox="1"/>
          <p:nvPr/>
        </p:nvSpPr>
        <p:spPr>
          <a:xfrm>
            <a:off x="7536160" y="2181140"/>
            <a:ext cx="4110613" cy="1107996"/>
          </a:xfrm>
          <a:prstGeom prst="rect">
            <a:avLst/>
          </a:prstGeom>
          <a:noFill/>
        </p:spPr>
        <p:txBody>
          <a:bodyPr wrap="square" lIns="0" tIns="0" rIns="0" bIns="0" rtlCol="0" anchor="t">
            <a:spAutoFit/>
          </a:bodyPr>
          <a:lstStyle/>
          <a:p>
            <a:r>
              <a:rPr lang="de-CH" b="1" noProof="0" dirty="0">
                <a:solidFill>
                  <a:schemeClr val="accent1"/>
                </a:solidFill>
              </a:rPr>
              <a:t>Energiekosten</a:t>
            </a:r>
            <a:r>
              <a:rPr lang="de-CH" noProof="0" dirty="0">
                <a:solidFill>
                  <a:schemeClr val="accent1"/>
                </a:solidFill>
              </a:rPr>
              <a:t> </a:t>
            </a:r>
          </a:p>
          <a:p>
            <a:r>
              <a:rPr lang="de-CH" noProof="0" dirty="0">
                <a:solidFill>
                  <a:schemeClr val="accent1"/>
                </a:solidFill>
              </a:rPr>
              <a:t>für Heizöl, Gas, Strom etc.; entscheidend für die Gesamtkosten, Anteil wird jedoch häufig unterschätzt</a:t>
            </a:r>
          </a:p>
        </p:txBody>
      </p:sp>
      <p:sp>
        <p:nvSpPr>
          <p:cNvPr id="19" name="Textfeld 18">
            <a:extLst>
              <a:ext uri="{FF2B5EF4-FFF2-40B4-BE49-F238E27FC236}">
                <a16:creationId xmlns:a16="http://schemas.microsoft.com/office/drawing/2014/main" id="{5507B47E-6157-302C-7041-97B6B29BB8D3}"/>
              </a:ext>
            </a:extLst>
          </p:cNvPr>
          <p:cNvSpPr txBox="1"/>
          <p:nvPr/>
        </p:nvSpPr>
        <p:spPr>
          <a:xfrm>
            <a:off x="1811681" y="3378181"/>
            <a:ext cx="3240341" cy="1661993"/>
          </a:xfrm>
          <a:prstGeom prst="rect">
            <a:avLst/>
          </a:prstGeom>
          <a:noFill/>
        </p:spPr>
        <p:txBody>
          <a:bodyPr wrap="square" lIns="0" tIns="0" rIns="0" bIns="0" rtlCol="0" anchor="t">
            <a:spAutoFit/>
          </a:bodyPr>
          <a:lstStyle/>
          <a:p>
            <a:r>
              <a:rPr lang="de-CH" b="1" noProof="0" dirty="0">
                <a:solidFill>
                  <a:schemeClr val="accent1"/>
                </a:solidFill>
              </a:rPr>
              <a:t>Investitionskosten</a:t>
            </a:r>
            <a:r>
              <a:rPr lang="de-CH" noProof="0" dirty="0">
                <a:solidFill>
                  <a:schemeClr val="accent1"/>
                </a:solidFill>
              </a:rPr>
              <a:t> </a:t>
            </a:r>
          </a:p>
          <a:p>
            <a:r>
              <a:rPr lang="de-CH" noProof="0" dirty="0">
                <a:solidFill>
                  <a:schemeClr val="accent1"/>
                </a:solidFill>
                <a:sym typeface="Wingdings" panose="05000000000000000000" pitchFamily="2" charset="2"/>
              </a:rPr>
              <a:t>einmaliger Betrag für die Anschaffung des Heizsystems inkl. Montagekosten; </a:t>
            </a:r>
            <a:r>
              <a:rPr lang="de-CH" noProof="0" dirty="0">
                <a:solidFill>
                  <a:schemeClr val="accent1"/>
                </a:solidFill>
              </a:rPr>
              <a:t>werden anteilsmässig häufig überschätzt</a:t>
            </a:r>
          </a:p>
        </p:txBody>
      </p:sp>
      <p:sp>
        <p:nvSpPr>
          <p:cNvPr id="20" name="Textfeld 19">
            <a:extLst>
              <a:ext uri="{FF2B5EF4-FFF2-40B4-BE49-F238E27FC236}">
                <a16:creationId xmlns:a16="http://schemas.microsoft.com/office/drawing/2014/main" id="{EFD52D8A-78F2-788E-B1E8-3FFDB1F01B2B}"/>
              </a:ext>
            </a:extLst>
          </p:cNvPr>
          <p:cNvSpPr txBox="1"/>
          <p:nvPr/>
        </p:nvSpPr>
        <p:spPr>
          <a:xfrm>
            <a:off x="5807968" y="4675965"/>
            <a:ext cx="4176464" cy="1384995"/>
          </a:xfrm>
          <a:prstGeom prst="rect">
            <a:avLst/>
          </a:prstGeom>
          <a:noFill/>
        </p:spPr>
        <p:txBody>
          <a:bodyPr wrap="square" lIns="0" tIns="0" rIns="0" bIns="0" rtlCol="0" anchor="t">
            <a:spAutoFit/>
          </a:bodyPr>
          <a:lstStyle/>
          <a:p>
            <a:r>
              <a:rPr lang="de-CH" b="1" noProof="0" dirty="0">
                <a:solidFill>
                  <a:schemeClr val="accent1"/>
                </a:solidFill>
              </a:rPr>
              <a:t>Betriebs- und Unterhaltskosten</a:t>
            </a:r>
            <a:r>
              <a:rPr lang="de-CH" noProof="0" dirty="0">
                <a:solidFill>
                  <a:schemeClr val="accent1"/>
                </a:solidFill>
              </a:rPr>
              <a:t> </a:t>
            </a:r>
          </a:p>
          <a:p>
            <a:r>
              <a:rPr lang="de-CH" noProof="0" dirty="0">
                <a:solidFill>
                  <a:schemeClr val="accent1"/>
                </a:solidFill>
                <a:sym typeface="Wingdings" panose="05000000000000000000" pitchFamily="2" charset="2"/>
              </a:rPr>
              <a:t>für Reparaturen, Wartung, Kaminprüfung und -reinigung; </a:t>
            </a:r>
            <a:r>
              <a:rPr lang="de-CH" noProof="0" dirty="0">
                <a:solidFill>
                  <a:schemeClr val="accent1"/>
                </a:solidFill>
              </a:rPr>
              <a:t>kleinster Anteil an den Gesamtkosten; sind aber nicht zu unterschätzen</a:t>
            </a:r>
          </a:p>
        </p:txBody>
      </p:sp>
      <p:sp>
        <p:nvSpPr>
          <p:cNvPr id="21" name="Textfeld 20">
            <a:extLst>
              <a:ext uri="{FF2B5EF4-FFF2-40B4-BE49-F238E27FC236}">
                <a16:creationId xmlns:a16="http://schemas.microsoft.com/office/drawing/2014/main" id="{3D9F8884-A86F-5CD8-BC42-2A4121CA2093}"/>
              </a:ext>
            </a:extLst>
          </p:cNvPr>
          <p:cNvSpPr txBox="1"/>
          <p:nvPr/>
        </p:nvSpPr>
        <p:spPr>
          <a:xfrm>
            <a:off x="2232783" y="1429144"/>
            <a:ext cx="2912212" cy="738664"/>
          </a:xfrm>
          <a:prstGeom prst="rect">
            <a:avLst/>
          </a:prstGeom>
          <a:noFill/>
        </p:spPr>
        <p:txBody>
          <a:bodyPr wrap="square" lIns="0" tIns="0" rIns="0" bIns="0" rtlCol="0">
            <a:spAutoFit/>
          </a:bodyPr>
          <a:lstStyle/>
          <a:p>
            <a:r>
              <a:rPr lang="de-CH" sz="1600" noProof="0" dirty="0">
                <a:solidFill>
                  <a:schemeClr val="accent1"/>
                </a:solidFill>
              </a:rPr>
              <a:t>Schematische Darstellung der Gesamtkosten über den Lebenszyklus einer Heizung</a:t>
            </a:r>
          </a:p>
        </p:txBody>
      </p:sp>
      <p:grpSp>
        <p:nvGrpSpPr>
          <p:cNvPr id="8" name="Gruppieren 7">
            <a:extLst>
              <a:ext uri="{FF2B5EF4-FFF2-40B4-BE49-F238E27FC236}">
                <a16:creationId xmlns:a16="http://schemas.microsoft.com/office/drawing/2014/main" id="{DB6EDE6C-5F8D-EDA6-0F25-97D907CA7E3C}"/>
              </a:ext>
            </a:extLst>
          </p:cNvPr>
          <p:cNvGrpSpPr/>
          <p:nvPr/>
        </p:nvGrpSpPr>
        <p:grpSpPr>
          <a:xfrm>
            <a:off x="4751818" y="1862807"/>
            <a:ext cx="2253975" cy="2253973"/>
            <a:chOff x="4893028" y="2194998"/>
            <a:chExt cx="1944216" cy="1944216"/>
          </a:xfrm>
        </p:grpSpPr>
        <p:sp>
          <p:nvSpPr>
            <p:cNvPr id="9" name="Bogen 8">
              <a:extLst>
                <a:ext uri="{FF2B5EF4-FFF2-40B4-BE49-F238E27FC236}">
                  <a16:creationId xmlns:a16="http://schemas.microsoft.com/office/drawing/2014/main" id="{9D908EE8-2556-8F5C-20AF-4E1BD7BB1C76}"/>
                </a:ext>
              </a:extLst>
            </p:cNvPr>
            <p:cNvSpPr/>
            <p:nvPr/>
          </p:nvSpPr>
          <p:spPr>
            <a:xfrm rot="7777123">
              <a:off x="4893028" y="2194998"/>
              <a:ext cx="1944216" cy="1944216"/>
            </a:xfrm>
            <a:prstGeom prst="arc">
              <a:avLst>
                <a:gd name="adj1" fmla="val 18196319"/>
                <a:gd name="adj2" fmla="val 20176985"/>
              </a:avLst>
            </a:prstGeom>
            <a:solidFill>
              <a:schemeClr val="accent6"/>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noProof="0" dirty="0"/>
            </a:p>
          </p:txBody>
        </p:sp>
        <p:sp>
          <p:nvSpPr>
            <p:cNvPr id="10" name="Bogen 9">
              <a:extLst>
                <a:ext uri="{FF2B5EF4-FFF2-40B4-BE49-F238E27FC236}">
                  <a16:creationId xmlns:a16="http://schemas.microsoft.com/office/drawing/2014/main" id="{CAED9498-4745-8D9F-6C77-BF4929C7AE92}"/>
                </a:ext>
              </a:extLst>
            </p:cNvPr>
            <p:cNvSpPr/>
            <p:nvPr/>
          </p:nvSpPr>
          <p:spPr>
            <a:xfrm rot="7777123">
              <a:off x="4893028" y="2194998"/>
              <a:ext cx="1944216" cy="1944216"/>
            </a:xfrm>
            <a:prstGeom prst="arc">
              <a:avLst>
                <a:gd name="adj1" fmla="val 20179432"/>
                <a:gd name="adj2" fmla="val 4797979"/>
              </a:avLst>
            </a:prstGeom>
            <a:solidFill>
              <a:schemeClr val="accent5"/>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noProof="0" dirty="0"/>
            </a:p>
          </p:txBody>
        </p:sp>
        <p:sp>
          <p:nvSpPr>
            <p:cNvPr id="25" name="Bogen 24">
              <a:extLst>
                <a:ext uri="{FF2B5EF4-FFF2-40B4-BE49-F238E27FC236}">
                  <a16:creationId xmlns:a16="http://schemas.microsoft.com/office/drawing/2014/main" id="{58283368-92AF-21CC-208B-625CA61F821A}"/>
                </a:ext>
              </a:extLst>
            </p:cNvPr>
            <p:cNvSpPr/>
            <p:nvPr/>
          </p:nvSpPr>
          <p:spPr>
            <a:xfrm rot="7777123">
              <a:off x="4893028" y="2194998"/>
              <a:ext cx="1944216" cy="1944216"/>
            </a:xfrm>
            <a:prstGeom prst="arc">
              <a:avLst>
                <a:gd name="adj1" fmla="val 4769738"/>
                <a:gd name="adj2" fmla="val 18214204"/>
              </a:avLst>
            </a:prstGeom>
            <a:solidFill>
              <a:schemeClr val="accent4"/>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noProof="0" dirty="0"/>
            </a:p>
          </p:txBody>
        </p:sp>
      </p:grpSp>
    </p:spTree>
    <p:extLst>
      <p:ext uri="{BB962C8B-B14F-4D97-AF65-F5344CB8AC3E}">
        <p14:creationId xmlns:p14="http://schemas.microsoft.com/office/powerpoint/2010/main" val="1706841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de-CH" noProof="0" dirty="0"/>
              <a:t>Jahresvergleich Heizsysteme Einfamilienhaus</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2CD50686-EF58-4B42-AC09-4779AF4A8C85}"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38</a:t>
            </a:fld>
            <a:endParaRPr lang="de-CH" noProof="0" dirty="0"/>
          </a:p>
        </p:txBody>
      </p:sp>
      <p:sp>
        <p:nvSpPr>
          <p:cNvPr id="3" name="Textfeld 2">
            <a:extLst>
              <a:ext uri="{FF2B5EF4-FFF2-40B4-BE49-F238E27FC236}">
                <a16:creationId xmlns:a16="http://schemas.microsoft.com/office/drawing/2014/main" id="{9D7C6688-42BE-6EF4-247E-C4D86A53D0CB}"/>
              </a:ext>
            </a:extLst>
          </p:cNvPr>
          <p:cNvSpPr txBox="1"/>
          <p:nvPr/>
        </p:nvSpPr>
        <p:spPr>
          <a:xfrm>
            <a:off x="599851" y="1283843"/>
            <a:ext cx="1278558" cy="738664"/>
          </a:xfrm>
          <a:prstGeom prst="rect">
            <a:avLst/>
          </a:prstGeom>
          <a:noFill/>
        </p:spPr>
        <p:txBody>
          <a:bodyPr wrap="square" lIns="0" tIns="0" rIns="0" bIns="0" rtlCol="0">
            <a:spAutoFit/>
          </a:bodyPr>
          <a:lstStyle>
            <a:defPPr>
              <a:defRPr lang="de-DE"/>
            </a:defPPr>
            <a:lvl1pPr>
              <a:defRPr sz="1600" b="1">
                <a:solidFill>
                  <a:schemeClr val="accent1"/>
                </a:solidFill>
              </a:defRPr>
            </a:lvl1pPr>
          </a:lstStyle>
          <a:p>
            <a:r>
              <a:rPr lang="de-CH" b="0" noProof="0" dirty="0"/>
              <a:t>Beispiel mit 3000 Litern Ölverbrauch</a:t>
            </a:r>
          </a:p>
        </p:txBody>
      </p:sp>
      <p:pic>
        <p:nvPicPr>
          <p:cNvPr id="7" name="Grafik 6">
            <a:extLst>
              <a:ext uri="{FF2B5EF4-FFF2-40B4-BE49-F238E27FC236}">
                <a16:creationId xmlns:a16="http://schemas.microsoft.com/office/drawing/2014/main" id="{D63DE8FF-2C11-6F8A-84D6-FE47EC8707D6}"/>
              </a:ext>
            </a:extLst>
          </p:cNvPr>
          <p:cNvPicPr>
            <a:picLocks noChangeAspect="1"/>
          </p:cNvPicPr>
          <p:nvPr/>
        </p:nvPicPr>
        <p:blipFill>
          <a:blip r:embed="rId3"/>
          <a:stretch>
            <a:fillRect/>
          </a:stretch>
        </p:blipFill>
        <p:spPr>
          <a:xfrm>
            <a:off x="2315580" y="1144918"/>
            <a:ext cx="7772400" cy="4787619"/>
          </a:xfrm>
          <a:prstGeom prst="rect">
            <a:avLst/>
          </a:prstGeom>
        </p:spPr>
      </p:pic>
      <p:sp>
        <p:nvSpPr>
          <p:cNvPr id="8" name="Rechteck 7">
            <a:extLst>
              <a:ext uri="{FF2B5EF4-FFF2-40B4-BE49-F238E27FC236}">
                <a16:creationId xmlns:a16="http://schemas.microsoft.com/office/drawing/2014/main" id="{E6F218C5-EF0C-8EE9-F98F-48A31FCA2E43}"/>
              </a:ext>
            </a:extLst>
          </p:cNvPr>
          <p:cNvSpPr/>
          <p:nvPr/>
        </p:nvSpPr>
        <p:spPr>
          <a:xfrm>
            <a:off x="2315580" y="4453128"/>
            <a:ext cx="3886200" cy="158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
        <p:nvSpPr>
          <p:cNvPr id="9" name="Textfeld 8">
            <a:extLst>
              <a:ext uri="{FF2B5EF4-FFF2-40B4-BE49-F238E27FC236}">
                <a16:creationId xmlns:a16="http://schemas.microsoft.com/office/drawing/2014/main" id="{FF14CB16-6367-76E9-6BF4-6A7E78065C57}"/>
              </a:ext>
            </a:extLst>
          </p:cNvPr>
          <p:cNvSpPr txBox="1"/>
          <p:nvPr/>
        </p:nvSpPr>
        <p:spPr>
          <a:xfrm>
            <a:off x="1162811" y="5712614"/>
            <a:ext cx="6289549" cy="523220"/>
          </a:xfrm>
          <a:prstGeom prst="rect">
            <a:avLst/>
          </a:prstGeom>
          <a:noFill/>
        </p:spPr>
        <p:txBody>
          <a:bodyPr wrap="square">
            <a:spAutoFit/>
          </a:bodyPr>
          <a:lstStyle/>
          <a:p>
            <a:r>
              <a:rPr lang="de-CH" sz="1400" noProof="0" dirty="0">
                <a:solidFill>
                  <a:schemeClr val="accent1"/>
                </a:solidFill>
              </a:rPr>
              <a:t>Heizkostenrechner und weitere Informationen auf </a:t>
            </a:r>
            <a:r>
              <a:rPr lang="de-CH" sz="1400" u="sng" noProof="0" dirty="0" err="1">
                <a:solidFill>
                  <a:schemeClr val="accent1"/>
                </a:solidFill>
              </a:rPr>
              <a:t>www.energieschweiz.ch</a:t>
            </a:r>
            <a:r>
              <a:rPr lang="de-CH" sz="1400" u="sng" noProof="0" dirty="0">
                <a:solidFill>
                  <a:schemeClr val="accent1"/>
                </a:solidFill>
              </a:rPr>
              <a:t>/modernisieren/</a:t>
            </a:r>
            <a:r>
              <a:rPr lang="de-CH" sz="1400" u="sng" noProof="0" dirty="0" err="1">
                <a:solidFill>
                  <a:schemeClr val="accent1"/>
                </a:solidFill>
              </a:rPr>
              <a:t>heizungsersatz</a:t>
            </a:r>
            <a:r>
              <a:rPr lang="de-CH" sz="1400" u="sng" noProof="0" dirty="0">
                <a:solidFill>
                  <a:schemeClr val="accent1"/>
                </a:solidFill>
              </a:rPr>
              <a:t>/</a:t>
            </a:r>
          </a:p>
        </p:txBody>
      </p:sp>
      <p:pic>
        <p:nvPicPr>
          <p:cNvPr id="10" name="Grafik 9">
            <a:extLst>
              <a:ext uri="{FF2B5EF4-FFF2-40B4-BE49-F238E27FC236}">
                <a16:creationId xmlns:a16="http://schemas.microsoft.com/office/drawing/2014/main" id="{B3D0BECD-8C51-9141-D856-D87AB97FD7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0943" y="5551913"/>
            <a:ext cx="788187" cy="788187"/>
          </a:xfrm>
          <a:prstGeom prst="rect">
            <a:avLst/>
          </a:prstGeom>
        </p:spPr>
      </p:pic>
    </p:spTree>
    <p:extLst>
      <p:ext uri="{BB962C8B-B14F-4D97-AF65-F5344CB8AC3E}">
        <p14:creationId xmlns:p14="http://schemas.microsoft.com/office/powerpoint/2010/main" val="1055212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A4545-1F24-C8E4-AB5D-AB3D2B8FA4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0A2743-6CED-78D0-A124-E7F8564B245E}"/>
              </a:ext>
            </a:extLst>
          </p:cNvPr>
          <p:cNvSpPr>
            <a:spLocks noGrp="1"/>
          </p:cNvSpPr>
          <p:nvPr>
            <p:ph type="title"/>
          </p:nvPr>
        </p:nvSpPr>
        <p:spPr/>
        <p:txBody>
          <a:bodyPr vert="horz" lIns="0" tIns="0" rIns="0" bIns="0" rtlCol="0" anchor="t">
            <a:noAutofit/>
          </a:bodyPr>
          <a:lstStyle/>
          <a:p>
            <a:r>
              <a:rPr lang="de-CH" noProof="0" dirty="0"/>
              <a:t>Fazit</a:t>
            </a:r>
          </a:p>
        </p:txBody>
      </p:sp>
      <p:sp>
        <p:nvSpPr>
          <p:cNvPr id="3" name="Inhaltsplatzhalter 2">
            <a:extLst>
              <a:ext uri="{FF2B5EF4-FFF2-40B4-BE49-F238E27FC236}">
                <a16:creationId xmlns:a16="http://schemas.microsoft.com/office/drawing/2014/main" id="{FAFC122F-4BB0-883F-2BB5-7B54B71560F3}"/>
              </a:ext>
            </a:extLst>
          </p:cNvPr>
          <p:cNvSpPr>
            <a:spLocks noGrp="1"/>
          </p:cNvSpPr>
          <p:nvPr>
            <p:ph idx="1"/>
          </p:nvPr>
        </p:nvSpPr>
        <p:spPr/>
        <p:txBody>
          <a:bodyPr/>
          <a:lstStyle/>
          <a:p>
            <a:r>
              <a:rPr lang="de-CH" sz="4000" noProof="0" dirty="0"/>
              <a:t>Erneuerbar heizen ist wirtschaftlich und ökologisch vorteilhafter als fossile Heizsysteme und Elektrodirektheizungen – und das vom ersten Tag an!</a:t>
            </a:r>
          </a:p>
        </p:txBody>
      </p:sp>
      <p:sp>
        <p:nvSpPr>
          <p:cNvPr id="4" name="Datumsplatzhalter 3">
            <a:extLst>
              <a:ext uri="{FF2B5EF4-FFF2-40B4-BE49-F238E27FC236}">
                <a16:creationId xmlns:a16="http://schemas.microsoft.com/office/drawing/2014/main" id="{8235C387-F92E-D58F-FB9C-77A41B215F3A}"/>
              </a:ext>
            </a:extLst>
          </p:cNvPr>
          <p:cNvSpPr>
            <a:spLocks noGrp="1"/>
          </p:cNvSpPr>
          <p:nvPr>
            <p:ph type="dt" sz="half" idx="10"/>
          </p:nvPr>
        </p:nvSpPr>
        <p:spPr/>
        <p:txBody>
          <a:bodyPr/>
          <a:lstStyle/>
          <a:p>
            <a:fld id="{A9CAC9BC-F076-B542-B7FE-BDF23F3491FB}"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EC79F8C4-F17B-7AAE-77E7-77843C3F35C8}"/>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1521D95E-086A-543F-A1EA-EFB0A8C36F1D}"/>
              </a:ext>
            </a:extLst>
          </p:cNvPr>
          <p:cNvSpPr>
            <a:spLocks noGrp="1"/>
          </p:cNvSpPr>
          <p:nvPr>
            <p:ph type="sldNum" sz="quarter" idx="12"/>
          </p:nvPr>
        </p:nvSpPr>
        <p:spPr/>
        <p:txBody>
          <a:bodyPr/>
          <a:lstStyle/>
          <a:p>
            <a:fld id="{442AD375-037F-43D0-B059-5172DA06796A}" type="slidenum">
              <a:rPr lang="de-CH" noProof="0" smtClean="0"/>
              <a:pPr/>
              <a:t>39</a:t>
            </a:fld>
            <a:endParaRPr lang="de-CH" noProof="0" dirty="0"/>
          </a:p>
        </p:txBody>
      </p:sp>
    </p:spTree>
    <p:extLst>
      <p:ext uri="{BB962C8B-B14F-4D97-AF65-F5344CB8AC3E}">
        <p14:creationId xmlns:p14="http://schemas.microsoft.com/office/powerpoint/2010/main" val="2639522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Inhaltsplatzhalter 43">
            <a:extLst>
              <a:ext uri="{FF2B5EF4-FFF2-40B4-BE49-F238E27FC236}">
                <a16:creationId xmlns:a16="http://schemas.microsoft.com/office/drawing/2014/main" id="{A4B10D08-B17C-014F-0371-E4194429AC7E}"/>
              </a:ext>
            </a:extLst>
          </p:cNvPr>
          <p:cNvSpPr>
            <a:spLocks noGrp="1"/>
          </p:cNvSpPr>
          <p:nvPr>
            <p:ph idx="1"/>
          </p:nvPr>
        </p:nvSpPr>
        <p:spPr>
          <a:xfrm>
            <a:off x="515379" y="1858912"/>
            <a:ext cx="10796787" cy="3681505"/>
          </a:xfrm>
        </p:spPr>
        <p:txBody>
          <a:bodyPr/>
          <a:lstStyle/>
          <a:p>
            <a:pPr marL="342900" indent="-342900">
              <a:buClr>
                <a:schemeClr val="accent3"/>
              </a:buClr>
              <a:buFont typeface="Symbol" pitchFamily="2" charset="2"/>
              <a:buChar char="-"/>
            </a:pPr>
            <a:r>
              <a:rPr lang="de-CH" noProof="0" dirty="0"/>
              <a:t>ist das </a:t>
            </a:r>
            <a:r>
              <a:rPr lang="de-CH" b="1" noProof="0" dirty="0"/>
              <a:t>Programm des Bundesrates </a:t>
            </a:r>
            <a:r>
              <a:rPr lang="de-CH" noProof="0" dirty="0"/>
              <a:t>zur </a:t>
            </a:r>
            <a:r>
              <a:rPr lang="de-CH" b="1" noProof="0" dirty="0"/>
              <a:t>Unterstützung der freiwilligen Massnahmen </a:t>
            </a:r>
            <a:r>
              <a:rPr lang="de-CH" noProof="0" dirty="0"/>
              <a:t>zur </a:t>
            </a:r>
            <a:r>
              <a:rPr lang="de-CH" b="1" noProof="0" dirty="0"/>
              <a:t>Steigerung der Energieeffizienz </a:t>
            </a:r>
            <a:r>
              <a:rPr lang="de-CH" noProof="0" dirty="0"/>
              <a:t>und zur </a:t>
            </a:r>
            <a:r>
              <a:rPr lang="de-CH" b="1" noProof="0" dirty="0"/>
              <a:t>Förderung der erneuerbaren Energien,</a:t>
            </a:r>
            <a:endParaRPr lang="de-CH" noProof="0" dirty="0"/>
          </a:p>
          <a:p>
            <a:pPr marL="342900" indent="-342900">
              <a:buClr>
                <a:schemeClr val="accent3"/>
              </a:buClr>
              <a:buFont typeface="Symbol" pitchFamily="2" charset="2"/>
              <a:buChar char="-"/>
            </a:pPr>
            <a:r>
              <a:rPr lang="de-CH" noProof="0" dirty="0"/>
              <a:t>unterstützt Projekte, führt Kampagnen zur Information der Bevölkerung sowie bestimmten Zielgruppen und bietet eine breite Palette an Angeboten in den Bereichen </a:t>
            </a:r>
            <a:r>
              <a:rPr lang="de-CH" b="1" noProof="0" dirty="0"/>
              <a:t>Beratung</a:t>
            </a:r>
            <a:r>
              <a:rPr lang="de-CH" noProof="0" dirty="0"/>
              <a:t> und Qualitätssicherung an,</a:t>
            </a:r>
          </a:p>
          <a:p>
            <a:pPr marL="342900" indent="-342900">
              <a:buClr>
                <a:schemeClr val="accent3"/>
              </a:buClr>
              <a:buFont typeface="Symbol" pitchFamily="2" charset="2"/>
              <a:buChar char="-"/>
            </a:pPr>
            <a:r>
              <a:rPr lang="de-CH" noProof="0" dirty="0"/>
              <a:t>Leistet einen bedeutenden Beitrag an die </a:t>
            </a:r>
            <a:r>
              <a:rPr lang="de-CH" b="1" noProof="0" dirty="0"/>
              <a:t>Aus- und Weiterbildung von Fachkräften</a:t>
            </a:r>
            <a:r>
              <a:rPr lang="de-CH" noProof="0" dirty="0"/>
              <a:t>, die es heute und in Zukunft für den Umbau der Schweizer Energieversorgung benötigt.</a:t>
            </a:r>
          </a:p>
        </p:txBody>
      </p:sp>
      <p:sp>
        <p:nvSpPr>
          <p:cNvPr id="4" name="Date Placeholder 3">
            <a:extLst>
              <a:ext uri="{FF2B5EF4-FFF2-40B4-BE49-F238E27FC236}">
                <a16:creationId xmlns:a16="http://schemas.microsoft.com/office/drawing/2014/main" id="{4C0AF401-7D45-1F8A-2ED8-D2007E2E36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C27993-68CD-8E46-9986-D0841B830BC3}" type="datetime1">
              <a:rPr kumimoji="0" lang="de-CH" sz="800" b="0" i="0" u="none" strike="noStrike" kern="1200" cap="none" spc="0" normalizeH="0" baseline="0" noProof="0" smtClean="0">
                <a:ln>
                  <a:noFill/>
                </a:ln>
                <a:solidFill>
                  <a:srgbClr val="EA5B0C"/>
                </a:solidFill>
                <a:effectLst/>
                <a:uLnTx/>
                <a:uFillTx/>
                <a:latin typeface="Arial" panose="020B0604020202020204"/>
                <a:ea typeface="+mn-ea"/>
                <a:cs typeface="+mn-cs"/>
              </a:rPr>
              <a:t>25.02.2026</a:t>
            </a:fld>
            <a:endParaRPr kumimoji="0" lang="de-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3FF6769-ECA2-2AC4-9B04-EA1E909867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800" b="0" i="0" u="none" strike="noStrike" kern="1200" cap="none" spc="0" normalizeH="0" baseline="0" noProof="0" dirty="0" err="1">
                <a:ln>
                  <a:noFill/>
                </a:ln>
                <a:solidFill>
                  <a:srgbClr val="EA5B0C"/>
                </a:solidFill>
                <a:effectLst/>
                <a:uLnTx/>
                <a:uFillTx/>
                <a:latin typeface="Arial" panose="020B0604020202020204"/>
                <a:ea typeface="+mn-ea"/>
                <a:cs typeface="+mn-cs"/>
              </a:rPr>
              <a:t>energieschweiz.ch</a:t>
            </a:r>
            <a:endParaRPr kumimoji="0" lang="de-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4C8B444-B769-E1BD-9AF0-4E2E546058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800" b="0" i="0" u="none" strike="noStrike" kern="1200" cap="none" spc="0" normalizeH="0" baseline="0" noProof="0" smtClean="0">
                <a:ln>
                  <a:noFill/>
                </a:ln>
                <a:solidFill>
                  <a:srgbClr val="EA5B0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11" name="Textfeld 10">
            <a:extLst>
              <a:ext uri="{FF2B5EF4-FFF2-40B4-BE49-F238E27FC236}">
                <a16:creationId xmlns:a16="http://schemas.microsoft.com/office/drawing/2014/main" id="{DAED5002-2E43-6EAA-3B56-11C9D38E6B81}"/>
              </a:ext>
            </a:extLst>
          </p:cNvPr>
          <p:cNvSpPr txBox="1"/>
          <p:nvPr/>
        </p:nvSpPr>
        <p:spPr>
          <a:xfrm>
            <a:off x="1290468" y="5780623"/>
            <a:ext cx="7403083" cy="307777"/>
          </a:xfrm>
          <a:prstGeom prst="rect">
            <a:avLst/>
          </a:prstGeom>
          <a:noFill/>
        </p:spPr>
        <p:txBody>
          <a:bodyPr wrap="square">
            <a:spAutoFit/>
          </a:bodyPr>
          <a:lstStyle/>
          <a:p>
            <a:r>
              <a:rPr lang="de-CH" sz="1400" noProof="0" dirty="0">
                <a:solidFill>
                  <a:schemeClr val="accent1"/>
                </a:solidFill>
              </a:rPr>
              <a:t>Mehr Informationen auf </a:t>
            </a:r>
            <a:r>
              <a:rPr lang="de-CH" sz="1400" u="sng" noProof="0" dirty="0" err="1">
                <a:solidFill>
                  <a:schemeClr val="accent1"/>
                </a:solidFill>
              </a:rPr>
              <a:t>www.energieschweiz.ch</a:t>
            </a:r>
            <a:endParaRPr lang="de-CH" sz="1400" u="sng" noProof="0" dirty="0">
              <a:solidFill>
                <a:schemeClr val="accent1"/>
              </a:solidFill>
            </a:endParaRPr>
          </a:p>
        </p:txBody>
      </p:sp>
      <p:pic>
        <p:nvPicPr>
          <p:cNvPr id="12" name="Grafik 11">
            <a:extLst>
              <a:ext uri="{FF2B5EF4-FFF2-40B4-BE49-F238E27FC236}">
                <a16:creationId xmlns:a16="http://schemas.microsoft.com/office/drawing/2014/main" id="{E60AC0C1-9A2C-EB70-6277-3D64ADB35F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600" y="5540417"/>
            <a:ext cx="788187" cy="788187"/>
          </a:xfrm>
          <a:prstGeom prst="rect">
            <a:avLst/>
          </a:prstGeom>
        </p:spPr>
      </p:pic>
      <p:pic>
        <p:nvPicPr>
          <p:cNvPr id="3" name="Picture 12">
            <a:extLst>
              <a:ext uri="{FF2B5EF4-FFF2-40B4-BE49-F238E27FC236}">
                <a16:creationId xmlns:a16="http://schemas.microsoft.com/office/drawing/2014/main" id="{FB395DFF-705F-DBBD-633A-0D9FFBF31A5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594642" y="645818"/>
            <a:ext cx="4626314" cy="848157"/>
          </a:xfrm>
          <a:prstGeom prst="rect">
            <a:avLst/>
          </a:prstGeom>
        </p:spPr>
      </p:pic>
    </p:spTree>
    <p:extLst>
      <p:ext uri="{BB962C8B-B14F-4D97-AF65-F5344CB8AC3E}">
        <p14:creationId xmlns:p14="http://schemas.microsoft.com/office/powerpoint/2010/main" val="3495180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de-CH" noProof="0" dirty="0"/>
              <a:t>Die 7 Schritte beim Heizungsersatz</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p:txBody>
          <a:bodyPr/>
          <a:lstStyle/>
          <a:p>
            <a:pPr marL="757238"/>
            <a:r>
              <a:rPr lang="de-CH" sz="2000" b="1" noProof="0" dirty="0"/>
              <a:t>Planen Sie voraus!</a:t>
            </a:r>
            <a:endParaRPr lang="de-CH" sz="2000" b="1" noProof="0" dirty="0">
              <a:cs typeface="Arial"/>
            </a:endParaRPr>
          </a:p>
          <a:p>
            <a:pPr marL="757238">
              <a:spcAft>
                <a:spcPts val="600"/>
              </a:spcAft>
            </a:pPr>
            <a:r>
              <a:rPr lang="de-CH" sz="2000" noProof="0" dirty="0"/>
              <a:t>Wenn Ihre bestehende Heizung 10-jährig oder älter ist, sollten Sie jetzt über einen Ersatz nachdenken. </a:t>
            </a:r>
          </a:p>
          <a:p>
            <a:pPr marL="757238"/>
            <a:r>
              <a:rPr lang="de-CH" sz="2000" b="1" noProof="0" dirty="0"/>
              <a:t>Impulsberaterin oder Impulsberater beiziehen</a:t>
            </a:r>
          </a:p>
          <a:p>
            <a:pPr marL="757238">
              <a:spcAft>
                <a:spcPts val="600"/>
              </a:spcAft>
            </a:pPr>
            <a:r>
              <a:rPr lang="de-CH" sz="2000" noProof="0" dirty="0"/>
              <a:t>Lassen Sie sich von Ihrer Impulsberaterin oder Ihrem Impulsberater aufzeigen, welche erneuerbaren Heizsysteme bei Ihrem Gebäude in Frage kommen und was diese kosten.</a:t>
            </a:r>
          </a:p>
          <a:p>
            <a:pPr marL="757238"/>
            <a:r>
              <a:rPr lang="de-CH" sz="2000" b="1" noProof="0" dirty="0"/>
              <a:t>Rechnen Sie richtig!</a:t>
            </a:r>
          </a:p>
          <a:p>
            <a:pPr marL="757238">
              <a:spcAft>
                <a:spcPts val="600"/>
              </a:spcAft>
            </a:pPr>
            <a:r>
              <a:rPr lang="de-CH" sz="2000" noProof="0" dirty="0"/>
              <a:t>Berücksichtigen Sie nicht nur die einmaligen Investitionskosten, sondern auch die voraussichtlichen Betriebskosten über die ganze Lebensdauer von durchschnittlich 20 Jahren und die Förderbeiträge. Berücksichtigen Sie zusätzlich auch mögliche Steuerabzüge.</a:t>
            </a:r>
          </a:p>
          <a:p>
            <a:pPr marL="757238">
              <a:spcAft>
                <a:spcPts val="600"/>
              </a:spcAft>
            </a:pPr>
            <a:r>
              <a:rPr lang="de-CH" sz="2000" b="1" noProof="0" dirty="0"/>
              <a:t>Offerten einholen und vergleichen</a:t>
            </a:r>
            <a:br>
              <a:rPr lang="de-CH" sz="2000" b="1" noProof="0" dirty="0"/>
            </a:br>
            <a:r>
              <a:rPr lang="de-CH" sz="2000" noProof="0" dirty="0"/>
              <a:t>Holen Sie für dieses Heizsystem zwei bis drei Offerten von verschiedenen Heizungsinstallateuren ein.</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44DF2FD5-5C79-9D42-9988-3F31EFB2B6B5}"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40</a:t>
            </a:fld>
            <a:endParaRPr lang="de-CH" noProof="0" dirty="0"/>
          </a:p>
        </p:txBody>
      </p:sp>
      <p:sp>
        <p:nvSpPr>
          <p:cNvPr id="7" name="Oval 6">
            <a:extLst>
              <a:ext uri="{FF2B5EF4-FFF2-40B4-BE49-F238E27FC236}">
                <a16:creationId xmlns:a16="http://schemas.microsoft.com/office/drawing/2014/main" id="{B1A9B59A-7A48-0ABE-EA3F-28A4B126B4F5}"/>
              </a:ext>
            </a:extLst>
          </p:cNvPr>
          <p:cNvSpPr/>
          <p:nvPr/>
        </p:nvSpPr>
        <p:spPr>
          <a:xfrm>
            <a:off x="515379" y="1509130"/>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accent3"/>
                </a:solidFill>
              </a:rPr>
              <a:t>1</a:t>
            </a:r>
          </a:p>
        </p:txBody>
      </p:sp>
      <p:sp>
        <p:nvSpPr>
          <p:cNvPr id="8" name="Oval 7">
            <a:extLst>
              <a:ext uri="{FF2B5EF4-FFF2-40B4-BE49-F238E27FC236}">
                <a16:creationId xmlns:a16="http://schemas.microsoft.com/office/drawing/2014/main" id="{EAD48C3E-F907-B307-A8C9-F197CED250F8}"/>
              </a:ext>
            </a:extLst>
          </p:cNvPr>
          <p:cNvSpPr/>
          <p:nvPr/>
        </p:nvSpPr>
        <p:spPr>
          <a:xfrm>
            <a:off x="515379" y="2524114"/>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accent3"/>
                </a:solidFill>
              </a:rPr>
              <a:t>2</a:t>
            </a:r>
          </a:p>
        </p:txBody>
      </p:sp>
      <p:sp>
        <p:nvSpPr>
          <p:cNvPr id="9" name="Oval 8">
            <a:extLst>
              <a:ext uri="{FF2B5EF4-FFF2-40B4-BE49-F238E27FC236}">
                <a16:creationId xmlns:a16="http://schemas.microsoft.com/office/drawing/2014/main" id="{84039C24-FD04-99AF-A3A2-BB27B321AF10}"/>
              </a:ext>
            </a:extLst>
          </p:cNvPr>
          <p:cNvSpPr/>
          <p:nvPr/>
        </p:nvSpPr>
        <p:spPr>
          <a:xfrm>
            <a:off x="515379" y="3557386"/>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accent3"/>
                </a:solidFill>
              </a:rPr>
              <a:t>3</a:t>
            </a:r>
          </a:p>
        </p:txBody>
      </p:sp>
      <p:sp>
        <p:nvSpPr>
          <p:cNvPr id="10" name="Oval 9">
            <a:extLst>
              <a:ext uri="{FF2B5EF4-FFF2-40B4-BE49-F238E27FC236}">
                <a16:creationId xmlns:a16="http://schemas.microsoft.com/office/drawing/2014/main" id="{11B020C3-5AF3-3482-6189-79EA1D7AC8D3}"/>
              </a:ext>
            </a:extLst>
          </p:cNvPr>
          <p:cNvSpPr/>
          <p:nvPr/>
        </p:nvSpPr>
        <p:spPr>
          <a:xfrm>
            <a:off x="515379" y="4901554"/>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accent3"/>
                </a:solidFill>
              </a:rPr>
              <a:t>4</a:t>
            </a:r>
          </a:p>
        </p:txBody>
      </p:sp>
    </p:spTree>
    <p:extLst>
      <p:ext uri="{BB962C8B-B14F-4D97-AF65-F5344CB8AC3E}">
        <p14:creationId xmlns:p14="http://schemas.microsoft.com/office/powerpoint/2010/main" val="791977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de-CH" noProof="0" dirty="0"/>
              <a:t>Die 7 Schritte beim Heizungsersatz</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p:txBody>
          <a:bodyPr vert="horz" lIns="0" tIns="0" rIns="0" bIns="0" rtlCol="0">
            <a:noAutofit/>
          </a:bodyPr>
          <a:lstStyle/>
          <a:p>
            <a:pPr marL="757238">
              <a:spcAft>
                <a:spcPts val="600"/>
              </a:spcAft>
            </a:pPr>
            <a:r>
              <a:rPr lang="de-CH" sz="2000" b="1" noProof="0" dirty="0"/>
              <a:t>Behörden informieren</a:t>
            </a:r>
            <a:br>
              <a:rPr lang="de-CH" sz="2000" noProof="0" dirty="0"/>
            </a:br>
            <a:r>
              <a:rPr lang="de-CH" sz="2000" noProof="0" dirty="0"/>
              <a:t>Beim Ersatz Ihrer Heizung ist in vielen Fällen (je nach Technologie und Standort) eine Baubewilligung Ihrer Gemeinde notwendig.</a:t>
            </a:r>
          </a:p>
          <a:p>
            <a:pPr marL="757238">
              <a:spcAft>
                <a:spcPts val="600"/>
              </a:spcAft>
            </a:pPr>
            <a:r>
              <a:rPr lang="de-CH" sz="2000" b="1" noProof="0" dirty="0"/>
              <a:t>Fördergelder beantragen</a:t>
            </a:r>
            <a:br>
              <a:rPr lang="de-CH" sz="2000" noProof="0" dirty="0"/>
            </a:br>
            <a:r>
              <a:rPr lang="de-CH" sz="2000" noProof="0" dirty="0"/>
              <a:t>Beantragen Sie Förderbeiträge jetzt – also noch vor Baubeginn – und lassen Sie diese bestätigen!</a:t>
            </a:r>
          </a:p>
          <a:p>
            <a:pPr marL="757238">
              <a:tabLst>
                <a:tab pos="307975" algn="l"/>
              </a:tabLst>
            </a:pPr>
            <a:r>
              <a:rPr lang="de-CH" sz="2000" b="1" noProof="0" dirty="0"/>
              <a:t>Heizung ersetzen</a:t>
            </a:r>
            <a:endParaRPr lang="de-CH" sz="2000" b="1" noProof="0" dirty="0">
              <a:sym typeface="Wingdings" panose="05000000000000000000" pitchFamily="2" charset="2"/>
            </a:endParaRPr>
          </a:p>
          <a:p>
            <a:pPr marL="1022350" indent="-265113">
              <a:lnSpc>
                <a:spcPct val="100000"/>
              </a:lnSpc>
              <a:buClr>
                <a:schemeClr val="accent3"/>
              </a:buClr>
              <a:buFont typeface="Symbol" pitchFamily="2" charset="2"/>
              <a:buChar char="-"/>
              <a:tabLst>
                <a:tab pos="307975" algn="l"/>
              </a:tabLst>
            </a:pPr>
            <a:r>
              <a:rPr lang="de-CH" sz="2000" noProof="0" dirty="0"/>
              <a:t>Nach dem Ausarbeiten der Werkverträge mit den Handwerkern kann der Umbau losgehen.</a:t>
            </a:r>
          </a:p>
          <a:p>
            <a:pPr marL="1022350" indent="-265113">
              <a:lnSpc>
                <a:spcPct val="100000"/>
              </a:lnSpc>
              <a:buClr>
                <a:schemeClr val="accent3"/>
              </a:buClr>
              <a:buFont typeface="Symbol" pitchFamily="2" charset="2"/>
              <a:buChar char="-"/>
              <a:tabLst>
                <a:tab pos="307975" algn="l"/>
              </a:tabLst>
            </a:pPr>
            <a:r>
              <a:rPr lang="de-CH" sz="2000" noProof="0" dirty="0"/>
              <a:t>In der Regel sind die Arbeiten je nach Umfang innerhalb weniger Wochen abgeschlossen. Während dem Umbau kann eine Hilfsheizung Wärme und Warmwasser liefern. </a:t>
            </a:r>
          </a:p>
          <a:p>
            <a:pPr marL="1022350" indent="-265113">
              <a:lnSpc>
                <a:spcPct val="100000"/>
              </a:lnSpc>
              <a:buClr>
                <a:schemeClr val="accent3"/>
              </a:buClr>
              <a:buFont typeface="Symbol" pitchFamily="2" charset="2"/>
              <a:buChar char="-"/>
              <a:tabLst>
                <a:tab pos="307975" algn="l"/>
              </a:tabLst>
            </a:pPr>
            <a:r>
              <a:rPr lang="de-CH" sz="2000" noProof="0" dirty="0"/>
              <a:t>Nach dem Umbau können Sie beim Kanton die Auszahlung der Förderbeiträge beantragen.</a:t>
            </a:r>
          </a:p>
          <a:p>
            <a:pPr marL="757238">
              <a:spcAft>
                <a:spcPts val="600"/>
              </a:spcAft>
            </a:pPr>
            <a:endParaRPr lang="de-CH" sz="2000" noProof="0" dirty="0"/>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D23DD671-7871-1549-B218-A37A81E17EFB}"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41</a:t>
            </a:fld>
            <a:endParaRPr lang="de-CH" noProof="0" dirty="0"/>
          </a:p>
        </p:txBody>
      </p:sp>
      <p:sp>
        <p:nvSpPr>
          <p:cNvPr id="7" name="Oval 6">
            <a:extLst>
              <a:ext uri="{FF2B5EF4-FFF2-40B4-BE49-F238E27FC236}">
                <a16:creationId xmlns:a16="http://schemas.microsoft.com/office/drawing/2014/main" id="{B1A9B59A-7A48-0ABE-EA3F-28A4B126B4F5}"/>
              </a:ext>
            </a:extLst>
          </p:cNvPr>
          <p:cNvSpPr/>
          <p:nvPr/>
        </p:nvSpPr>
        <p:spPr>
          <a:xfrm>
            <a:off x="515379" y="1509130"/>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accent3"/>
                </a:solidFill>
              </a:rPr>
              <a:t>5</a:t>
            </a:r>
          </a:p>
        </p:txBody>
      </p:sp>
      <p:sp>
        <p:nvSpPr>
          <p:cNvPr id="8" name="Oval 7">
            <a:extLst>
              <a:ext uri="{FF2B5EF4-FFF2-40B4-BE49-F238E27FC236}">
                <a16:creationId xmlns:a16="http://schemas.microsoft.com/office/drawing/2014/main" id="{EAD48C3E-F907-B307-A8C9-F197CED250F8}"/>
              </a:ext>
            </a:extLst>
          </p:cNvPr>
          <p:cNvSpPr/>
          <p:nvPr/>
        </p:nvSpPr>
        <p:spPr>
          <a:xfrm>
            <a:off x="515379" y="2524114"/>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accent3"/>
                </a:solidFill>
              </a:rPr>
              <a:t>6</a:t>
            </a:r>
          </a:p>
        </p:txBody>
      </p:sp>
      <p:sp>
        <p:nvSpPr>
          <p:cNvPr id="9" name="Oval 8">
            <a:extLst>
              <a:ext uri="{FF2B5EF4-FFF2-40B4-BE49-F238E27FC236}">
                <a16:creationId xmlns:a16="http://schemas.microsoft.com/office/drawing/2014/main" id="{84039C24-FD04-99AF-A3A2-BB27B321AF10}"/>
              </a:ext>
            </a:extLst>
          </p:cNvPr>
          <p:cNvSpPr/>
          <p:nvPr/>
        </p:nvSpPr>
        <p:spPr>
          <a:xfrm>
            <a:off x="515379" y="3557386"/>
            <a:ext cx="537739" cy="53773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accent3"/>
                </a:solidFill>
              </a:rPr>
              <a:t>7</a:t>
            </a:r>
          </a:p>
        </p:txBody>
      </p:sp>
      <p:sp>
        <p:nvSpPr>
          <p:cNvPr id="10" name="Textfeld 9">
            <a:extLst>
              <a:ext uri="{FF2B5EF4-FFF2-40B4-BE49-F238E27FC236}">
                <a16:creationId xmlns:a16="http://schemas.microsoft.com/office/drawing/2014/main" id="{69449A2F-5907-E14F-5218-0F4F76405A55}"/>
              </a:ext>
            </a:extLst>
          </p:cNvPr>
          <p:cNvSpPr txBox="1"/>
          <p:nvPr/>
        </p:nvSpPr>
        <p:spPr>
          <a:xfrm>
            <a:off x="1162811" y="5869186"/>
            <a:ext cx="10513252" cy="307777"/>
          </a:xfrm>
          <a:prstGeom prst="rect">
            <a:avLst/>
          </a:prstGeom>
          <a:noFill/>
        </p:spPr>
        <p:txBody>
          <a:bodyPr wrap="square" lIns="91440" tIns="45720" rIns="91440" bIns="45720" anchor="t">
            <a:spAutoFit/>
          </a:bodyPr>
          <a:lstStyle/>
          <a:p>
            <a:r>
              <a:rPr lang="de-CH" sz="1400" noProof="0" dirty="0">
                <a:solidFill>
                  <a:schemeClr val="accent1"/>
                </a:solidFill>
              </a:rPr>
              <a:t>weitere Informationen auf </a:t>
            </a:r>
            <a:r>
              <a:rPr lang="de-CH" sz="1400" u="sng" noProof="0" dirty="0">
                <a:solidFill>
                  <a:schemeClr val="accent1"/>
                </a:solidFill>
              </a:rPr>
              <a:t>www.energieschweiz.ch/modernisieren/heizungsersatz/</a:t>
            </a:r>
          </a:p>
        </p:txBody>
      </p:sp>
      <p:pic>
        <p:nvPicPr>
          <p:cNvPr id="11" name="Grafik 10">
            <a:extLst>
              <a:ext uri="{FF2B5EF4-FFF2-40B4-BE49-F238E27FC236}">
                <a16:creationId xmlns:a16="http://schemas.microsoft.com/office/drawing/2014/main" id="{2A5A7801-A800-004E-AB4D-B63627C35C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943" y="5649183"/>
            <a:ext cx="788187" cy="788187"/>
          </a:xfrm>
          <a:prstGeom prst="rect">
            <a:avLst/>
          </a:prstGeom>
        </p:spPr>
      </p:pic>
    </p:spTree>
    <p:extLst>
      <p:ext uri="{BB962C8B-B14F-4D97-AF65-F5344CB8AC3E}">
        <p14:creationId xmlns:p14="http://schemas.microsoft.com/office/powerpoint/2010/main" val="3428516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de-CH" noProof="0" dirty="0"/>
              <a:t>Zusammenfassung</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p:txBody>
          <a:bodyPr vert="horz" lIns="0" tIns="0" rIns="0" bIns="0" rtlCol="0">
            <a:noAutofit/>
          </a:bodyPr>
          <a:lstStyle/>
          <a:p>
            <a:pPr marL="7938">
              <a:spcAft>
                <a:spcPts val="1800"/>
              </a:spcAft>
            </a:pPr>
            <a:r>
              <a:rPr lang="de-CH" sz="2000" noProof="0" dirty="0"/>
              <a:t>Ein Wechsel auf erneuerbare Energien hat viele Vorteile:</a:t>
            </a:r>
          </a:p>
          <a:p>
            <a:pPr marL="803275">
              <a:spcAft>
                <a:spcPts val="1800"/>
              </a:spcAft>
            </a:pPr>
            <a:r>
              <a:rPr lang="de-CH" sz="2000" noProof="0" dirty="0"/>
              <a:t>kein CO</a:t>
            </a:r>
            <a:r>
              <a:rPr lang="de-CH" sz="2000" baseline="-25000" noProof="0" dirty="0"/>
              <a:t>2</a:t>
            </a:r>
            <a:r>
              <a:rPr lang="de-CH" sz="2000" noProof="0" dirty="0"/>
              <a:t>-Ausstoss mehr: keine CO</a:t>
            </a:r>
            <a:r>
              <a:rPr lang="de-CH" sz="2000" baseline="-25000" noProof="0" dirty="0"/>
              <a:t>2</a:t>
            </a:r>
            <a:r>
              <a:rPr lang="de-CH" sz="2000" noProof="0" dirty="0"/>
              <a:t>-Abgabe → </a:t>
            </a:r>
            <a:r>
              <a:rPr lang="de-CH" sz="2000" b="1" noProof="0" dirty="0"/>
              <a:t>erheblich tiefere Energiekosten</a:t>
            </a:r>
          </a:p>
          <a:p>
            <a:pPr marL="803275">
              <a:spcAft>
                <a:spcPts val="1800"/>
              </a:spcAft>
            </a:pPr>
            <a:r>
              <a:rPr lang="de-CH" sz="2000" b="1" noProof="0" dirty="0"/>
              <a:t>ist bezahlbar: </a:t>
            </a:r>
            <a:r>
              <a:rPr lang="de-CH" sz="2000" noProof="0" dirty="0"/>
              <a:t>gezielte finanzielle Förderung durch Bund und Kantone </a:t>
            </a:r>
            <a:br>
              <a:rPr lang="de-CH" sz="2000" noProof="0" dirty="0"/>
            </a:br>
            <a:r>
              <a:rPr lang="de-CH" sz="2000" noProof="0" dirty="0"/>
              <a:t>(Gebäudeprogramm, Steuerabzüge…).</a:t>
            </a:r>
          </a:p>
          <a:p>
            <a:pPr marL="803275">
              <a:spcAft>
                <a:spcPts val="1800"/>
              </a:spcAft>
            </a:pPr>
            <a:r>
              <a:rPr lang="de-CH" sz="2000" b="1" noProof="0" dirty="0"/>
              <a:t>tiefere Jahres-, Energie- und Betriebskosten</a:t>
            </a:r>
            <a:br>
              <a:rPr lang="de-CH" sz="2000" noProof="0" dirty="0"/>
            </a:br>
            <a:r>
              <a:rPr lang="de-CH" sz="2000" noProof="0" dirty="0" err="1"/>
              <a:t>www.energieschweiz.ch</a:t>
            </a:r>
            <a:r>
              <a:rPr lang="de-CH" sz="2000" noProof="0" dirty="0"/>
              <a:t>/modernisieren/</a:t>
            </a:r>
            <a:r>
              <a:rPr lang="de-CH" sz="2000" noProof="0" dirty="0" err="1"/>
              <a:t>heizkostenrechner</a:t>
            </a:r>
            <a:r>
              <a:rPr lang="de-CH" sz="2000" noProof="0" dirty="0"/>
              <a:t>/</a:t>
            </a:r>
          </a:p>
          <a:p>
            <a:pPr marL="803275">
              <a:spcAft>
                <a:spcPts val="1800"/>
              </a:spcAft>
            </a:pPr>
            <a:r>
              <a:rPr lang="de-CH" sz="2000" noProof="0" dirty="0"/>
              <a:t>Gebäude mit erneuerbarer Heizung gewinnen an </a:t>
            </a:r>
            <a:r>
              <a:rPr lang="de-CH" sz="2000" b="1" noProof="0" dirty="0"/>
              <a:t>Marktwert </a:t>
            </a:r>
            <a:br>
              <a:rPr lang="de-CH" sz="2000" noProof="0" dirty="0"/>
            </a:br>
            <a:r>
              <a:rPr lang="de-CH" sz="2000" noProof="0" dirty="0"/>
              <a:t>(Mietwert und Verkaufswert)</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A1F4D9DD-A9FB-324A-AE07-72C6F656777D}"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42</a:t>
            </a:fld>
            <a:endParaRPr lang="de-CH" noProof="0" dirty="0"/>
          </a:p>
        </p:txBody>
      </p:sp>
      <p:sp>
        <p:nvSpPr>
          <p:cNvPr id="25" name="Textfeld 24">
            <a:extLst>
              <a:ext uri="{FF2B5EF4-FFF2-40B4-BE49-F238E27FC236}">
                <a16:creationId xmlns:a16="http://schemas.microsoft.com/office/drawing/2014/main" id="{02588FD9-416C-1295-C3B4-56B820FCE1F4}"/>
              </a:ext>
            </a:extLst>
          </p:cNvPr>
          <p:cNvSpPr txBox="1"/>
          <p:nvPr/>
        </p:nvSpPr>
        <p:spPr>
          <a:xfrm>
            <a:off x="1162811" y="5869186"/>
            <a:ext cx="10513252" cy="307777"/>
          </a:xfrm>
          <a:prstGeom prst="rect">
            <a:avLst/>
          </a:prstGeom>
          <a:noFill/>
        </p:spPr>
        <p:txBody>
          <a:bodyPr wrap="square">
            <a:spAutoFit/>
          </a:bodyPr>
          <a:lstStyle/>
          <a:p>
            <a:r>
              <a:rPr lang="de-CH" sz="1400" noProof="0" dirty="0">
                <a:solidFill>
                  <a:schemeClr val="accent1"/>
                </a:solidFill>
              </a:rPr>
              <a:t>Weitere positive Effekte auf </a:t>
            </a:r>
            <a:r>
              <a:rPr lang="de-CH" sz="1400" u="sng" noProof="0" dirty="0" err="1">
                <a:solidFill>
                  <a:schemeClr val="accent1"/>
                </a:solidFill>
              </a:rPr>
              <a:t>www.energieschweiz.ch</a:t>
            </a:r>
            <a:r>
              <a:rPr lang="de-CH" sz="1400" u="sng" noProof="0" dirty="0">
                <a:solidFill>
                  <a:schemeClr val="accent1"/>
                </a:solidFill>
              </a:rPr>
              <a:t>/modernisieren/</a:t>
            </a:r>
            <a:r>
              <a:rPr lang="de-CH" sz="1400" u="sng" noProof="0" dirty="0" err="1">
                <a:solidFill>
                  <a:schemeClr val="accent1"/>
                </a:solidFill>
              </a:rPr>
              <a:t>heizungsersatz</a:t>
            </a:r>
            <a:r>
              <a:rPr lang="de-CH" sz="1400" u="sng" noProof="0" dirty="0">
                <a:solidFill>
                  <a:schemeClr val="accent1"/>
                </a:solidFill>
              </a:rPr>
              <a:t>/</a:t>
            </a:r>
          </a:p>
        </p:txBody>
      </p:sp>
      <p:pic>
        <p:nvPicPr>
          <p:cNvPr id="26" name="Grafik 25">
            <a:extLst>
              <a:ext uri="{FF2B5EF4-FFF2-40B4-BE49-F238E27FC236}">
                <a16:creationId xmlns:a16="http://schemas.microsoft.com/office/drawing/2014/main" id="{1E9DD124-D73E-B6E0-9245-14F54D2387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943" y="5649183"/>
            <a:ext cx="788187" cy="788187"/>
          </a:xfrm>
          <a:prstGeom prst="rect">
            <a:avLst/>
          </a:prstGeom>
        </p:spPr>
      </p:pic>
      <p:pic>
        <p:nvPicPr>
          <p:cNvPr id="12" name="Grafik 11">
            <a:extLst>
              <a:ext uri="{FF2B5EF4-FFF2-40B4-BE49-F238E27FC236}">
                <a16:creationId xmlns:a16="http://schemas.microsoft.com/office/drawing/2014/main" id="{424670CE-BA13-1BFE-D23B-0CE330F54A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980" y="2649599"/>
            <a:ext cx="740384" cy="740384"/>
          </a:xfrm>
          <a:prstGeom prst="rect">
            <a:avLst/>
          </a:prstGeom>
        </p:spPr>
      </p:pic>
      <p:pic>
        <p:nvPicPr>
          <p:cNvPr id="22" name="Grafik 21">
            <a:extLst>
              <a:ext uri="{FF2B5EF4-FFF2-40B4-BE49-F238E27FC236}">
                <a16:creationId xmlns:a16="http://schemas.microsoft.com/office/drawing/2014/main" id="{30AABA6C-3DC9-22DC-3558-C4BF075A9B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1407" y="4339818"/>
            <a:ext cx="740384" cy="740384"/>
          </a:xfrm>
          <a:prstGeom prst="rect">
            <a:avLst/>
          </a:prstGeom>
        </p:spPr>
      </p:pic>
      <p:pic>
        <p:nvPicPr>
          <p:cNvPr id="23" name="Grafik 22">
            <a:extLst>
              <a:ext uri="{FF2B5EF4-FFF2-40B4-BE49-F238E27FC236}">
                <a16:creationId xmlns:a16="http://schemas.microsoft.com/office/drawing/2014/main" id="{7710C31F-636E-F6D1-ECB5-6EAD3B7637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2118" y="1920865"/>
            <a:ext cx="680693" cy="680693"/>
          </a:xfrm>
          <a:prstGeom prst="rect">
            <a:avLst/>
          </a:prstGeom>
        </p:spPr>
      </p:pic>
      <p:pic>
        <p:nvPicPr>
          <p:cNvPr id="24" name="Grafik 23">
            <a:extLst>
              <a:ext uri="{FF2B5EF4-FFF2-40B4-BE49-F238E27FC236}">
                <a16:creationId xmlns:a16="http://schemas.microsoft.com/office/drawing/2014/main" id="{441CE007-368D-C1CF-1DD6-757ACCAC82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5541" y="3473668"/>
            <a:ext cx="744047" cy="744047"/>
          </a:xfrm>
          <a:prstGeom prst="rect">
            <a:avLst/>
          </a:prstGeom>
        </p:spPr>
      </p:pic>
    </p:spTree>
    <p:extLst>
      <p:ext uri="{BB962C8B-B14F-4D97-AF65-F5344CB8AC3E}">
        <p14:creationId xmlns:p14="http://schemas.microsoft.com/office/powerpoint/2010/main" val="358612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0AD13-05C2-49A3-9AD5-CE047273A155}"/>
              </a:ext>
            </a:extLst>
          </p:cNvPr>
          <p:cNvSpPr>
            <a:spLocks noGrp="1"/>
          </p:cNvSpPr>
          <p:nvPr>
            <p:ph type="title"/>
          </p:nvPr>
        </p:nvSpPr>
        <p:spPr/>
        <p:txBody>
          <a:bodyPr/>
          <a:lstStyle/>
          <a:p>
            <a:r>
              <a:rPr lang="de-CH" noProof="0" dirty="0"/>
              <a:t>Ihre Fragen</a:t>
            </a:r>
          </a:p>
        </p:txBody>
      </p:sp>
      <p:sp>
        <p:nvSpPr>
          <p:cNvPr id="3" name="Datumsplatzhalter 2">
            <a:extLst>
              <a:ext uri="{FF2B5EF4-FFF2-40B4-BE49-F238E27FC236}">
                <a16:creationId xmlns:a16="http://schemas.microsoft.com/office/drawing/2014/main" id="{19A6D2E6-F075-4875-AF6F-477F1330674F}"/>
              </a:ext>
            </a:extLst>
          </p:cNvPr>
          <p:cNvSpPr>
            <a:spLocks noGrp="1"/>
          </p:cNvSpPr>
          <p:nvPr>
            <p:ph type="dt" sz="half" idx="10"/>
          </p:nvPr>
        </p:nvSpPr>
        <p:spPr/>
        <p:txBody>
          <a:bodyPr/>
          <a:lstStyle/>
          <a:p>
            <a:fld id="{C0E22797-CDB1-904D-A51D-415E8AD6A34B}" type="datetime1">
              <a:rPr lang="de-CH" noProof="0" smtClean="0"/>
              <a:t>25.02.2026</a:t>
            </a:fld>
            <a:endParaRPr lang="de-CH" noProof="0" dirty="0"/>
          </a:p>
        </p:txBody>
      </p:sp>
      <p:sp>
        <p:nvSpPr>
          <p:cNvPr id="4" name="Fußzeilenplatzhalter 3">
            <a:extLst>
              <a:ext uri="{FF2B5EF4-FFF2-40B4-BE49-F238E27FC236}">
                <a16:creationId xmlns:a16="http://schemas.microsoft.com/office/drawing/2014/main" id="{DBAEBDEE-E035-4AB2-B4B7-68004B9B3451}"/>
              </a:ext>
            </a:extLst>
          </p:cNvPr>
          <p:cNvSpPr>
            <a:spLocks noGrp="1"/>
          </p:cNvSpPr>
          <p:nvPr>
            <p:ph type="ftr" sz="quarter" idx="11"/>
          </p:nvPr>
        </p:nvSpPr>
        <p:spPr/>
        <p:txBody>
          <a:bodyPr/>
          <a:lstStyle/>
          <a:p>
            <a:r>
              <a:rPr lang="de-CH" noProof="0" dirty="0" err="1"/>
              <a:t>energieschweiz.ch</a:t>
            </a:r>
            <a:endParaRPr lang="de-CH" noProof="0" dirty="0"/>
          </a:p>
        </p:txBody>
      </p:sp>
      <p:sp>
        <p:nvSpPr>
          <p:cNvPr id="5" name="Foliennummernplatzhalter 4">
            <a:extLst>
              <a:ext uri="{FF2B5EF4-FFF2-40B4-BE49-F238E27FC236}">
                <a16:creationId xmlns:a16="http://schemas.microsoft.com/office/drawing/2014/main" id="{C0082433-EBD5-4E22-A17A-8923B96A632E}"/>
              </a:ext>
            </a:extLst>
          </p:cNvPr>
          <p:cNvSpPr>
            <a:spLocks noGrp="1"/>
          </p:cNvSpPr>
          <p:nvPr>
            <p:ph type="sldNum" sz="quarter" idx="12"/>
          </p:nvPr>
        </p:nvSpPr>
        <p:spPr/>
        <p:txBody>
          <a:bodyPr/>
          <a:lstStyle/>
          <a:p>
            <a:fld id="{442AD375-037F-43D0-B059-5172DA06796A}" type="slidenum">
              <a:rPr lang="de-CH" noProof="0" smtClean="0"/>
              <a:pPr/>
              <a:t>43</a:t>
            </a:fld>
            <a:endParaRPr lang="de-CH" noProof="0" dirty="0"/>
          </a:p>
        </p:txBody>
      </p:sp>
      <p:grpSp>
        <p:nvGrpSpPr>
          <p:cNvPr id="19" name="Gruppieren 18">
            <a:extLst>
              <a:ext uri="{FF2B5EF4-FFF2-40B4-BE49-F238E27FC236}">
                <a16:creationId xmlns:a16="http://schemas.microsoft.com/office/drawing/2014/main" id="{FE9DF2D3-CF39-49E8-BFE2-F6EF8B01BBA1}"/>
              </a:ext>
            </a:extLst>
          </p:cNvPr>
          <p:cNvGrpSpPr/>
          <p:nvPr/>
        </p:nvGrpSpPr>
        <p:grpSpPr>
          <a:xfrm>
            <a:off x="7372266" y="1942762"/>
            <a:ext cx="1736947" cy="1719578"/>
            <a:chOff x="550863" y="1093788"/>
            <a:chExt cx="3492500" cy="3457575"/>
          </a:xfrm>
        </p:grpSpPr>
        <p:sp>
          <p:nvSpPr>
            <p:cNvPr id="20" name="Freeform 5">
              <a:extLst>
                <a:ext uri="{FF2B5EF4-FFF2-40B4-BE49-F238E27FC236}">
                  <a16:creationId xmlns:a16="http://schemas.microsoft.com/office/drawing/2014/main" id="{1115C22E-65BE-4FAF-90C2-C4A7CC9EA5B5}"/>
                </a:ext>
              </a:extLst>
            </p:cNvPr>
            <p:cNvSpPr>
              <a:spLocks noEditPoints="1"/>
            </p:cNvSpPr>
            <p:nvPr/>
          </p:nvSpPr>
          <p:spPr bwMode="auto">
            <a:xfrm>
              <a:off x="3121026" y="2803526"/>
              <a:ext cx="717550" cy="719138"/>
            </a:xfrm>
            <a:custGeom>
              <a:avLst/>
              <a:gdLst>
                <a:gd name="T0" fmla="*/ 0 w 750"/>
                <a:gd name="T1" fmla="*/ 375 h 751"/>
                <a:gd name="T2" fmla="*/ 0 w 750"/>
                <a:gd name="T3" fmla="*/ 375 h 751"/>
                <a:gd name="T4" fmla="*/ 375 w 750"/>
                <a:gd name="T5" fmla="*/ 751 h 751"/>
                <a:gd name="T6" fmla="*/ 750 w 750"/>
                <a:gd name="T7" fmla="*/ 375 h 751"/>
                <a:gd name="T8" fmla="*/ 375 w 750"/>
                <a:gd name="T9" fmla="*/ 0 h 751"/>
                <a:gd name="T10" fmla="*/ 0 w 750"/>
                <a:gd name="T11" fmla="*/ 375 h 751"/>
                <a:gd name="T12" fmla="*/ 375 w 750"/>
                <a:gd name="T13" fmla="*/ 67 h 751"/>
                <a:gd name="T14" fmla="*/ 375 w 750"/>
                <a:gd name="T15" fmla="*/ 67 h 751"/>
                <a:gd name="T16" fmla="*/ 683 w 750"/>
                <a:gd name="T17" fmla="*/ 375 h 751"/>
                <a:gd name="T18" fmla="*/ 375 w 750"/>
                <a:gd name="T19" fmla="*/ 683 h 751"/>
                <a:gd name="T20" fmla="*/ 67 w 750"/>
                <a:gd name="T21" fmla="*/ 375 h 751"/>
                <a:gd name="T22" fmla="*/ 375 w 750"/>
                <a:gd name="T23" fmla="*/ 67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0" h="751">
                  <a:moveTo>
                    <a:pt x="0" y="375"/>
                  </a:moveTo>
                  <a:lnTo>
                    <a:pt x="0" y="375"/>
                  </a:lnTo>
                  <a:cubicBezTo>
                    <a:pt x="0" y="582"/>
                    <a:pt x="168" y="751"/>
                    <a:pt x="375" y="751"/>
                  </a:cubicBezTo>
                  <a:cubicBezTo>
                    <a:pt x="582" y="751"/>
                    <a:pt x="750" y="582"/>
                    <a:pt x="750" y="375"/>
                  </a:cubicBezTo>
                  <a:cubicBezTo>
                    <a:pt x="750" y="168"/>
                    <a:pt x="582" y="0"/>
                    <a:pt x="375" y="0"/>
                  </a:cubicBezTo>
                  <a:cubicBezTo>
                    <a:pt x="168" y="0"/>
                    <a:pt x="0" y="168"/>
                    <a:pt x="0" y="375"/>
                  </a:cubicBezTo>
                  <a:close/>
                  <a:moveTo>
                    <a:pt x="375" y="67"/>
                  </a:moveTo>
                  <a:lnTo>
                    <a:pt x="375" y="67"/>
                  </a:lnTo>
                  <a:cubicBezTo>
                    <a:pt x="545" y="67"/>
                    <a:pt x="683" y="205"/>
                    <a:pt x="683" y="375"/>
                  </a:cubicBezTo>
                  <a:cubicBezTo>
                    <a:pt x="683" y="545"/>
                    <a:pt x="545" y="683"/>
                    <a:pt x="375" y="683"/>
                  </a:cubicBezTo>
                  <a:cubicBezTo>
                    <a:pt x="205" y="683"/>
                    <a:pt x="67" y="545"/>
                    <a:pt x="67" y="375"/>
                  </a:cubicBezTo>
                  <a:cubicBezTo>
                    <a:pt x="67" y="205"/>
                    <a:pt x="205" y="67"/>
                    <a:pt x="375" y="67"/>
                  </a:cubicBezTo>
                  <a:close/>
                </a:path>
              </a:pathLst>
            </a:custGeom>
            <a:solidFill>
              <a:srgbClr val="12385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noProof="0" dirty="0"/>
            </a:p>
          </p:txBody>
        </p:sp>
        <p:sp>
          <p:nvSpPr>
            <p:cNvPr id="21" name="Freeform 6">
              <a:extLst>
                <a:ext uri="{FF2B5EF4-FFF2-40B4-BE49-F238E27FC236}">
                  <a16:creationId xmlns:a16="http://schemas.microsoft.com/office/drawing/2014/main" id="{CFC73D41-0911-45D5-A274-4F8CC4182308}"/>
                </a:ext>
              </a:extLst>
            </p:cNvPr>
            <p:cNvSpPr>
              <a:spLocks/>
            </p:cNvSpPr>
            <p:nvPr/>
          </p:nvSpPr>
          <p:spPr bwMode="auto">
            <a:xfrm>
              <a:off x="2919413" y="3573463"/>
              <a:ext cx="1123950" cy="977900"/>
            </a:xfrm>
            <a:custGeom>
              <a:avLst/>
              <a:gdLst>
                <a:gd name="T0" fmla="*/ 772 w 1175"/>
                <a:gd name="T1" fmla="*/ 0 h 1021"/>
                <a:gd name="T2" fmla="*/ 772 w 1175"/>
                <a:gd name="T3" fmla="*/ 0 h 1021"/>
                <a:gd name="T4" fmla="*/ 402 w 1175"/>
                <a:gd name="T5" fmla="*/ 0 h 1021"/>
                <a:gd name="T6" fmla="*/ 0 w 1175"/>
                <a:gd name="T7" fmla="*/ 403 h 1021"/>
                <a:gd name="T8" fmla="*/ 0 w 1175"/>
                <a:gd name="T9" fmla="*/ 1021 h 1021"/>
                <a:gd name="T10" fmla="*/ 67 w 1175"/>
                <a:gd name="T11" fmla="*/ 1021 h 1021"/>
                <a:gd name="T12" fmla="*/ 67 w 1175"/>
                <a:gd name="T13" fmla="*/ 403 h 1021"/>
                <a:gd name="T14" fmla="*/ 402 w 1175"/>
                <a:gd name="T15" fmla="*/ 67 h 1021"/>
                <a:gd name="T16" fmla="*/ 772 w 1175"/>
                <a:gd name="T17" fmla="*/ 67 h 1021"/>
                <a:gd name="T18" fmla="*/ 1108 w 1175"/>
                <a:gd name="T19" fmla="*/ 403 h 1021"/>
                <a:gd name="T20" fmla="*/ 1108 w 1175"/>
                <a:gd name="T21" fmla="*/ 1021 h 1021"/>
                <a:gd name="T22" fmla="*/ 1175 w 1175"/>
                <a:gd name="T23" fmla="*/ 1021 h 1021"/>
                <a:gd name="T24" fmla="*/ 1175 w 1175"/>
                <a:gd name="T25" fmla="*/ 403 h 1021"/>
                <a:gd name="T26" fmla="*/ 772 w 1175"/>
                <a:gd name="T27" fmla="*/ 0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5" h="1021">
                  <a:moveTo>
                    <a:pt x="772" y="0"/>
                  </a:moveTo>
                  <a:lnTo>
                    <a:pt x="772" y="0"/>
                  </a:lnTo>
                  <a:lnTo>
                    <a:pt x="402" y="0"/>
                  </a:lnTo>
                  <a:cubicBezTo>
                    <a:pt x="180" y="0"/>
                    <a:pt x="0" y="181"/>
                    <a:pt x="0" y="403"/>
                  </a:cubicBezTo>
                  <a:lnTo>
                    <a:pt x="0" y="1021"/>
                  </a:lnTo>
                  <a:lnTo>
                    <a:pt x="67" y="1021"/>
                  </a:lnTo>
                  <a:lnTo>
                    <a:pt x="67" y="403"/>
                  </a:lnTo>
                  <a:cubicBezTo>
                    <a:pt x="67" y="218"/>
                    <a:pt x="217" y="67"/>
                    <a:pt x="402" y="67"/>
                  </a:cubicBezTo>
                  <a:lnTo>
                    <a:pt x="772" y="67"/>
                  </a:lnTo>
                  <a:cubicBezTo>
                    <a:pt x="957" y="67"/>
                    <a:pt x="1108" y="218"/>
                    <a:pt x="1108" y="403"/>
                  </a:cubicBezTo>
                  <a:lnTo>
                    <a:pt x="1108" y="1021"/>
                  </a:lnTo>
                  <a:lnTo>
                    <a:pt x="1175" y="1021"/>
                  </a:lnTo>
                  <a:lnTo>
                    <a:pt x="1175" y="403"/>
                  </a:lnTo>
                  <a:cubicBezTo>
                    <a:pt x="1175" y="181"/>
                    <a:pt x="994" y="0"/>
                    <a:pt x="772" y="0"/>
                  </a:cubicBezTo>
                  <a:close/>
                </a:path>
              </a:pathLst>
            </a:custGeom>
            <a:solidFill>
              <a:srgbClr val="12385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noProof="0" dirty="0"/>
            </a:p>
          </p:txBody>
        </p:sp>
        <p:sp>
          <p:nvSpPr>
            <p:cNvPr id="22" name="Freeform 7">
              <a:extLst>
                <a:ext uri="{FF2B5EF4-FFF2-40B4-BE49-F238E27FC236}">
                  <a16:creationId xmlns:a16="http://schemas.microsoft.com/office/drawing/2014/main" id="{7036DC03-C9DC-42FF-8F3D-2463124DD08C}"/>
                </a:ext>
              </a:extLst>
            </p:cNvPr>
            <p:cNvSpPr>
              <a:spLocks noEditPoints="1"/>
            </p:cNvSpPr>
            <p:nvPr/>
          </p:nvSpPr>
          <p:spPr bwMode="auto">
            <a:xfrm>
              <a:off x="752476" y="2803526"/>
              <a:ext cx="717550" cy="719138"/>
            </a:xfrm>
            <a:custGeom>
              <a:avLst/>
              <a:gdLst>
                <a:gd name="T0" fmla="*/ 375 w 750"/>
                <a:gd name="T1" fmla="*/ 751 h 751"/>
                <a:gd name="T2" fmla="*/ 375 w 750"/>
                <a:gd name="T3" fmla="*/ 751 h 751"/>
                <a:gd name="T4" fmla="*/ 750 w 750"/>
                <a:gd name="T5" fmla="*/ 375 h 751"/>
                <a:gd name="T6" fmla="*/ 375 w 750"/>
                <a:gd name="T7" fmla="*/ 0 h 751"/>
                <a:gd name="T8" fmla="*/ 0 w 750"/>
                <a:gd name="T9" fmla="*/ 375 h 751"/>
                <a:gd name="T10" fmla="*/ 375 w 750"/>
                <a:gd name="T11" fmla="*/ 751 h 751"/>
                <a:gd name="T12" fmla="*/ 375 w 750"/>
                <a:gd name="T13" fmla="*/ 67 h 751"/>
                <a:gd name="T14" fmla="*/ 375 w 750"/>
                <a:gd name="T15" fmla="*/ 67 h 751"/>
                <a:gd name="T16" fmla="*/ 683 w 750"/>
                <a:gd name="T17" fmla="*/ 375 h 751"/>
                <a:gd name="T18" fmla="*/ 375 w 750"/>
                <a:gd name="T19" fmla="*/ 683 h 751"/>
                <a:gd name="T20" fmla="*/ 67 w 750"/>
                <a:gd name="T21" fmla="*/ 375 h 751"/>
                <a:gd name="T22" fmla="*/ 375 w 750"/>
                <a:gd name="T23" fmla="*/ 67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0" h="751">
                  <a:moveTo>
                    <a:pt x="375" y="751"/>
                  </a:moveTo>
                  <a:lnTo>
                    <a:pt x="375" y="751"/>
                  </a:lnTo>
                  <a:cubicBezTo>
                    <a:pt x="582" y="751"/>
                    <a:pt x="750" y="582"/>
                    <a:pt x="750" y="375"/>
                  </a:cubicBezTo>
                  <a:cubicBezTo>
                    <a:pt x="750" y="168"/>
                    <a:pt x="582" y="0"/>
                    <a:pt x="375" y="0"/>
                  </a:cubicBezTo>
                  <a:cubicBezTo>
                    <a:pt x="168" y="0"/>
                    <a:pt x="0" y="168"/>
                    <a:pt x="0" y="375"/>
                  </a:cubicBezTo>
                  <a:cubicBezTo>
                    <a:pt x="0" y="582"/>
                    <a:pt x="168" y="751"/>
                    <a:pt x="375" y="751"/>
                  </a:cubicBezTo>
                  <a:close/>
                  <a:moveTo>
                    <a:pt x="375" y="67"/>
                  </a:moveTo>
                  <a:lnTo>
                    <a:pt x="375" y="67"/>
                  </a:lnTo>
                  <a:cubicBezTo>
                    <a:pt x="545" y="67"/>
                    <a:pt x="683" y="205"/>
                    <a:pt x="683" y="375"/>
                  </a:cubicBezTo>
                  <a:cubicBezTo>
                    <a:pt x="683" y="545"/>
                    <a:pt x="545" y="683"/>
                    <a:pt x="375" y="683"/>
                  </a:cubicBezTo>
                  <a:cubicBezTo>
                    <a:pt x="205" y="683"/>
                    <a:pt x="67" y="545"/>
                    <a:pt x="67" y="375"/>
                  </a:cubicBezTo>
                  <a:cubicBezTo>
                    <a:pt x="67" y="205"/>
                    <a:pt x="205" y="67"/>
                    <a:pt x="375" y="67"/>
                  </a:cubicBezTo>
                  <a:close/>
                </a:path>
              </a:pathLst>
            </a:custGeom>
            <a:solidFill>
              <a:srgbClr val="12385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noProof="0" dirty="0"/>
            </a:p>
          </p:txBody>
        </p:sp>
        <p:sp>
          <p:nvSpPr>
            <p:cNvPr id="23" name="Freeform 8">
              <a:extLst>
                <a:ext uri="{FF2B5EF4-FFF2-40B4-BE49-F238E27FC236}">
                  <a16:creationId xmlns:a16="http://schemas.microsoft.com/office/drawing/2014/main" id="{F4952713-C745-4DA8-9F49-FDC7C8F9FC92}"/>
                </a:ext>
              </a:extLst>
            </p:cNvPr>
            <p:cNvSpPr>
              <a:spLocks/>
            </p:cNvSpPr>
            <p:nvPr/>
          </p:nvSpPr>
          <p:spPr bwMode="auto">
            <a:xfrm>
              <a:off x="550863" y="3573463"/>
              <a:ext cx="1123950" cy="977900"/>
            </a:xfrm>
            <a:custGeom>
              <a:avLst/>
              <a:gdLst>
                <a:gd name="T0" fmla="*/ 772 w 1175"/>
                <a:gd name="T1" fmla="*/ 0 h 1021"/>
                <a:gd name="T2" fmla="*/ 772 w 1175"/>
                <a:gd name="T3" fmla="*/ 0 h 1021"/>
                <a:gd name="T4" fmla="*/ 402 w 1175"/>
                <a:gd name="T5" fmla="*/ 0 h 1021"/>
                <a:gd name="T6" fmla="*/ 0 w 1175"/>
                <a:gd name="T7" fmla="*/ 403 h 1021"/>
                <a:gd name="T8" fmla="*/ 0 w 1175"/>
                <a:gd name="T9" fmla="*/ 1021 h 1021"/>
                <a:gd name="T10" fmla="*/ 67 w 1175"/>
                <a:gd name="T11" fmla="*/ 1021 h 1021"/>
                <a:gd name="T12" fmla="*/ 67 w 1175"/>
                <a:gd name="T13" fmla="*/ 403 h 1021"/>
                <a:gd name="T14" fmla="*/ 402 w 1175"/>
                <a:gd name="T15" fmla="*/ 67 h 1021"/>
                <a:gd name="T16" fmla="*/ 772 w 1175"/>
                <a:gd name="T17" fmla="*/ 67 h 1021"/>
                <a:gd name="T18" fmla="*/ 1107 w 1175"/>
                <a:gd name="T19" fmla="*/ 403 h 1021"/>
                <a:gd name="T20" fmla="*/ 1107 w 1175"/>
                <a:gd name="T21" fmla="*/ 1021 h 1021"/>
                <a:gd name="T22" fmla="*/ 1175 w 1175"/>
                <a:gd name="T23" fmla="*/ 1021 h 1021"/>
                <a:gd name="T24" fmla="*/ 1175 w 1175"/>
                <a:gd name="T25" fmla="*/ 403 h 1021"/>
                <a:gd name="T26" fmla="*/ 772 w 1175"/>
                <a:gd name="T27" fmla="*/ 0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5" h="1021">
                  <a:moveTo>
                    <a:pt x="772" y="0"/>
                  </a:moveTo>
                  <a:lnTo>
                    <a:pt x="772" y="0"/>
                  </a:lnTo>
                  <a:lnTo>
                    <a:pt x="402" y="0"/>
                  </a:lnTo>
                  <a:cubicBezTo>
                    <a:pt x="180" y="0"/>
                    <a:pt x="0" y="181"/>
                    <a:pt x="0" y="403"/>
                  </a:cubicBezTo>
                  <a:lnTo>
                    <a:pt x="0" y="1021"/>
                  </a:lnTo>
                  <a:lnTo>
                    <a:pt x="67" y="1021"/>
                  </a:lnTo>
                  <a:lnTo>
                    <a:pt x="67" y="403"/>
                  </a:lnTo>
                  <a:cubicBezTo>
                    <a:pt x="67" y="218"/>
                    <a:pt x="217" y="67"/>
                    <a:pt x="402" y="67"/>
                  </a:cubicBezTo>
                  <a:lnTo>
                    <a:pt x="772" y="67"/>
                  </a:lnTo>
                  <a:cubicBezTo>
                    <a:pt x="957" y="67"/>
                    <a:pt x="1107" y="218"/>
                    <a:pt x="1107" y="403"/>
                  </a:cubicBezTo>
                  <a:lnTo>
                    <a:pt x="1107" y="1021"/>
                  </a:lnTo>
                  <a:lnTo>
                    <a:pt x="1175" y="1021"/>
                  </a:lnTo>
                  <a:lnTo>
                    <a:pt x="1175" y="403"/>
                  </a:lnTo>
                  <a:cubicBezTo>
                    <a:pt x="1175" y="181"/>
                    <a:pt x="994" y="0"/>
                    <a:pt x="772" y="0"/>
                  </a:cubicBezTo>
                  <a:close/>
                </a:path>
              </a:pathLst>
            </a:custGeom>
            <a:solidFill>
              <a:srgbClr val="12385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noProof="0" dirty="0"/>
            </a:p>
          </p:txBody>
        </p:sp>
        <p:sp>
          <p:nvSpPr>
            <p:cNvPr id="24" name="Freeform 9">
              <a:extLst>
                <a:ext uri="{FF2B5EF4-FFF2-40B4-BE49-F238E27FC236}">
                  <a16:creationId xmlns:a16="http://schemas.microsoft.com/office/drawing/2014/main" id="{2F4EC0E6-7CD3-4D79-8A99-AF5B432DD7BD}"/>
                </a:ext>
              </a:extLst>
            </p:cNvPr>
            <p:cNvSpPr>
              <a:spLocks noEditPoints="1"/>
            </p:cNvSpPr>
            <p:nvPr/>
          </p:nvSpPr>
          <p:spPr bwMode="auto">
            <a:xfrm>
              <a:off x="1262063" y="1093788"/>
              <a:ext cx="2198688" cy="1971675"/>
            </a:xfrm>
            <a:custGeom>
              <a:avLst/>
              <a:gdLst>
                <a:gd name="T0" fmla="*/ 1901 w 2298"/>
                <a:gd name="T1" fmla="*/ 1515 h 2061"/>
                <a:gd name="T2" fmla="*/ 1901 w 2298"/>
                <a:gd name="T3" fmla="*/ 1515 h 2061"/>
                <a:gd name="T4" fmla="*/ 2252 w 2298"/>
                <a:gd name="T5" fmla="*/ 928 h 2061"/>
                <a:gd name="T6" fmla="*/ 1528 w 2298"/>
                <a:gd name="T7" fmla="*/ 35 h 2061"/>
                <a:gd name="T8" fmla="*/ 717 w 2298"/>
                <a:gd name="T9" fmla="*/ 479 h 2061"/>
                <a:gd name="T10" fmla="*/ 613 w 2298"/>
                <a:gd name="T11" fmla="*/ 483 h 2061"/>
                <a:gd name="T12" fmla="*/ 161 w 2298"/>
                <a:gd name="T13" fmla="*/ 739 h 2061"/>
                <a:gd name="T14" fmla="*/ 22 w 2298"/>
                <a:gd name="T15" fmla="*/ 1239 h 2061"/>
                <a:gd name="T16" fmla="*/ 321 w 2298"/>
                <a:gd name="T17" fmla="*/ 1722 h 2061"/>
                <a:gd name="T18" fmla="*/ 363 w 2298"/>
                <a:gd name="T19" fmla="*/ 2061 h 2061"/>
                <a:gd name="T20" fmla="*/ 637 w 2298"/>
                <a:gd name="T21" fmla="*/ 1832 h 2061"/>
                <a:gd name="T22" fmla="*/ 778 w 2298"/>
                <a:gd name="T23" fmla="*/ 1830 h 2061"/>
                <a:gd name="T24" fmla="*/ 1193 w 2298"/>
                <a:gd name="T25" fmla="*/ 1617 h 2061"/>
                <a:gd name="T26" fmla="*/ 1358 w 2298"/>
                <a:gd name="T27" fmla="*/ 1652 h 2061"/>
                <a:gd name="T28" fmla="*/ 1530 w 2298"/>
                <a:gd name="T29" fmla="*/ 1651 h 2061"/>
                <a:gd name="T30" fmla="*/ 1859 w 2298"/>
                <a:gd name="T31" fmla="*/ 1917 h 2061"/>
                <a:gd name="T32" fmla="*/ 1901 w 2298"/>
                <a:gd name="T33" fmla="*/ 1515 h 2061"/>
                <a:gd name="T34" fmla="*/ 770 w 2298"/>
                <a:gd name="T35" fmla="*/ 1763 h 2061"/>
                <a:gd name="T36" fmla="*/ 770 w 2298"/>
                <a:gd name="T37" fmla="*/ 1763 h 2061"/>
                <a:gd name="T38" fmla="*/ 630 w 2298"/>
                <a:gd name="T39" fmla="*/ 1764 h 2061"/>
                <a:gd name="T40" fmla="*/ 616 w 2298"/>
                <a:gd name="T41" fmla="*/ 1762 h 2061"/>
                <a:gd name="T42" fmla="*/ 414 w 2298"/>
                <a:gd name="T43" fmla="*/ 1931 h 2061"/>
                <a:gd name="T44" fmla="*/ 384 w 2298"/>
                <a:gd name="T45" fmla="*/ 1682 h 2061"/>
                <a:gd name="T46" fmla="*/ 370 w 2298"/>
                <a:gd name="T47" fmla="*/ 1674 h 2061"/>
                <a:gd name="T48" fmla="*/ 89 w 2298"/>
                <a:gd name="T49" fmla="*/ 1231 h 2061"/>
                <a:gd name="T50" fmla="*/ 621 w 2298"/>
                <a:gd name="T51" fmla="*/ 550 h 2061"/>
                <a:gd name="T52" fmla="*/ 1302 w 2298"/>
                <a:gd name="T53" fmla="*/ 1082 h 2061"/>
                <a:gd name="T54" fmla="*/ 770 w 2298"/>
                <a:gd name="T55" fmla="*/ 1763 h 2061"/>
                <a:gd name="T56" fmla="*/ 1837 w 2298"/>
                <a:gd name="T57" fmla="*/ 1477 h 2061"/>
                <a:gd name="T58" fmla="*/ 1837 w 2298"/>
                <a:gd name="T59" fmla="*/ 1477 h 2061"/>
                <a:gd name="T60" fmla="*/ 1805 w 2298"/>
                <a:gd name="T61" fmla="*/ 1787 h 2061"/>
                <a:gd name="T62" fmla="*/ 1550 w 2298"/>
                <a:gd name="T63" fmla="*/ 1581 h 2061"/>
                <a:gd name="T64" fmla="*/ 1536 w 2298"/>
                <a:gd name="T65" fmla="*/ 1583 h 2061"/>
                <a:gd name="T66" fmla="*/ 1365 w 2298"/>
                <a:gd name="T67" fmla="*/ 1585 h 2061"/>
                <a:gd name="T68" fmla="*/ 1239 w 2298"/>
                <a:gd name="T69" fmla="*/ 1561 h 2061"/>
                <a:gd name="T70" fmla="*/ 1369 w 2298"/>
                <a:gd name="T71" fmla="*/ 1074 h 2061"/>
                <a:gd name="T72" fmla="*/ 790 w 2298"/>
                <a:gd name="T73" fmla="*/ 486 h 2061"/>
                <a:gd name="T74" fmla="*/ 1521 w 2298"/>
                <a:gd name="T75" fmla="*/ 102 h 2061"/>
                <a:gd name="T76" fmla="*/ 2185 w 2298"/>
                <a:gd name="T77" fmla="*/ 921 h 2061"/>
                <a:gd name="T78" fmla="*/ 1851 w 2298"/>
                <a:gd name="T79" fmla="*/ 1468 h 2061"/>
                <a:gd name="T80" fmla="*/ 1837 w 2298"/>
                <a:gd name="T81" fmla="*/ 1477 h 2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8" h="2061">
                  <a:moveTo>
                    <a:pt x="1901" y="1515"/>
                  </a:moveTo>
                  <a:lnTo>
                    <a:pt x="1901" y="1515"/>
                  </a:lnTo>
                  <a:cubicBezTo>
                    <a:pt x="2099" y="1380"/>
                    <a:pt x="2227" y="1167"/>
                    <a:pt x="2252" y="928"/>
                  </a:cubicBezTo>
                  <a:cubicBezTo>
                    <a:pt x="2298" y="483"/>
                    <a:pt x="1974" y="82"/>
                    <a:pt x="1528" y="35"/>
                  </a:cubicBezTo>
                  <a:cubicBezTo>
                    <a:pt x="1191" y="0"/>
                    <a:pt x="869" y="178"/>
                    <a:pt x="717" y="479"/>
                  </a:cubicBezTo>
                  <a:cubicBezTo>
                    <a:pt x="683" y="478"/>
                    <a:pt x="648" y="479"/>
                    <a:pt x="613" y="483"/>
                  </a:cubicBezTo>
                  <a:cubicBezTo>
                    <a:pt x="433" y="505"/>
                    <a:pt x="273" y="596"/>
                    <a:pt x="161" y="739"/>
                  </a:cubicBezTo>
                  <a:cubicBezTo>
                    <a:pt x="49" y="882"/>
                    <a:pt x="0" y="1059"/>
                    <a:pt x="22" y="1239"/>
                  </a:cubicBezTo>
                  <a:cubicBezTo>
                    <a:pt x="47" y="1437"/>
                    <a:pt x="155" y="1612"/>
                    <a:pt x="321" y="1722"/>
                  </a:cubicBezTo>
                  <a:lnTo>
                    <a:pt x="363" y="2061"/>
                  </a:lnTo>
                  <a:lnTo>
                    <a:pt x="637" y="1832"/>
                  </a:lnTo>
                  <a:cubicBezTo>
                    <a:pt x="686" y="1836"/>
                    <a:pt x="733" y="1836"/>
                    <a:pt x="778" y="1830"/>
                  </a:cubicBezTo>
                  <a:cubicBezTo>
                    <a:pt x="944" y="1810"/>
                    <a:pt x="1088" y="1731"/>
                    <a:pt x="1193" y="1617"/>
                  </a:cubicBezTo>
                  <a:cubicBezTo>
                    <a:pt x="1247" y="1634"/>
                    <a:pt x="1303" y="1646"/>
                    <a:pt x="1358" y="1652"/>
                  </a:cubicBezTo>
                  <a:cubicBezTo>
                    <a:pt x="1413" y="1658"/>
                    <a:pt x="1471" y="1658"/>
                    <a:pt x="1530" y="1651"/>
                  </a:cubicBezTo>
                  <a:lnTo>
                    <a:pt x="1859" y="1917"/>
                  </a:lnTo>
                  <a:lnTo>
                    <a:pt x="1901" y="1515"/>
                  </a:lnTo>
                  <a:close/>
                  <a:moveTo>
                    <a:pt x="770" y="1763"/>
                  </a:moveTo>
                  <a:lnTo>
                    <a:pt x="770" y="1763"/>
                  </a:lnTo>
                  <a:cubicBezTo>
                    <a:pt x="725" y="1769"/>
                    <a:pt x="678" y="1769"/>
                    <a:pt x="630" y="1764"/>
                  </a:cubicBezTo>
                  <a:lnTo>
                    <a:pt x="616" y="1762"/>
                  </a:lnTo>
                  <a:lnTo>
                    <a:pt x="414" y="1931"/>
                  </a:lnTo>
                  <a:lnTo>
                    <a:pt x="384" y="1682"/>
                  </a:lnTo>
                  <a:lnTo>
                    <a:pt x="370" y="1674"/>
                  </a:lnTo>
                  <a:cubicBezTo>
                    <a:pt x="214" y="1575"/>
                    <a:pt x="111" y="1414"/>
                    <a:pt x="89" y="1231"/>
                  </a:cubicBezTo>
                  <a:cubicBezTo>
                    <a:pt x="48" y="897"/>
                    <a:pt x="287" y="591"/>
                    <a:pt x="621" y="550"/>
                  </a:cubicBezTo>
                  <a:cubicBezTo>
                    <a:pt x="955" y="509"/>
                    <a:pt x="1261" y="748"/>
                    <a:pt x="1302" y="1082"/>
                  </a:cubicBezTo>
                  <a:cubicBezTo>
                    <a:pt x="1343" y="1417"/>
                    <a:pt x="1105" y="1722"/>
                    <a:pt x="770" y="1763"/>
                  </a:cubicBezTo>
                  <a:close/>
                  <a:moveTo>
                    <a:pt x="1837" y="1477"/>
                  </a:moveTo>
                  <a:lnTo>
                    <a:pt x="1837" y="1477"/>
                  </a:lnTo>
                  <a:lnTo>
                    <a:pt x="1805" y="1787"/>
                  </a:lnTo>
                  <a:lnTo>
                    <a:pt x="1550" y="1581"/>
                  </a:lnTo>
                  <a:lnTo>
                    <a:pt x="1536" y="1583"/>
                  </a:lnTo>
                  <a:cubicBezTo>
                    <a:pt x="1477" y="1590"/>
                    <a:pt x="1420" y="1591"/>
                    <a:pt x="1365" y="1585"/>
                  </a:cubicBezTo>
                  <a:cubicBezTo>
                    <a:pt x="1323" y="1581"/>
                    <a:pt x="1281" y="1573"/>
                    <a:pt x="1239" y="1561"/>
                  </a:cubicBezTo>
                  <a:cubicBezTo>
                    <a:pt x="1340" y="1426"/>
                    <a:pt x="1391" y="1254"/>
                    <a:pt x="1369" y="1074"/>
                  </a:cubicBezTo>
                  <a:cubicBezTo>
                    <a:pt x="1331" y="763"/>
                    <a:pt x="1086" y="527"/>
                    <a:pt x="790" y="486"/>
                  </a:cubicBezTo>
                  <a:cubicBezTo>
                    <a:pt x="933" y="223"/>
                    <a:pt x="1221" y="70"/>
                    <a:pt x="1521" y="102"/>
                  </a:cubicBezTo>
                  <a:cubicBezTo>
                    <a:pt x="1930" y="145"/>
                    <a:pt x="2228" y="512"/>
                    <a:pt x="2185" y="921"/>
                  </a:cubicBezTo>
                  <a:cubicBezTo>
                    <a:pt x="2161" y="1145"/>
                    <a:pt x="2040" y="1344"/>
                    <a:pt x="1851" y="1468"/>
                  </a:cubicBezTo>
                  <a:lnTo>
                    <a:pt x="1837" y="1477"/>
                  </a:lnTo>
                  <a:close/>
                </a:path>
              </a:pathLst>
            </a:custGeom>
            <a:solidFill>
              <a:srgbClr val="12385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noProof="0" dirty="0"/>
            </a:p>
          </p:txBody>
        </p:sp>
      </p:grpSp>
    </p:spTree>
    <p:extLst>
      <p:ext uri="{BB962C8B-B14F-4D97-AF65-F5344CB8AC3E}">
        <p14:creationId xmlns:p14="http://schemas.microsoft.com/office/powerpoint/2010/main" val="975140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A7A723D-8865-8EFD-398F-2F5197DCD56B}"/>
              </a:ext>
            </a:extLst>
          </p:cNvPr>
          <p:cNvSpPr>
            <a:spLocks noGrp="1"/>
          </p:cNvSpPr>
          <p:nvPr>
            <p:ph type="title"/>
          </p:nvPr>
        </p:nvSpPr>
        <p:spPr/>
        <p:txBody>
          <a:bodyPr/>
          <a:lstStyle/>
          <a:p>
            <a:r>
              <a:rPr lang="de-CH" noProof="0" dirty="0"/>
              <a:t>Kostenlose Impulsberatung </a:t>
            </a:r>
          </a:p>
        </p:txBody>
      </p:sp>
      <p:sp>
        <p:nvSpPr>
          <p:cNvPr id="8" name="Inhaltsplatzhalter 7">
            <a:extLst>
              <a:ext uri="{FF2B5EF4-FFF2-40B4-BE49-F238E27FC236}">
                <a16:creationId xmlns:a16="http://schemas.microsoft.com/office/drawing/2014/main" id="{2F9A0478-DF3E-4FE9-C302-ED92DCD9A36F}"/>
              </a:ext>
            </a:extLst>
          </p:cNvPr>
          <p:cNvSpPr>
            <a:spLocks noGrp="1"/>
          </p:cNvSpPr>
          <p:nvPr>
            <p:ph idx="1"/>
          </p:nvPr>
        </p:nvSpPr>
        <p:spPr/>
        <p:txBody>
          <a:bodyPr/>
          <a:lstStyle/>
          <a:p>
            <a:pPr>
              <a:spcAft>
                <a:spcPts val="600"/>
              </a:spcAft>
              <a:buClr>
                <a:schemeClr val="accent2"/>
              </a:buClr>
            </a:pPr>
            <a:r>
              <a:rPr lang="de-CH" sz="2000" noProof="0" dirty="0"/>
              <a:t>Für eine Beratung zum Heizungsersatz stehen Ihnen die Impulsberaterinnen und Impulsberater vor Ort zur Verfügung. </a:t>
            </a:r>
          </a:p>
          <a:p>
            <a:pPr>
              <a:spcAft>
                <a:spcPts val="600"/>
              </a:spcAft>
              <a:buClr>
                <a:schemeClr val="accent2"/>
              </a:buClr>
            </a:pPr>
            <a:r>
              <a:rPr lang="de-CH" sz="2000" b="1" noProof="0" dirty="0"/>
              <a:t>Nutzen Sie gleich jetzt die Chance zur Terminvereinbarung für ein Beratungsgespräch.</a:t>
            </a:r>
          </a:p>
          <a:p>
            <a:pPr>
              <a:spcAft>
                <a:spcPts val="600"/>
              </a:spcAft>
              <a:buClr>
                <a:schemeClr val="accent2"/>
              </a:buClr>
            </a:pPr>
            <a:r>
              <a:rPr lang="de-CH" sz="2000" noProof="0" dirty="0"/>
              <a:t>Oder vereinbaren Sie unter</a:t>
            </a:r>
          </a:p>
          <a:p>
            <a:pPr>
              <a:spcAft>
                <a:spcPts val="600"/>
              </a:spcAft>
              <a:buClr>
                <a:schemeClr val="accent2"/>
              </a:buClr>
            </a:pPr>
            <a:r>
              <a:rPr lang="de-CH" sz="2000" noProof="0" dirty="0">
                <a:hlinkClick r:id="rId2">
                  <a:extLst>
                    <a:ext uri="{A12FA001-AC4F-418D-AE19-62706E023703}">
                      <ahyp:hlinkClr xmlns:ahyp="http://schemas.microsoft.com/office/drawing/2018/hyperlinkcolor" val="tx"/>
                    </a:ext>
                  </a:extLst>
                </a:hlinkClick>
              </a:rPr>
              <a:t>www.energieschweiz.ch/modernisieren/</a:t>
            </a:r>
            <a:br>
              <a:rPr lang="de-CH" sz="2000" noProof="0" dirty="0">
                <a:hlinkClick r:id="rId2">
                  <a:extLst>
                    <a:ext uri="{A12FA001-AC4F-418D-AE19-62706E023703}">
                      <ahyp:hlinkClr xmlns:ahyp="http://schemas.microsoft.com/office/drawing/2018/hyperlinkcolor" val="tx"/>
                    </a:ext>
                  </a:extLst>
                </a:hlinkClick>
              </a:rPr>
            </a:br>
            <a:r>
              <a:rPr lang="de-CH" sz="2000" noProof="0" dirty="0">
                <a:hlinkClick r:id="rId2">
                  <a:extLst>
                    <a:ext uri="{A12FA001-AC4F-418D-AE19-62706E023703}">
                      <ahyp:hlinkClr xmlns:ahyp="http://schemas.microsoft.com/office/drawing/2018/hyperlinkcolor" val="tx"/>
                    </a:ext>
                  </a:extLst>
                </a:hlinkClick>
              </a:rPr>
              <a:t>impulsberatung-erneuerbarheizen/</a:t>
            </a:r>
            <a:endParaRPr lang="de-CH" sz="2000" noProof="0" dirty="0"/>
          </a:p>
          <a:p>
            <a:pPr>
              <a:spcAft>
                <a:spcPts val="600"/>
              </a:spcAft>
              <a:buClr>
                <a:schemeClr val="accent2"/>
              </a:buClr>
            </a:pPr>
            <a:r>
              <a:rPr lang="de-CH" sz="2000" noProof="0" dirty="0"/>
              <a:t>einen Termin.</a:t>
            </a:r>
          </a:p>
        </p:txBody>
      </p:sp>
      <p:sp>
        <p:nvSpPr>
          <p:cNvPr id="3" name="Datumsplatzhalter 2">
            <a:extLst>
              <a:ext uri="{FF2B5EF4-FFF2-40B4-BE49-F238E27FC236}">
                <a16:creationId xmlns:a16="http://schemas.microsoft.com/office/drawing/2014/main" id="{0AE74354-178D-02FA-737B-E0F408722718}"/>
              </a:ext>
            </a:extLst>
          </p:cNvPr>
          <p:cNvSpPr>
            <a:spLocks noGrp="1"/>
          </p:cNvSpPr>
          <p:nvPr>
            <p:ph type="dt" sz="half" idx="10"/>
          </p:nvPr>
        </p:nvSpPr>
        <p:spPr/>
        <p:txBody>
          <a:bodyPr/>
          <a:lstStyle/>
          <a:p>
            <a:fld id="{ADCCC66A-138A-F849-83FA-0B9B3B0697D9}" type="datetime1">
              <a:rPr lang="de-CH" noProof="0" smtClean="0"/>
              <a:t>25.02.2026</a:t>
            </a:fld>
            <a:endParaRPr lang="de-CH" noProof="0" dirty="0"/>
          </a:p>
        </p:txBody>
      </p:sp>
      <p:sp>
        <p:nvSpPr>
          <p:cNvPr id="4" name="Fußzeilenplatzhalter 3">
            <a:extLst>
              <a:ext uri="{FF2B5EF4-FFF2-40B4-BE49-F238E27FC236}">
                <a16:creationId xmlns:a16="http://schemas.microsoft.com/office/drawing/2014/main" id="{7FF91843-FC0D-3691-FB4B-583CFC84F428}"/>
              </a:ext>
            </a:extLst>
          </p:cNvPr>
          <p:cNvSpPr>
            <a:spLocks noGrp="1"/>
          </p:cNvSpPr>
          <p:nvPr>
            <p:ph type="ftr" sz="quarter" idx="11"/>
          </p:nvPr>
        </p:nvSpPr>
        <p:spPr/>
        <p:txBody>
          <a:bodyPr/>
          <a:lstStyle/>
          <a:p>
            <a:r>
              <a:rPr lang="de-CH" noProof="0" dirty="0" err="1"/>
              <a:t>energieschweiz.ch</a:t>
            </a:r>
            <a:endParaRPr lang="de-CH" noProof="0" dirty="0"/>
          </a:p>
        </p:txBody>
      </p:sp>
      <p:sp>
        <p:nvSpPr>
          <p:cNvPr id="5" name="Foliennummernplatzhalter 4">
            <a:extLst>
              <a:ext uri="{FF2B5EF4-FFF2-40B4-BE49-F238E27FC236}">
                <a16:creationId xmlns:a16="http://schemas.microsoft.com/office/drawing/2014/main" id="{A4A312B7-DAEB-0958-F677-3C6E0EE90608}"/>
              </a:ext>
            </a:extLst>
          </p:cNvPr>
          <p:cNvSpPr>
            <a:spLocks noGrp="1"/>
          </p:cNvSpPr>
          <p:nvPr>
            <p:ph type="sldNum" sz="quarter" idx="12"/>
          </p:nvPr>
        </p:nvSpPr>
        <p:spPr/>
        <p:txBody>
          <a:bodyPr/>
          <a:lstStyle/>
          <a:p>
            <a:fld id="{442AD375-037F-43D0-B059-5172DA06796A}" type="slidenum">
              <a:rPr lang="de-CH" noProof="0" smtClean="0"/>
              <a:pPr/>
              <a:t>44</a:t>
            </a:fld>
            <a:endParaRPr lang="de-CH" noProof="0" dirty="0"/>
          </a:p>
        </p:txBody>
      </p:sp>
      <p:pic>
        <p:nvPicPr>
          <p:cNvPr id="12" name="Inhaltsplatzhalter 4">
            <a:extLst>
              <a:ext uri="{FF2B5EF4-FFF2-40B4-BE49-F238E27FC236}">
                <a16:creationId xmlns:a16="http://schemas.microsoft.com/office/drawing/2014/main" id="{DE7BE13B-DAB3-D0DE-D7FA-D634D07302BF}"/>
              </a:ext>
            </a:extLst>
          </p:cNvPr>
          <p:cNvPicPr>
            <a:picLocks noGrp="1" noChangeAspect="1"/>
          </p:cNvPicPr>
          <p:nvPr>
            <p:ph idx="13"/>
          </p:nvPr>
        </p:nvPicPr>
        <p:blipFill>
          <a:blip r:embed="rId3"/>
          <a:stretch>
            <a:fillRect/>
          </a:stretch>
        </p:blipFill>
        <p:spPr>
          <a:xfrm>
            <a:off x="6625727" y="1592263"/>
            <a:ext cx="4592047" cy="4584700"/>
          </a:xfrm>
          <a:prstGeom prst="rect">
            <a:avLst/>
          </a:prstGeom>
        </p:spPr>
      </p:pic>
      <p:sp>
        <p:nvSpPr>
          <p:cNvPr id="13" name="Abgerundetes Rechteck 12">
            <a:extLst>
              <a:ext uri="{FF2B5EF4-FFF2-40B4-BE49-F238E27FC236}">
                <a16:creationId xmlns:a16="http://schemas.microsoft.com/office/drawing/2014/main" id="{3C1071CF-F225-6B5B-8AB5-7B69FAACB4A7}"/>
              </a:ext>
            </a:extLst>
          </p:cNvPr>
          <p:cNvSpPr/>
          <p:nvPr/>
        </p:nvSpPr>
        <p:spPr>
          <a:xfrm>
            <a:off x="515378" y="5229294"/>
            <a:ext cx="5153902" cy="94766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
              <a:spcAft>
                <a:spcPts val="1200"/>
              </a:spcAft>
              <a:buClr>
                <a:schemeClr val="accent1"/>
              </a:buClr>
            </a:pPr>
            <a:r>
              <a:rPr lang="de-CH" sz="2000" noProof="0" dirty="0">
                <a:solidFill>
                  <a:schemeClr val="accent1"/>
                </a:solidFill>
              </a:rPr>
              <a:t>Wir freuen uns auf Sie und unterstützen Sie gerne beim Heizungsersatz!</a:t>
            </a:r>
          </a:p>
        </p:txBody>
      </p:sp>
    </p:spTree>
    <p:extLst>
      <p:ext uri="{BB962C8B-B14F-4D97-AF65-F5344CB8AC3E}">
        <p14:creationId xmlns:p14="http://schemas.microsoft.com/office/powerpoint/2010/main" val="3330166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E7EBC7F-8B4B-7FB1-9667-A01E46D98FD8}"/>
              </a:ext>
            </a:extLst>
          </p:cNvPr>
          <p:cNvSpPr>
            <a:spLocks noGrp="1"/>
          </p:cNvSpPr>
          <p:nvPr>
            <p:ph type="ctrTitle"/>
          </p:nvPr>
        </p:nvSpPr>
        <p:spPr/>
        <p:txBody>
          <a:bodyPr/>
          <a:lstStyle/>
          <a:p>
            <a:r>
              <a:rPr lang="de-CH" noProof="0" dirty="0"/>
              <a:t>Vielen Dank</a:t>
            </a:r>
          </a:p>
        </p:txBody>
      </p:sp>
      <p:sp>
        <p:nvSpPr>
          <p:cNvPr id="9" name="Untertitel 8">
            <a:extLst>
              <a:ext uri="{FF2B5EF4-FFF2-40B4-BE49-F238E27FC236}">
                <a16:creationId xmlns:a16="http://schemas.microsoft.com/office/drawing/2014/main" id="{F3F7A651-56CE-BEBC-AC20-23B515FF1D6B}"/>
              </a:ext>
            </a:extLst>
          </p:cNvPr>
          <p:cNvSpPr>
            <a:spLocks noGrp="1"/>
          </p:cNvSpPr>
          <p:nvPr>
            <p:ph type="subTitle" idx="1"/>
          </p:nvPr>
        </p:nvSpPr>
        <p:spPr/>
        <p:txBody>
          <a:bodyPr/>
          <a:lstStyle/>
          <a:p>
            <a:r>
              <a:rPr lang="de-CH" sz="3600" noProof="0" dirty="0"/>
              <a:t>für Ihre Unterstützung auf dem Weg zu einem CO</a:t>
            </a:r>
            <a:r>
              <a:rPr lang="de-CH" sz="3600" baseline="-25000" noProof="0" dirty="0"/>
              <a:t>2</a:t>
            </a:r>
            <a:r>
              <a:rPr lang="de-CH" sz="3600" noProof="0" dirty="0"/>
              <a:t>-freien Gebäudepark!</a:t>
            </a:r>
          </a:p>
        </p:txBody>
      </p:sp>
      <p:pic>
        <p:nvPicPr>
          <p:cNvPr id="2" name="Grafik 1">
            <a:extLst>
              <a:ext uri="{FF2B5EF4-FFF2-40B4-BE49-F238E27FC236}">
                <a16:creationId xmlns:a16="http://schemas.microsoft.com/office/drawing/2014/main" id="{9DB05591-37C2-B150-2A89-1935E5C1E98C}"/>
              </a:ext>
            </a:extLst>
          </p:cNvPr>
          <p:cNvPicPr>
            <a:picLocks noChangeAspect="1"/>
          </p:cNvPicPr>
          <p:nvPr/>
        </p:nvPicPr>
        <p:blipFill>
          <a:blip r:embed="rId2"/>
          <a:stretch>
            <a:fillRect/>
          </a:stretch>
        </p:blipFill>
        <p:spPr>
          <a:xfrm>
            <a:off x="10344472" y="510763"/>
            <a:ext cx="1227588" cy="1222867"/>
          </a:xfrm>
          <a:prstGeom prst="rect">
            <a:avLst/>
          </a:prstGeom>
        </p:spPr>
      </p:pic>
    </p:spTree>
    <p:extLst>
      <p:ext uri="{BB962C8B-B14F-4D97-AF65-F5344CB8AC3E}">
        <p14:creationId xmlns:p14="http://schemas.microsoft.com/office/powerpoint/2010/main" val="1692378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3CD87E26-433E-41C6-B05A-593C2DF28C68}"/>
              </a:ext>
            </a:extLst>
          </p:cNvPr>
          <p:cNvSpPr txBox="1"/>
          <p:nvPr/>
        </p:nvSpPr>
        <p:spPr>
          <a:xfrm>
            <a:off x="2711624" y="704309"/>
            <a:ext cx="6912768" cy="492443"/>
          </a:xfrm>
          <a:prstGeom prst="rect">
            <a:avLst/>
          </a:prstGeom>
          <a:noFill/>
        </p:spPr>
        <p:txBody>
          <a:bodyPr wrap="square" lIns="0" tIns="0" rIns="0" bIns="0" rtlCol="0">
            <a:spAutoFit/>
          </a:bodyPr>
          <a:lstStyle/>
          <a:p>
            <a:pPr algn="ctr"/>
            <a:r>
              <a:rPr lang="de-CH" sz="3200" kern="900" spc="-100" noProof="0" dirty="0">
                <a:solidFill>
                  <a:schemeClr val="bg1"/>
                </a:solidFill>
                <a:latin typeface="+mj-lt"/>
                <a:cs typeface="MV Boli" panose="02000500030200090000" pitchFamily="2" charset="0"/>
              </a:rPr>
              <a:t>Mehr EnergieSchweiz? </a:t>
            </a:r>
          </a:p>
        </p:txBody>
      </p:sp>
      <p:pic>
        <p:nvPicPr>
          <p:cNvPr id="23" name="Grafik 22">
            <a:extLst>
              <a:ext uri="{FF2B5EF4-FFF2-40B4-BE49-F238E27FC236}">
                <a16:creationId xmlns:a16="http://schemas.microsoft.com/office/drawing/2014/main" id="{FF448054-8C9E-4B13-AC6D-5547F25FE18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9131" b="64701"/>
          <a:stretch/>
        </p:blipFill>
        <p:spPr>
          <a:xfrm rot="21435529">
            <a:off x="3041896" y="804184"/>
            <a:ext cx="7429500" cy="1944216"/>
          </a:xfrm>
          <a:prstGeom prst="rect">
            <a:avLst/>
          </a:prstGeom>
        </p:spPr>
      </p:pic>
      <p:sp>
        <p:nvSpPr>
          <p:cNvPr id="3" name="Untertitel 2">
            <a:extLst>
              <a:ext uri="{FF2B5EF4-FFF2-40B4-BE49-F238E27FC236}">
                <a16:creationId xmlns:a16="http://schemas.microsoft.com/office/drawing/2014/main" id="{C34B7780-1C30-433F-B0C2-C547FA51405B}"/>
              </a:ext>
            </a:extLst>
          </p:cNvPr>
          <p:cNvSpPr>
            <a:spLocks noGrp="1"/>
          </p:cNvSpPr>
          <p:nvPr>
            <p:ph type="subTitle" idx="1"/>
          </p:nvPr>
        </p:nvSpPr>
        <p:spPr>
          <a:xfrm>
            <a:off x="515938" y="4012468"/>
            <a:ext cx="9000442" cy="1360748"/>
          </a:xfrm>
        </p:spPr>
        <p:txBody>
          <a:bodyPr/>
          <a:lstStyle/>
          <a:p>
            <a:r>
              <a:rPr lang="de-CH" noProof="0" dirty="0"/>
              <a:t> </a:t>
            </a:r>
          </a:p>
        </p:txBody>
      </p:sp>
      <p:sp>
        <p:nvSpPr>
          <p:cNvPr id="9" name="Textfeld 8">
            <a:extLst>
              <a:ext uri="{FF2B5EF4-FFF2-40B4-BE49-F238E27FC236}">
                <a16:creationId xmlns:a16="http://schemas.microsoft.com/office/drawing/2014/main" id="{8461E669-7850-4CE1-BF29-7537D442BADC}"/>
              </a:ext>
            </a:extLst>
          </p:cNvPr>
          <p:cNvSpPr txBox="1"/>
          <p:nvPr/>
        </p:nvSpPr>
        <p:spPr>
          <a:xfrm>
            <a:off x="517483" y="4855537"/>
            <a:ext cx="1733456" cy="292388"/>
          </a:xfrm>
          <a:prstGeom prst="rect">
            <a:avLst/>
          </a:prstGeom>
          <a:noFill/>
        </p:spPr>
        <p:txBody>
          <a:bodyPr wrap="square">
            <a:spAutoFit/>
          </a:bodyPr>
          <a:lstStyle/>
          <a:p>
            <a:pPr algn="ctr"/>
            <a:r>
              <a:rPr lang="de-CH" sz="1300" noProof="0" dirty="0">
                <a:solidFill>
                  <a:schemeClr val="accent3"/>
                </a:solidFill>
                <a:latin typeface="+mj-lt"/>
                <a:cs typeface="MV Boli" panose="02000500030200090000" pitchFamily="2" charset="0"/>
              </a:rPr>
              <a:t>LinkedIn</a:t>
            </a:r>
            <a:endParaRPr lang="de-CH" sz="1300" noProof="0" dirty="0">
              <a:solidFill>
                <a:schemeClr val="accent3"/>
              </a:solidFill>
            </a:endParaRPr>
          </a:p>
        </p:txBody>
      </p:sp>
      <p:pic>
        <p:nvPicPr>
          <p:cNvPr id="13" name="Grafik 12">
            <a:hlinkClick r:id="rId4"/>
            <a:extLst>
              <a:ext uri="{FF2B5EF4-FFF2-40B4-BE49-F238E27FC236}">
                <a16:creationId xmlns:a16="http://schemas.microsoft.com/office/drawing/2014/main" id="{A66CC45F-7A89-4C10-8551-F3FC207529B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24994" y="2831126"/>
            <a:ext cx="2084754" cy="2084754"/>
          </a:xfrm>
          <a:prstGeom prst="rect">
            <a:avLst/>
          </a:prstGeom>
        </p:spPr>
      </p:pic>
      <p:sp>
        <p:nvSpPr>
          <p:cNvPr id="14" name="Textfeld 13">
            <a:extLst>
              <a:ext uri="{FF2B5EF4-FFF2-40B4-BE49-F238E27FC236}">
                <a16:creationId xmlns:a16="http://schemas.microsoft.com/office/drawing/2014/main" id="{395F0ED8-C745-4127-86E6-DDBE374BB471}"/>
              </a:ext>
            </a:extLst>
          </p:cNvPr>
          <p:cNvSpPr txBox="1"/>
          <p:nvPr/>
        </p:nvSpPr>
        <p:spPr>
          <a:xfrm>
            <a:off x="5229272" y="4855537"/>
            <a:ext cx="1733456" cy="292388"/>
          </a:xfrm>
          <a:prstGeom prst="rect">
            <a:avLst/>
          </a:prstGeom>
          <a:noFill/>
        </p:spPr>
        <p:txBody>
          <a:bodyPr wrap="square">
            <a:spAutoFit/>
          </a:bodyPr>
          <a:lstStyle/>
          <a:p>
            <a:pPr algn="ctr"/>
            <a:r>
              <a:rPr lang="de-CH" sz="1300" noProof="0" dirty="0">
                <a:solidFill>
                  <a:schemeClr val="accent3"/>
                </a:solidFill>
                <a:latin typeface="+mj-lt"/>
                <a:cs typeface="MV Boli" panose="02000500030200090000" pitchFamily="2" charset="0"/>
              </a:rPr>
              <a:t>Tools</a:t>
            </a:r>
            <a:endParaRPr lang="de-CH" sz="1300" noProof="0" dirty="0">
              <a:solidFill>
                <a:schemeClr val="accent3"/>
              </a:solidFill>
            </a:endParaRPr>
          </a:p>
        </p:txBody>
      </p:sp>
      <p:pic>
        <p:nvPicPr>
          <p:cNvPr id="17" name="Grafik 16">
            <a:hlinkClick r:id="rId7"/>
            <a:extLst>
              <a:ext uri="{FF2B5EF4-FFF2-40B4-BE49-F238E27FC236}">
                <a16:creationId xmlns:a16="http://schemas.microsoft.com/office/drawing/2014/main" id="{392F53FC-B2C5-4EF0-AD13-F75D646C94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36783" y="2797448"/>
            <a:ext cx="2118433" cy="2118432"/>
          </a:xfrm>
          <a:prstGeom prst="rect">
            <a:avLst/>
          </a:prstGeom>
        </p:spPr>
      </p:pic>
      <p:sp>
        <p:nvSpPr>
          <p:cNvPr id="18" name="Textfeld 17">
            <a:extLst>
              <a:ext uri="{FF2B5EF4-FFF2-40B4-BE49-F238E27FC236}">
                <a16:creationId xmlns:a16="http://schemas.microsoft.com/office/drawing/2014/main" id="{A363A39F-10DF-4CA5-ABE8-47CA0FEBB48B}"/>
              </a:ext>
            </a:extLst>
          </p:cNvPr>
          <p:cNvSpPr txBox="1"/>
          <p:nvPr/>
        </p:nvSpPr>
        <p:spPr>
          <a:xfrm>
            <a:off x="7257847" y="4870761"/>
            <a:ext cx="2312132" cy="292388"/>
          </a:xfrm>
          <a:prstGeom prst="rect">
            <a:avLst/>
          </a:prstGeom>
          <a:noFill/>
        </p:spPr>
        <p:txBody>
          <a:bodyPr wrap="square">
            <a:spAutoFit/>
          </a:bodyPr>
          <a:lstStyle/>
          <a:p>
            <a:pPr algn="ctr"/>
            <a:r>
              <a:rPr lang="de-CH" sz="1300" noProof="0" dirty="0">
                <a:solidFill>
                  <a:schemeClr val="accent3"/>
                </a:solidFill>
                <a:latin typeface="+mj-lt"/>
                <a:cs typeface="MV Boli" panose="02000500030200090000" pitchFamily="2" charset="0"/>
              </a:rPr>
              <a:t>Programme</a:t>
            </a:r>
            <a:endParaRPr lang="de-CH" sz="1300" noProof="0" dirty="0">
              <a:solidFill>
                <a:schemeClr val="accent3"/>
              </a:solidFill>
            </a:endParaRPr>
          </a:p>
        </p:txBody>
      </p:sp>
      <p:pic>
        <p:nvPicPr>
          <p:cNvPr id="21" name="Grafik 20">
            <a:hlinkClick r:id="rId10"/>
            <a:extLst>
              <a:ext uri="{FF2B5EF4-FFF2-40B4-BE49-F238E27FC236}">
                <a16:creationId xmlns:a16="http://schemas.microsoft.com/office/drawing/2014/main" id="{3331A829-734A-4760-9E1D-A60C7736AA3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54696" y="2752328"/>
            <a:ext cx="2118433" cy="2118433"/>
          </a:xfrm>
          <a:prstGeom prst="rect">
            <a:avLst/>
          </a:prstGeom>
        </p:spPr>
      </p:pic>
      <p:sp>
        <p:nvSpPr>
          <p:cNvPr id="22" name="Textfeld 21">
            <a:extLst>
              <a:ext uri="{FF2B5EF4-FFF2-40B4-BE49-F238E27FC236}">
                <a16:creationId xmlns:a16="http://schemas.microsoft.com/office/drawing/2014/main" id="{0848231A-2D9E-401C-9F09-3684F8D0E7F3}"/>
              </a:ext>
            </a:extLst>
          </p:cNvPr>
          <p:cNvSpPr txBox="1"/>
          <p:nvPr/>
        </p:nvSpPr>
        <p:spPr>
          <a:xfrm>
            <a:off x="9655387" y="4870761"/>
            <a:ext cx="2312132" cy="292388"/>
          </a:xfrm>
          <a:prstGeom prst="rect">
            <a:avLst/>
          </a:prstGeom>
          <a:noFill/>
        </p:spPr>
        <p:txBody>
          <a:bodyPr wrap="square">
            <a:spAutoFit/>
          </a:bodyPr>
          <a:lstStyle/>
          <a:p>
            <a:pPr algn="ctr"/>
            <a:r>
              <a:rPr lang="de-CH" sz="1300" noProof="0" dirty="0">
                <a:solidFill>
                  <a:schemeClr val="accent3"/>
                </a:solidFill>
                <a:latin typeface="+mj-lt"/>
                <a:cs typeface="MV Boli" panose="02000500030200090000" pitchFamily="2" charset="0"/>
              </a:rPr>
              <a:t>Events</a:t>
            </a:r>
            <a:endParaRPr lang="de-CH" sz="1300" noProof="0" dirty="0">
              <a:solidFill>
                <a:schemeClr val="accent3"/>
              </a:solidFill>
            </a:endParaRPr>
          </a:p>
        </p:txBody>
      </p:sp>
      <p:pic>
        <p:nvPicPr>
          <p:cNvPr id="25" name="Grafik 24">
            <a:hlinkClick r:id="rId13"/>
            <a:extLst>
              <a:ext uri="{FF2B5EF4-FFF2-40B4-BE49-F238E27FC236}">
                <a16:creationId xmlns:a16="http://schemas.microsoft.com/office/drawing/2014/main" id="{95E207E5-21B6-4507-A91F-5290356948A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752236" y="2752328"/>
            <a:ext cx="2118433" cy="2118433"/>
          </a:xfrm>
          <a:prstGeom prst="rect">
            <a:avLst/>
          </a:prstGeom>
        </p:spPr>
      </p:pic>
      <p:pic>
        <p:nvPicPr>
          <p:cNvPr id="24" name="Grafik 23">
            <a:hlinkClick r:id="rId16"/>
            <a:extLst>
              <a:ext uri="{FF2B5EF4-FFF2-40B4-BE49-F238E27FC236}">
                <a16:creationId xmlns:a16="http://schemas.microsoft.com/office/drawing/2014/main" id="{41104D07-6A1B-4299-8A52-88386826288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688855" y="2797447"/>
            <a:ext cx="2118669" cy="2118669"/>
          </a:xfrm>
          <a:prstGeom prst="rect">
            <a:avLst/>
          </a:prstGeom>
        </p:spPr>
      </p:pic>
      <p:sp>
        <p:nvSpPr>
          <p:cNvPr id="31" name="Textfeld 30">
            <a:extLst>
              <a:ext uri="{FF2B5EF4-FFF2-40B4-BE49-F238E27FC236}">
                <a16:creationId xmlns:a16="http://schemas.microsoft.com/office/drawing/2014/main" id="{21582451-41F9-4229-8FC9-4C85E4324EDB}"/>
              </a:ext>
            </a:extLst>
          </p:cNvPr>
          <p:cNvSpPr txBox="1"/>
          <p:nvPr/>
        </p:nvSpPr>
        <p:spPr>
          <a:xfrm>
            <a:off x="2881461" y="4855537"/>
            <a:ext cx="1733456" cy="292388"/>
          </a:xfrm>
          <a:prstGeom prst="rect">
            <a:avLst/>
          </a:prstGeom>
          <a:noFill/>
        </p:spPr>
        <p:txBody>
          <a:bodyPr wrap="square">
            <a:spAutoFit/>
          </a:bodyPr>
          <a:lstStyle/>
          <a:p>
            <a:pPr algn="ctr"/>
            <a:r>
              <a:rPr lang="de-CH" sz="1300" noProof="0" dirty="0">
                <a:solidFill>
                  <a:schemeClr val="accent3"/>
                </a:solidFill>
                <a:latin typeface="+mj-lt"/>
                <a:cs typeface="MV Boli" panose="02000500030200090000" pitchFamily="2" charset="0"/>
              </a:rPr>
              <a:t>Podcasts</a:t>
            </a:r>
            <a:endParaRPr lang="de-CH" sz="1300" noProof="0" dirty="0">
              <a:solidFill>
                <a:schemeClr val="accent3"/>
              </a:solidFill>
            </a:endParaRPr>
          </a:p>
        </p:txBody>
      </p:sp>
    </p:spTree>
    <p:extLst>
      <p:ext uri="{BB962C8B-B14F-4D97-AF65-F5344CB8AC3E}">
        <p14:creationId xmlns:p14="http://schemas.microsoft.com/office/powerpoint/2010/main" val="20602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F6191-1F11-9902-1A0E-2253923A6050}"/>
              </a:ext>
            </a:extLst>
          </p:cNvPr>
          <p:cNvSpPr>
            <a:spLocks noGrp="1"/>
          </p:cNvSpPr>
          <p:nvPr>
            <p:ph type="title"/>
          </p:nvPr>
        </p:nvSpPr>
        <p:spPr/>
        <p:txBody>
          <a:bodyPr/>
          <a:lstStyle/>
          <a:p>
            <a:r>
              <a:rPr lang="de-CH" noProof="0" dirty="0"/>
              <a:t>Was wollen wir mit «erneuerbar heizen» erreichen?</a:t>
            </a:r>
          </a:p>
        </p:txBody>
      </p:sp>
      <p:sp>
        <p:nvSpPr>
          <p:cNvPr id="3" name="Inhaltsplatzhalter 2">
            <a:extLst>
              <a:ext uri="{FF2B5EF4-FFF2-40B4-BE49-F238E27FC236}">
                <a16:creationId xmlns:a16="http://schemas.microsoft.com/office/drawing/2014/main" id="{0379A884-3649-8630-48DB-053349C8C9F2}"/>
              </a:ext>
            </a:extLst>
          </p:cNvPr>
          <p:cNvSpPr>
            <a:spLocks noGrp="1"/>
          </p:cNvSpPr>
          <p:nvPr>
            <p:ph idx="1"/>
          </p:nvPr>
        </p:nvSpPr>
        <p:spPr/>
        <p:txBody>
          <a:bodyPr vert="horz" lIns="0" tIns="0" rIns="0" bIns="0" rtlCol="0">
            <a:noAutofit/>
          </a:bodyPr>
          <a:lstStyle/>
          <a:p>
            <a:pPr marL="803275">
              <a:spcAft>
                <a:spcPts val="4200"/>
              </a:spcAft>
            </a:pPr>
            <a:r>
              <a:rPr lang="de-CH" sz="2000" noProof="0" dirty="0"/>
              <a:t>Technologieneutrale Information vermitteln</a:t>
            </a:r>
          </a:p>
          <a:p>
            <a:pPr marL="803275">
              <a:spcAft>
                <a:spcPts val="4200"/>
              </a:spcAft>
            </a:pPr>
            <a:r>
              <a:rPr lang="de-CH" sz="2000" noProof="0" dirty="0"/>
              <a:t>Vermittlung korrekter Fakten zu Kosten, Aufwand und Wirkung</a:t>
            </a:r>
          </a:p>
          <a:p>
            <a:pPr marL="803275">
              <a:spcAft>
                <a:spcPts val="4200"/>
              </a:spcAft>
            </a:pPr>
            <a:r>
              <a:rPr lang="de-CH" sz="2000" noProof="0" dirty="0"/>
              <a:t>Gebäudeeigentümerinnen und -eigentümer zum Umstieg auf erneuerbare Energien animieren </a:t>
            </a:r>
          </a:p>
          <a:p>
            <a:pPr marL="803275">
              <a:spcAft>
                <a:spcPts val="4200"/>
              </a:spcAft>
            </a:pPr>
            <a:r>
              <a:rPr lang="de-CH" sz="2000" noProof="0" dirty="0"/>
              <a:t>Schnellere Reduktion des CO2-Ausstosses im Gebäudebereich</a:t>
            </a:r>
          </a:p>
          <a:p>
            <a:pPr marL="803275">
              <a:spcAft>
                <a:spcPts val="4200"/>
              </a:spcAft>
            </a:pPr>
            <a:r>
              <a:rPr lang="de-CH" sz="2000" noProof="0" dirty="0"/>
              <a:t>Optimale Lösungen dank individueller «Impulsberatung» zum Heizungsersatz</a:t>
            </a:r>
          </a:p>
        </p:txBody>
      </p:sp>
      <p:sp>
        <p:nvSpPr>
          <p:cNvPr id="4" name="Datumsplatzhalter 3">
            <a:extLst>
              <a:ext uri="{FF2B5EF4-FFF2-40B4-BE49-F238E27FC236}">
                <a16:creationId xmlns:a16="http://schemas.microsoft.com/office/drawing/2014/main" id="{F0C453B7-FA88-65C6-79ED-46F556E368A2}"/>
              </a:ext>
            </a:extLst>
          </p:cNvPr>
          <p:cNvSpPr>
            <a:spLocks noGrp="1"/>
          </p:cNvSpPr>
          <p:nvPr>
            <p:ph type="dt" sz="half" idx="10"/>
          </p:nvPr>
        </p:nvSpPr>
        <p:spPr/>
        <p:txBody>
          <a:bodyPr/>
          <a:lstStyle/>
          <a:p>
            <a:fld id="{E1B1797F-E37E-8A41-989B-B37FDD1C3217}"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386DD3F1-CF10-C77C-E0FD-ABFBA8D6C3C2}"/>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472ECB66-0EB1-B17F-5010-8FEFB3FDBE6E}"/>
              </a:ext>
            </a:extLst>
          </p:cNvPr>
          <p:cNvSpPr>
            <a:spLocks noGrp="1"/>
          </p:cNvSpPr>
          <p:nvPr>
            <p:ph type="sldNum" sz="quarter" idx="12"/>
          </p:nvPr>
        </p:nvSpPr>
        <p:spPr/>
        <p:txBody>
          <a:bodyPr/>
          <a:lstStyle/>
          <a:p>
            <a:fld id="{442AD375-037F-43D0-B059-5172DA06796A}" type="slidenum">
              <a:rPr lang="de-CH" noProof="0" smtClean="0"/>
              <a:pPr/>
              <a:t>5</a:t>
            </a:fld>
            <a:endParaRPr lang="de-CH" noProof="0" dirty="0"/>
          </a:p>
        </p:txBody>
      </p:sp>
      <p:pic>
        <p:nvPicPr>
          <p:cNvPr id="7" name="Grafik 6">
            <a:extLst>
              <a:ext uri="{FF2B5EF4-FFF2-40B4-BE49-F238E27FC236}">
                <a16:creationId xmlns:a16="http://schemas.microsoft.com/office/drawing/2014/main" id="{BC358616-F8DB-33C9-8ED7-310D34FFF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133" y="4285730"/>
            <a:ext cx="680693" cy="680693"/>
          </a:xfrm>
          <a:prstGeom prst="rect">
            <a:avLst/>
          </a:prstGeom>
        </p:spPr>
      </p:pic>
      <p:pic>
        <p:nvPicPr>
          <p:cNvPr id="8" name="Grafik 7">
            <a:extLst>
              <a:ext uri="{FF2B5EF4-FFF2-40B4-BE49-F238E27FC236}">
                <a16:creationId xmlns:a16="http://schemas.microsoft.com/office/drawing/2014/main" id="{4D457205-3084-0B72-DB14-D3948C8637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943" y="2224655"/>
            <a:ext cx="744047" cy="744047"/>
          </a:xfrm>
          <a:prstGeom prst="rect">
            <a:avLst/>
          </a:prstGeom>
        </p:spPr>
      </p:pic>
      <p:pic>
        <p:nvPicPr>
          <p:cNvPr id="10" name="Grafik 9">
            <a:extLst>
              <a:ext uri="{FF2B5EF4-FFF2-40B4-BE49-F238E27FC236}">
                <a16:creationId xmlns:a16="http://schemas.microsoft.com/office/drawing/2014/main" id="{CAF0A259-75A5-D92D-FA9D-01D1CB3EF1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943" y="5088199"/>
            <a:ext cx="792087" cy="792087"/>
          </a:xfrm>
          <a:prstGeom prst="rect">
            <a:avLst/>
          </a:prstGeom>
        </p:spPr>
      </p:pic>
      <p:pic>
        <p:nvPicPr>
          <p:cNvPr id="12" name="Grafik 11">
            <a:extLst>
              <a:ext uri="{FF2B5EF4-FFF2-40B4-BE49-F238E27FC236}">
                <a16:creationId xmlns:a16="http://schemas.microsoft.com/office/drawing/2014/main" id="{0AEDB984-2A1C-AD8A-3DF0-347FD504C4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8598" y="1369327"/>
            <a:ext cx="680693" cy="680693"/>
          </a:xfrm>
          <a:prstGeom prst="rect">
            <a:avLst/>
          </a:prstGeom>
        </p:spPr>
      </p:pic>
      <p:pic>
        <p:nvPicPr>
          <p:cNvPr id="13" name="Grafik 12">
            <a:extLst>
              <a:ext uri="{FF2B5EF4-FFF2-40B4-BE49-F238E27FC236}">
                <a16:creationId xmlns:a16="http://schemas.microsoft.com/office/drawing/2014/main" id="{1788F2E2-6484-2CCB-8FA1-CF7DEDFF8F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6922" y="3209636"/>
            <a:ext cx="744047" cy="744047"/>
          </a:xfrm>
          <a:prstGeom prst="rect">
            <a:avLst/>
          </a:prstGeom>
        </p:spPr>
      </p:pic>
    </p:spTree>
    <p:extLst>
      <p:ext uri="{BB962C8B-B14F-4D97-AF65-F5344CB8AC3E}">
        <p14:creationId xmlns:p14="http://schemas.microsoft.com/office/powerpoint/2010/main" val="2380042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812B-E1EB-8594-3AFD-06492B31BA9F}"/>
              </a:ext>
            </a:extLst>
          </p:cNvPr>
          <p:cNvSpPr>
            <a:spLocks noGrp="1"/>
          </p:cNvSpPr>
          <p:nvPr>
            <p:ph type="title"/>
          </p:nvPr>
        </p:nvSpPr>
        <p:spPr/>
        <p:txBody>
          <a:bodyPr vert="horz" lIns="0" tIns="0" rIns="0" bIns="0" rtlCol="0" anchor="t">
            <a:noAutofit/>
          </a:bodyPr>
          <a:lstStyle/>
          <a:p>
            <a:r>
              <a:rPr lang="de-CH" noProof="0" dirty="0"/>
              <a:t>Vielfältige und gezielte Information</a:t>
            </a:r>
          </a:p>
        </p:txBody>
      </p:sp>
      <p:sp>
        <p:nvSpPr>
          <p:cNvPr id="4" name="Date Placeholder 3">
            <a:extLst>
              <a:ext uri="{FF2B5EF4-FFF2-40B4-BE49-F238E27FC236}">
                <a16:creationId xmlns:a16="http://schemas.microsoft.com/office/drawing/2014/main" id="{4C0AF401-7D45-1F8A-2ED8-D2007E2E36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C620F9-CE17-CA4B-8821-04CF41232421}" type="datetime1">
              <a:rPr kumimoji="0" lang="de-CH" sz="800" b="0" i="0" u="none" strike="noStrike" kern="1200" cap="none" spc="0" normalizeH="0" baseline="0" noProof="0" smtClean="0">
                <a:ln>
                  <a:noFill/>
                </a:ln>
                <a:solidFill>
                  <a:srgbClr val="EA5B0C"/>
                </a:solidFill>
                <a:effectLst/>
                <a:uLnTx/>
                <a:uFillTx/>
                <a:latin typeface="Arial" panose="020B0604020202020204"/>
                <a:ea typeface="+mn-ea"/>
                <a:cs typeface="+mn-cs"/>
              </a:rPr>
              <a:t>25.02.2026</a:t>
            </a:fld>
            <a:endParaRPr kumimoji="0" lang="de-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3FF6769-ECA2-2AC4-9B04-EA1E909867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800" b="0" i="0" u="none" strike="noStrike" kern="1200" cap="none" spc="0" normalizeH="0" baseline="0" noProof="0" dirty="0" err="1">
                <a:ln>
                  <a:noFill/>
                </a:ln>
                <a:solidFill>
                  <a:srgbClr val="EA5B0C"/>
                </a:solidFill>
                <a:effectLst/>
                <a:uLnTx/>
                <a:uFillTx/>
                <a:latin typeface="Arial" panose="020B0604020202020204"/>
                <a:ea typeface="+mn-ea"/>
                <a:cs typeface="+mn-cs"/>
              </a:rPr>
              <a:t>energieschweiz.ch</a:t>
            </a:r>
            <a:endParaRPr kumimoji="0" lang="de-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4C8B444-B769-E1BD-9AF0-4E2E546058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800" b="0" i="0" u="none" strike="noStrike" kern="1200" cap="none" spc="0" normalizeH="0" baseline="0" noProof="0" smtClean="0">
                <a:ln>
                  <a:noFill/>
                </a:ln>
                <a:solidFill>
                  <a:srgbClr val="EA5B0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pic>
        <p:nvPicPr>
          <p:cNvPr id="3" name="Grafik 2">
            <a:extLst>
              <a:ext uri="{FF2B5EF4-FFF2-40B4-BE49-F238E27FC236}">
                <a16:creationId xmlns:a16="http://schemas.microsoft.com/office/drawing/2014/main" id="{733D2B9F-ACC0-EB11-5D87-8F8369AB76ED}"/>
              </a:ext>
            </a:extLst>
          </p:cNvPr>
          <p:cNvPicPr>
            <a:picLocks noChangeAspect="1"/>
          </p:cNvPicPr>
          <p:nvPr/>
        </p:nvPicPr>
        <p:blipFill>
          <a:blip r:embed="rId3"/>
          <a:stretch>
            <a:fillRect/>
          </a:stretch>
        </p:blipFill>
        <p:spPr>
          <a:xfrm>
            <a:off x="516106" y="1087654"/>
            <a:ext cx="3438802" cy="5130267"/>
          </a:xfrm>
          <a:prstGeom prst="rect">
            <a:avLst/>
          </a:prstGeom>
          <a:ln>
            <a:noFill/>
          </a:ln>
        </p:spPr>
      </p:pic>
      <p:sp>
        <p:nvSpPr>
          <p:cNvPr id="7" name="Textfeld 6">
            <a:extLst>
              <a:ext uri="{FF2B5EF4-FFF2-40B4-BE49-F238E27FC236}">
                <a16:creationId xmlns:a16="http://schemas.microsoft.com/office/drawing/2014/main" id="{62B96EB3-228D-AE61-F624-21CFD63B46A6}"/>
              </a:ext>
            </a:extLst>
          </p:cNvPr>
          <p:cNvSpPr txBox="1"/>
          <p:nvPr/>
        </p:nvSpPr>
        <p:spPr>
          <a:xfrm>
            <a:off x="3954908" y="5725478"/>
            <a:ext cx="5041608" cy="738664"/>
          </a:xfrm>
          <a:prstGeom prst="rect">
            <a:avLst/>
          </a:prstGeom>
          <a:noFill/>
        </p:spPr>
        <p:txBody>
          <a:bodyPr wrap="square" lIns="0" tIns="0" rIns="0" bIns="0" rtlCol="0">
            <a:spAutoFit/>
          </a:bodyPr>
          <a:lstStyle/>
          <a:p>
            <a:pPr algn="l"/>
            <a:r>
              <a:rPr lang="de-CH" sz="1600" b="1" noProof="0" dirty="0">
                <a:solidFill>
                  <a:schemeClr val="accent1"/>
                </a:solidFill>
              </a:rPr>
              <a:t>Webseite mit vielen Informationen</a:t>
            </a:r>
          </a:p>
          <a:p>
            <a:r>
              <a:rPr lang="de-CH" sz="1600" noProof="0" dirty="0">
                <a:solidFill>
                  <a:schemeClr val="accent1"/>
                </a:solidFill>
                <a:hlinkClick r:id="rId4">
                  <a:extLst>
                    <a:ext uri="{A12FA001-AC4F-418D-AE19-62706E023703}">
                      <ahyp:hlinkClr xmlns:ahyp="http://schemas.microsoft.com/office/drawing/2018/hyperlinkcolor" val="tx"/>
                    </a:ext>
                  </a:extLst>
                </a:hlinkClick>
              </a:rPr>
              <a:t>www.energieschweiz.ch/modernisieren/heizungsersatz/</a:t>
            </a:r>
            <a:endParaRPr lang="de-CH" sz="1600" noProof="0" dirty="0">
              <a:solidFill>
                <a:schemeClr val="accent1"/>
              </a:solidFill>
            </a:endParaRPr>
          </a:p>
          <a:p>
            <a:endParaRPr lang="de-CH" sz="1600" noProof="0" dirty="0">
              <a:solidFill>
                <a:schemeClr val="accent1"/>
              </a:solidFill>
            </a:endParaRPr>
          </a:p>
        </p:txBody>
      </p:sp>
      <p:pic>
        <p:nvPicPr>
          <p:cNvPr id="8" name="Grafik 7">
            <a:extLst>
              <a:ext uri="{FF2B5EF4-FFF2-40B4-BE49-F238E27FC236}">
                <a16:creationId xmlns:a16="http://schemas.microsoft.com/office/drawing/2014/main" id="{87959A92-9BFF-7DAA-8CBC-C6C86E103F4C}"/>
              </a:ext>
            </a:extLst>
          </p:cNvPr>
          <p:cNvPicPr>
            <a:picLocks noChangeAspect="1"/>
          </p:cNvPicPr>
          <p:nvPr/>
        </p:nvPicPr>
        <p:blipFill>
          <a:blip r:embed="rId5"/>
          <a:stretch>
            <a:fillRect/>
          </a:stretch>
        </p:blipFill>
        <p:spPr>
          <a:xfrm>
            <a:off x="4163192" y="1000225"/>
            <a:ext cx="3384576" cy="2867488"/>
          </a:xfrm>
          <a:prstGeom prst="rect">
            <a:avLst/>
          </a:prstGeom>
        </p:spPr>
      </p:pic>
      <p:sp>
        <p:nvSpPr>
          <p:cNvPr id="21" name="Textfeld 20">
            <a:extLst>
              <a:ext uri="{FF2B5EF4-FFF2-40B4-BE49-F238E27FC236}">
                <a16:creationId xmlns:a16="http://schemas.microsoft.com/office/drawing/2014/main" id="{438924AE-6E3C-D423-2819-6EFDF5884795}"/>
              </a:ext>
            </a:extLst>
          </p:cNvPr>
          <p:cNvSpPr txBox="1"/>
          <p:nvPr/>
        </p:nvSpPr>
        <p:spPr>
          <a:xfrm>
            <a:off x="4262297" y="3867713"/>
            <a:ext cx="2542763" cy="984885"/>
          </a:xfrm>
          <a:prstGeom prst="rect">
            <a:avLst/>
          </a:prstGeom>
          <a:noFill/>
        </p:spPr>
        <p:txBody>
          <a:bodyPr wrap="square" lIns="0" tIns="0" rIns="0" bIns="0" rtlCol="0">
            <a:spAutoFit/>
          </a:bodyPr>
          <a:lstStyle/>
          <a:p>
            <a:pPr algn="l"/>
            <a:r>
              <a:rPr lang="de-CH" sz="1600" b="1" noProof="0" dirty="0">
                <a:solidFill>
                  <a:schemeClr val="accent1"/>
                </a:solidFill>
              </a:rPr>
              <a:t>Heizkostenrechner</a:t>
            </a:r>
          </a:p>
          <a:p>
            <a:r>
              <a:rPr lang="de-CH" sz="1600" noProof="0" dirty="0">
                <a:solidFill>
                  <a:schemeClr val="accent1"/>
                </a:solidFill>
              </a:rPr>
              <a:t>für Einfamilienhäuser und Mehrfamilienhäuser bis 6 Wohneinheiten</a:t>
            </a:r>
          </a:p>
        </p:txBody>
      </p:sp>
      <p:pic>
        <p:nvPicPr>
          <p:cNvPr id="36" name="Grafik 35">
            <a:extLst>
              <a:ext uri="{FF2B5EF4-FFF2-40B4-BE49-F238E27FC236}">
                <a16:creationId xmlns:a16="http://schemas.microsoft.com/office/drawing/2014/main" id="{7ECC2E52-4631-1030-53B2-19574F1FF312}"/>
              </a:ext>
            </a:extLst>
          </p:cNvPr>
          <p:cNvPicPr>
            <a:picLocks noChangeAspect="1"/>
          </p:cNvPicPr>
          <p:nvPr/>
        </p:nvPicPr>
        <p:blipFill>
          <a:blip r:embed="rId6"/>
          <a:stretch>
            <a:fillRect/>
          </a:stretch>
        </p:blipFill>
        <p:spPr>
          <a:xfrm>
            <a:off x="9633307" y="2059930"/>
            <a:ext cx="1750657" cy="2472555"/>
          </a:xfrm>
          <a:prstGeom prst="rect">
            <a:avLst/>
          </a:prstGeom>
          <a:ln>
            <a:solidFill>
              <a:schemeClr val="tx2">
                <a:lumMod val="20000"/>
                <a:lumOff val="80000"/>
              </a:schemeClr>
            </a:solidFill>
          </a:ln>
        </p:spPr>
      </p:pic>
      <p:pic>
        <p:nvPicPr>
          <p:cNvPr id="34" name="Grafik 33">
            <a:extLst>
              <a:ext uri="{FF2B5EF4-FFF2-40B4-BE49-F238E27FC236}">
                <a16:creationId xmlns:a16="http://schemas.microsoft.com/office/drawing/2014/main" id="{B1821E97-3635-6D82-9603-F1B34D71F5F9}"/>
              </a:ext>
            </a:extLst>
          </p:cNvPr>
          <p:cNvPicPr>
            <a:picLocks noChangeAspect="1"/>
          </p:cNvPicPr>
          <p:nvPr/>
        </p:nvPicPr>
        <p:blipFill>
          <a:blip r:embed="rId7"/>
          <a:stretch>
            <a:fillRect/>
          </a:stretch>
        </p:blipFill>
        <p:spPr>
          <a:xfrm>
            <a:off x="8694680" y="1966408"/>
            <a:ext cx="1750657" cy="2472555"/>
          </a:xfrm>
          <a:prstGeom prst="rect">
            <a:avLst/>
          </a:prstGeom>
          <a:ln>
            <a:solidFill>
              <a:schemeClr val="tx2">
                <a:lumMod val="20000"/>
                <a:lumOff val="80000"/>
              </a:schemeClr>
            </a:solidFill>
          </a:ln>
        </p:spPr>
      </p:pic>
      <p:pic>
        <p:nvPicPr>
          <p:cNvPr id="35" name="Grafik 34">
            <a:extLst>
              <a:ext uri="{FF2B5EF4-FFF2-40B4-BE49-F238E27FC236}">
                <a16:creationId xmlns:a16="http://schemas.microsoft.com/office/drawing/2014/main" id="{733423CB-94BB-CB5C-1546-0039AEB2AE68}"/>
              </a:ext>
            </a:extLst>
          </p:cNvPr>
          <p:cNvPicPr>
            <a:picLocks noChangeAspect="1"/>
          </p:cNvPicPr>
          <p:nvPr/>
        </p:nvPicPr>
        <p:blipFill>
          <a:blip r:embed="rId8"/>
          <a:stretch>
            <a:fillRect/>
          </a:stretch>
        </p:blipFill>
        <p:spPr>
          <a:xfrm>
            <a:off x="7756052" y="1872816"/>
            <a:ext cx="1750657" cy="2472555"/>
          </a:xfrm>
          <a:prstGeom prst="rect">
            <a:avLst/>
          </a:prstGeom>
          <a:ln>
            <a:solidFill>
              <a:schemeClr val="tx2">
                <a:lumMod val="20000"/>
                <a:lumOff val="80000"/>
              </a:schemeClr>
            </a:solidFill>
          </a:ln>
        </p:spPr>
      </p:pic>
      <p:sp>
        <p:nvSpPr>
          <p:cNvPr id="37" name="Textfeld 36">
            <a:extLst>
              <a:ext uri="{FF2B5EF4-FFF2-40B4-BE49-F238E27FC236}">
                <a16:creationId xmlns:a16="http://schemas.microsoft.com/office/drawing/2014/main" id="{068DAF5C-9427-AB5F-F0E7-965DFD5802AE}"/>
              </a:ext>
            </a:extLst>
          </p:cNvPr>
          <p:cNvSpPr txBox="1"/>
          <p:nvPr/>
        </p:nvSpPr>
        <p:spPr>
          <a:xfrm>
            <a:off x="7756052" y="4646974"/>
            <a:ext cx="3627912" cy="492443"/>
          </a:xfrm>
          <a:prstGeom prst="rect">
            <a:avLst/>
          </a:prstGeom>
          <a:noFill/>
        </p:spPr>
        <p:txBody>
          <a:bodyPr wrap="square" lIns="0" tIns="0" rIns="0" bIns="0" rtlCol="0">
            <a:spAutoFit/>
          </a:bodyPr>
          <a:lstStyle/>
          <a:p>
            <a:pPr algn="l"/>
            <a:r>
              <a:rPr lang="de-CH" sz="1600" b="1" noProof="0" dirty="0">
                <a:solidFill>
                  <a:schemeClr val="accent1"/>
                </a:solidFill>
              </a:rPr>
              <a:t>Individueller Bericht</a:t>
            </a:r>
          </a:p>
          <a:p>
            <a:pPr algn="l"/>
            <a:r>
              <a:rPr lang="de-CH" sz="1600" noProof="0" dirty="0">
                <a:solidFill>
                  <a:schemeClr val="accent1"/>
                </a:solidFill>
              </a:rPr>
              <a:t>der verschiedenen Heizsysteme</a:t>
            </a:r>
          </a:p>
        </p:txBody>
      </p:sp>
    </p:spTree>
    <p:extLst>
      <p:ext uri="{BB962C8B-B14F-4D97-AF65-F5344CB8AC3E}">
        <p14:creationId xmlns:p14="http://schemas.microsoft.com/office/powerpoint/2010/main" val="779865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812B-E1EB-8594-3AFD-06492B31BA9F}"/>
              </a:ext>
            </a:extLst>
          </p:cNvPr>
          <p:cNvSpPr>
            <a:spLocks noGrp="1"/>
          </p:cNvSpPr>
          <p:nvPr>
            <p:ph type="title"/>
          </p:nvPr>
        </p:nvSpPr>
        <p:spPr/>
        <p:txBody>
          <a:bodyPr vert="horz" lIns="0" tIns="0" rIns="0" bIns="0" rtlCol="0" anchor="t">
            <a:noAutofit/>
          </a:bodyPr>
          <a:lstStyle/>
          <a:p>
            <a:r>
              <a:rPr lang="de-CH" noProof="0" dirty="0"/>
              <a:t>Gute Beispiele und Tipps</a:t>
            </a:r>
          </a:p>
        </p:txBody>
      </p:sp>
      <p:sp>
        <p:nvSpPr>
          <p:cNvPr id="4" name="Date Placeholder 3">
            <a:extLst>
              <a:ext uri="{FF2B5EF4-FFF2-40B4-BE49-F238E27FC236}">
                <a16:creationId xmlns:a16="http://schemas.microsoft.com/office/drawing/2014/main" id="{4C0AF401-7D45-1F8A-2ED8-D2007E2E36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13B802-4164-0E4C-A6EF-40823A9DC1E7}" type="datetime1">
              <a:rPr kumimoji="0" lang="de-CH" sz="800" b="0" i="0" u="none" strike="noStrike" kern="1200" cap="none" spc="0" normalizeH="0" baseline="0" noProof="0" smtClean="0">
                <a:ln>
                  <a:noFill/>
                </a:ln>
                <a:solidFill>
                  <a:srgbClr val="EA5B0C"/>
                </a:solidFill>
                <a:effectLst/>
                <a:uLnTx/>
                <a:uFillTx/>
                <a:latin typeface="Arial" panose="020B0604020202020204"/>
                <a:ea typeface="+mn-ea"/>
                <a:cs typeface="+mn-cs"/>
              </a:rPr>
              <a:t>25.02.2026</a:t>
            </a:fld>
            <a:endParaRPr kumimoji="0" lang="de-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3FF6769-ECA2-2AC4-9B04-EA1E909867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800" b="0" i="0" u="none" strike="noStrike" kern="1200" cap="none" spc="0" normalizeH="0" baseline="0" noProof="0" dirty="0" err="1">
                <a:ln>
                  <a:noFill/>
                </a:ln>
                <a:solidFill>
                  <a:srgbClr val="EA5B0C"/>
                </a:solidFill>
                <a:effectLst/>
                <a:uLnTx/>
                <a:uFillTx/>
                <a:latin typeface="Arial" panose="020B0604020202020204"/>
                <a:ea typeface="+mn-ea"/>
                <a:cs typeface="+mn-cs"/>
              </a:rPr>
              <a:t>energieschweiz.ch</a:t>
            </a:r>
            <a:endParaRPr kumimoji="0" lang="de-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4C8B444-B769-E1BD-9AF0-4E2E546058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800" b="0" i="0" u="none" strike="noStrike" kern="1200" cap="none" spc="0" normalizeH="0" baseline="0" noProof="0" smtClean="0">
                <a:ln>
                  <a:noFill/>
                </a:ln>
                <a:solidFill>
                  <a:srgbClr val="EA5B0C"/>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CH" sz="800" b="0" i="0" u="none" strike="noStrike" kern="1200" cap="none" spc="0" normalizeH="0" baseline="0" noProof="0" dirty="0">
              <a:ln>
                <a:noFill/>
              </a:ln>
              <a:solidFill>
                <a:srgbClr val="EA5B0C"/>
              </a:solidFill>
              <a:effectLst/>
              <a:uLnTx/>
              <a:uFillTx/>
              <a:latin typeface="Arial" panose="020B0604020202020204"/>
              <a:ea typeface="+mn-ea"/>
              <a:cs typeface="+mn-cs"/>
            </a:endParaRPr>
          </a:p>
        </p:txBody>
      </p:sp>
      <p:grpSp>
        <p:nvGrpSpPr>
          <p:cNvPr id="40" name="Gruppieren 39">
            <a:extLst>
              <a:ext uri="{FF2B5EF4-FFF2-40B4-BE49-F238E27FC236}">
                <a16:creationId xmlns:a16="http://schemas.microsoft.com/office/drawing/2014/main" id="{502CF2FB-2591-6EBE-E254-A00B112554DE}"/>
              </a:ext>
            </a:extLst>
          </p:cNvPr>
          <p:cNvGrpSpPr/>
          <p:nvPr/>
        </p:nvGrpSpPr>
        <p:grpSpPr>
          <a:xfrm>
            <a:off x="2242687" y="1232756"/>
            <a:ext cx="7198222" cy="5077164"/>
            <a:chOff x="2865340" y="0"/>
            <a:chExt cx="9723029" cy="6858000"/>
          </a:xfrm>
        </p:grpSpPr>
        <p:pic>
          <p:nvPicPr>
            <p:cNvPr id="38" name="Grafik 37">
              <a:extLst>
                <a:ext uri="{FF2B5EF4-FFF2-40B4-BE49-F238E27FC236}">
                  <a16:creationId xmlns:a16="http://schemas.microsoft.com/office/drawing/2014/main" id="{0622DA0B-B6D3-A097-93F3-5850904C35F1}"/>
                </a:ext>
              </a:extLst>
            </p:cNvPr>
            <p:cNvPicPr>
              <a:picLocks noChangeAspect="1"/>
            </p:cNvPicPr>
            <p:nvPr/>
          </p:nvPicPr>
          <p:blipFill>
            <a:blip r:embed="rId3"/>
            <a:stretch>
              <a:fillRect/>
            </a:stretch>
          </p:blipFill>
          <p:spPr>
            <a:xfrm>
              <a:off x="2865340" y="0"/>
              <a:ext cx="6461319" cy="6858000"/>
            </a:xfrm>
            <a:prstGeom prst="rect">
              <a:avLst/>
            </a:prstGeom>
          </p:spPr>
        </p:pic>
        <p:pic>
          <p:nvPicPr>
            <p:cNvPr id="39" name="Grafik 38">
              <a:extLst>
                <a:ext uri="{FF2B5EF4-FFF2-40B4-BE49-F238E27FC236}">
                  <a16:creationId xmlns:a16="http://schemas.microsoft.com/office/drawing/2014/main" id="{E629EABA-6AFC-237A-E64C-0203A583844A}"/>
                </a:ext>
              </a:extLst>
            </p:cNvPr>
            <p:cNvPicPr>
              <a:picLocks noChangeAspect="1"/>
            </p:cNvPicPr>
            <p:nvPr/>
          </p:nvPicPr>
          <p:blipFill>
            <a:blip r:embed="rId4"/>
            <a:stretch>
              <a:fillRect/>
            </a:stretch>
          </p:blipFill>
          <p:spPr>
            <a:xfrm>
              <a:off x="9384409" y="0"/>
              <a:ext cx="3203960" cy="6858000"/>
            </a:xfrm>
            <a:prstGeom prst="rect">
              <a:avLst/>
            </a:prstGeom>
          </p:spPr>
        </p:pic>
      </p:grpSp>
    </p:spTree>
    <p:extLst>
      <p:ext uri="{BB962C8B-B14F-4D97-AF65-F5344CB8AC3E}">
        <p14:creationId xmlns:p14="http://schemas.microsoft.com/office/powerpoint/2010/main" val="3458748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FEB41-4D69-B53A-33F2-DFE61D2D920D}"/>
              </a:ext>
            </a:extLst>
          </p:cNvPr>
          <p:cNvSpPr>
            <a:spLocks noGrp="1"/>
          </p:cNvSpPr>
          <p:nvPr>
            <p:ph type="title"/>
          </p:nvPr>
        </p:nvSpPr>
        <p:spPr/>
        <p:txBody>
          <a:bodyPr vert="horz" lIns="0" tIns="0" rIns="0" bIns="0" rtlCol="0" anchor="t">
            <a:noAutofit/>
          </a:bodyPr>
          <a:lstStyle/>
          <a:p>
            <a:r>
              <a:rPr lang="de-CH" noProof="0" dirty="0"/>
              <a:t>Umsetzung und Finanzierung erleichtern</a:t>
            </a:r>
          </a:p>
        </p:txBody>
      </p:sp>
      <p:sp>
        <p:nvSpPr>
          <p:cNvPr id="3" name="Inhaltsplatzhalter 2">
            <a:extLst>
              <a:ext uri="{FF2B5EF4-FFF2-40B4-BE49-F238E27FC236}">
                <a16:creationId xmlns:a16="http://schemas.microsoft.com/office/drawing/2014/main" id="{8CFF0620-8809-51B0-5C34-2A84EA51CC3C}"/>
              </a:ext>
            </a:extLst>
          </p:cNvPr>
          <p:cNvSpPr>
            <a:spLocks noGrp="1"/>
          </p:cNvSpPr>
          <p:nvPr>
            <p:ph idx="1"/>
          </p:nvPr>
        </p:nvSpPr>
        <p:spPr>
          <a:xfrm>
            <a:off x="1421373" y="1232756"/>
            <a:ext cx="9348695" cy="4584167"/>
          </a:xfrm>
        </p:spPr>
        <p:txBody>
          <a:bodyPr/>
          <a:lstStyle/>
          <a:p>
            <a:r>
              <a:rPr lang="de-CH" sz="2000" b="1" noProof="0" dirty="0"/>
              <a:t>Einholen von Offerten und Auswahl von Fachpersonen</a:t>
            </a:r>
          </a:p>
          <a:p>
            <a:pPr lvl="1"/>
            <a:r>
              <a:rPr lang="de-CH" sz="1800" noProof="0" dirty="0"/>
              <a:t>Ihr Impulsberater oder Ihre Impulsberaterin unterstützt Sie beim Einholen von Offerten.</a:t>
            </a:r>
          </a:p>
          <a:p>
            <a:pPr lvl="1"/>
            <a:r>
              <a:rPr lang="de-CH" sz="1800" noProof="0" dirty="0"/>
              <a:t>Holen Sie zwei bis drei Offerten von verschiedenen Heizungsinstallateuren ein. </a:t>
            </a:r>
          </a:p>
          <a:p>
            <a:pPr lvl="1"/>
            <a:r>
              <a:rPr lang="de-CH" sz="1800" noProof="0" dirty="0"/>
              <a:t>Verlangen Sie ausdrücklich eine Heizung mit Qualitätslabel (z.B. Wärmepumpen-Gütesiegel, Leistungsgarantie, Wärmepumpen-System-Modul)</a:t>
            </a:r>
          </a:p>
          <a:p>
            <a:r>
              <a:rPr lang="de-CH" sz="1800" noProof="0" dirty="0"/>
              <a:t> </a:t>
            </a:r>
            <a:endParaRPr lang="de-CH" sz="2000" b="1" noProof="0" dirty="0"/>
          </a:p>
          <a:p>
            <a:r>
              <a:rPr lang="de-CH" sz="2000" b="1" noProof="0" dirty="0"/>
              <a:t>Finanzierung</a:t>
            </a:r>
          </a:p>
          <a:p>
            <a:pPr lvl="1"/>
            <a:r>
              <a:rPr lang="de-CH" sz="1800" noProof="0" dirty="0"/>
              <a:t>Impulsberatung «erneuerbar heizen» gratis in der ganzen Schweiz</a:t>
            </a:r>
          </a:p>
          <a:p>
            <a:pPr lvl="1"/>
            <a:r>
              <a:rPr lang="de-CH" sz="1800" noProof="0" dirty="0"/>
              <a:t>Subventionen für Heizungsersatz bei den Energiefachstellen Ihres Kantons und Gemeinden </a:t>
            </a:r>
            <a:r>
              <a:rPr lang="de-CH" sz="1800" noProof="0" dirty="0">
                <a:hlinkClick r:id="rId2">
                  <a:extLst>
                    <a:ext uri="{A12FA001-AC4F-418D-AE19-62706E023703}">
                      <ahyp:hlinkClr xmlns:ahyp="http://schemas.microsoft.com/office/drawing/2018/hyperlinkcolor" val="tx"/>
                    </a:ext>
                  </a:extLst>
                </a:hlinkClick>
              </a:rPr>
              <a:t>www.energiefranken.ch</a:t>
            </a:r>
            <a:endParaRPr lang="de-CH" sz="1800" noProof="0" dirty="0"/>
          </a:p>
          <a:p>
            <a:pPr lvl="1"/>
            <a:r>
              <a:rPr lang="de-CH" sz="1800" noProof="0" dirty="0"/>
              <a:t>Steuerabzugsberechtigung</a:t>
            </a:r>
          </a:p>
          <a:p>
            <a:pPr lvl="1"/>
            <a:r>
              <a:rPr lang="de-CH" sz="1800" noProof="0" dirty="0"/>
              <a:t>verschiedene Finanzierungsmöglichkeiten durch Finanzdienstleister – </a:t>
            </a:r>
            <a:br>
              <a:rPr lang="de-CH" sz="1800" noProof="0" dirty="0"/>
            </a:br>
            <a:r>
              <a:rPr lang="de-CH" sz="1800" noProof="0" dirty="0"/>
              <a:t>auch für Stockwerkeigentümerschaften</a:t>
            </a:r>
          </a:p>
        </p:txBody>
      </p:sp>
      <p:sp>
        <p:nvSpPr>
          <p:cNvPr id="4" name="Datumsplatzhalter 3">
            <a:extLst>
              <a:ext uri="{FF2B5EF4-FFF2-40B4-BE49-F238E27FC236}">
                <a16:creationId xmlns:a16="http://schemas.microsoft.com/office/drawing/2014/main" id="{C893B90A-D5F9-4B07-7ED1-2441A199F5CD}"/>
              </a:ext>
            </a:extLst>
          </p:cNvPr>
          <p:cNvSpPr>
            <a:spLocks noGrp="1"/>
          </p:cNvSpPr>
          <p:nvPr>
            <p:ph type="dt" sz="half" idx="10"/>
          </p:nvPr>
        </p:nvSpPr>
        <p:spPr/>
        <p:txBody>
          <a:bodyPr/>
          <a:lstStyle/>
          <a:p>
            <a:fld id="{7A63AF83-4298-AB46-BC20-9B43856AC92D}"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BCA8A98F-2708-DE51-3290-508699206893}"/>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2BE9BC4D-0A03-DD81-39CE-E153883F2A3B}"/>
              </a:ext>
            </a:extLst>
          </p:cNvPr>
          <p:cNvSpPr>
            <a:spLocks noGrp="1"/>
          </p:cNvSpPr>
          <p:nvPr>
            <p:ph type="sldNum" sz="quarter" idx="12"/>
          </p:nvPr>
        </p:nvSpPr>
        <p:spPr/>
        <p:txBody>
          <a:bodyPr/>
          <a:lstStyle/>
          <a:p>
            <a:fld id="{442AD375-037F-43D0-B059-5172DA06796A}" type="slidenum">
              <a:rPr lang="de-CH" noProof="0" smtClean="0"/>
              <a:pPr/>
              <a:t>8</a:t>
            </a:fld>
            <a:endParaRPr lang="de-CH" noProof="0" dirty="0"/>
          </a:p>
        </p:txBody>
      </p:sp>
      <p:pic>
        <p:nvPicPr>
          <p:cNvPr id="19" name="Grafik 18">
            <a:extLst>
              <a:ext uri="{FF2B5EF4-FFF2-40B4-BE49-F238E27FC236}">
                <a16:creationId xmlns:a16="http://schemas.microsoft.com/office/drawing/2014/main" id="{12F4BAA7-9FF9-FE7F-55F8-9DE83BFA78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255" y="976401"/>
            <a:ext cx="792087" cy="792087"/>
          </a:xfrm>
          <a:prstGeom prst="rect">
            <a:avLst/>
          </a:prstGeom>
        </p:spPr>
      </p:pic>
      <p:pic>
        <p:nvPicPr>
          <p:cNvPr id="10" name="Grafik 9">
            <a:extLst>
              <a:ext uri="{FF2B5EF4-FFF2-40B4-BE49-F238E27FC236}">
                <a16:creationId xmlns:a16="http://schemas.microsoft.com/office/drawing/2014/main" id="{41245907-E510-D285-3CD0-CA24AD97EC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8048" y="5157398"/>
            <a:ext cx="952500" cy="952500"/>
          </a:xfrm>
          <a:prstGeom prst="rect">
            <a:avLst/>
          </a:prstGeom>
        </p:spPr>
      </p:pic>
      <p:sp>
        <p:nvSpPr>
          <p:cNvPr id="11" name="Abgerundetes Rechteck 10">
            <a:extLst>
              <a:ext uri="{FF2B5EF4-FFF2-40B4-BE49-F238E27FC236}">
                <a16:creationId xmlns:a16="http://schemas.microsoft.com/office/drawing/2014/main" id="{C71EC1A6-A50E-7C4A-B4DE-A468D02F30DB}"/>
              </a:ext>
            </a:extLst>
          </p:cNvPr>
          <p:cNvSpPr/>
          <p:nvPr/>
        </p:nvSpPr>
        <p:spPr>
          <a:xfrm>
            <a:off x="1421932" y="5333948"/>
            <a:ext cx="9624195" cy="94766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noProof="0" dirty="0">
                <a:solidFill>
                  <a:schemeClr val="accent1"/>
                </a:solidFill>
              </a:rPr>
              <a:t>Freuen Sie sich über günstigere Energiekosten für Ihre Heizung in Zukunft!</a:t>
            </a:r>
          </a:p>
        </p:txBody>
      </p:sp>
      <p:pic>
        <p:nvPicPr>
          <p:cNvPr id="12" name="Grafik 11">
            <a:extLst>
              <a:ext uri="{FF2B5EF4-FFF2-40B4-BE49-F238E27FC236}">
                <a16:creationId xmlns:a16="http://schemas.microsoft.com/office/drawing/2014/main" id="{D9C603E1-F5A7-9F71-8758-DF7DCEA2A4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1135" y="2654916"/>
            <a:ext cx="792087" cy="792087"/>
          </a:xfrm>
          <a:prstGeom prst="rect">
            <a:avLst/>
          </a:prstGeom>
        </p:spPr>
      </p:pic>
    </p:spTree>
    <p:extLst>
      <p:ext uri="{BB962C8B-B14F-4D97-AF65-F5344CB8AC3E}">
        <p14:creationId xmlns:p14="http://schemas.microsoft.com/office/powerpoint/2010/main" val="3525800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FEB41-4D69-B53A-33F2-DFE61D2D920D}"/>
              </a:ext>
            </a:extLst>
          </p:cNvPr>
          <p:cNvSpPr>
            <a:spLocks noGrp="1"/>
          </p:cNvSpPr>
          <p:nvPr>
            <p:ph type="title"/>
          </p:nvPr>
        </p:nvSpPr>
        <p:spPr/>
        <p:txBody>
          <a:bodyPr vert="horz" lIns="0" tIns="0" rIns="0" bIns="0" rtlCol="0" anchor="t">
            <a:noAutofit/>
          </a:bodyPr>
          <a:lstStyle/>
          <a:p>
            <a:r>
              <a:rPr lang="de-CH" noProof="0" dirty="0"/>
              <a:t>Umsetzung und Finanzierung erleichtern</a:t>
            </a:r>
          </a:p>
        </p:txBody>
      </p:sp>
      <p:sp>
        <p:nvSpPr>
          <p:cNvPr id="4" name="Datumsplatzhalter 3">
            <a:extLst>
              <a:ext uri="{FF2B5EF4-FFF2-40B4-BE49-F238E27FC236}">
                <a16:creationId xmlns:a16="http://schemas.microsoft.com/office/drawing/2014/main" id="{C893B90A-D5F9-4B07-7ED1-2441A199F5CD}"/>
              </a:ext>
            </a:extLst>
          </p:cNvPr>
          <p:cNvSpPr>
            <a:spLocks noGrp="1"/>
          </p:cNvSpPr>
          <p:nvPr>
            <p:ph type="dt" sz="half" idx="10"/>
          </p:nvPr>
        </p:nvSpPr>
        <p:spPr/>
        <p:txBody>
          <a:bodyPr/>
          <a:lstStyle/>
          <a:p>
            <a:fld id="{1FB24915-4D18-6049-A3C6-57E64C81D3BF}" type="datetime1">
              <a:rPr lang="de-CH" noProof="0" smtClean="0"/>
              <a:t>25.02.2026</a:t>
            </a:fld>
            <a:endParaRPr lang="de-CH" noProof="0" dirty="0"/>
          </a:p>
        </p:txBody>
      </p:sp>
      <p:sp>
        <p:nvSpPr>
          <p:cNvPr id="5" name="Fußzeilenplatzhalter 4">
            <a:extLst>
              <a:ext uri="{FF2B5EF4-FFF2-40B4-BE49-F238E27FC236}">
                <a16:creationId xmlns:a16="http://schemas.microsoft.com/office/drawing/2014/main" id="{BCA8A98F-2708-DE51-3290-508699206893}"/>
              </a:ext>
            </a:extLst>
          </p:cNvPr>
          <p:cNvSpPr>
            <a:spLocks noGrp="1"/>
          </p:cNvSpPr>
          <p:nvPr>
            <p:ph type="ftr" sz="quarter" idx="11"/>
          </p:nvPr>
        </p:nvSpPr>
        <p:spPr/>
        <p:txBody>
          <a:bodyPr/>
          <a:lstStyle/>
          <a:p>
            <a:r>
              <a:rPr lang="de-CH" noProof="0" dirty="0" err="1"/>
              <a:t>energieschweiz.ch</a:t>
            </a:r>
            <a:endParaRPr lang="de-CH" noProof="0" dirty="0"/>
          </a:p>
        </p:txBody>
      </p:sp>
      <p:sp>
        <p:nvSpPr>
          <p:cNvPr id="6" name="Foliennummernplatzhalter 5">
            <a:extLst>
              <a:ext uri="{FF2B5EF4-FFF2-40B4-BE49-F238E27FC236}">
                <a16:creationId xmlns:a16="http://schemas.microsoft.com/office/drawing/2014/main" id="{2BE9BC4D-0A03-DD81-39CE-E153883F2A3B}"/>
              </a:ext>
            </a:extLst>
          </p:cNvPr>
          <p:cNvSpPr>
            <a:spLocks noGrp="1"/>
          </p:cNvSpPr>
          <p:nvPr>
            <p:ph type="sldNum" sz="quarter" idx="12"/>
          </p:nvPr>
        </p:nvSpPr>
        <p:spPr/>
        <p:txBody>
          <a:bodyPr/>
          <a:lstStyle/>
          <a:p>
            <a:fld id="{442AD375-037F-43D0-B059-5172DA06796A}" type="slidenum">
              <a:rPr lang="de-CH" noProof="0" smtClean="0"/>
              <a:pPr/>
              <a:t>9</a:t>
            </a:fld>
            <a:endParaRPr lang="de-CH" noProof="0" dirty="0"/>
          </a:p>
        </p:txBody>
      </p:sp>
      <p:sp>
        <p:nvSpPr>
          <p:cNvPr id="12" name="Inhaltsplatzhalter 2">
            <a:extLst>
              <a:ext uri="{FF2B5EF4-FFF2-40B4-BE49-F238E27FC236}">
                <a16:creationId xmlns:a16="http://schemas.microsoft.com/office/drawing/2014/main" id="{643BA6E2-FA67-795E-5AFC-570D7C9AC906}"/>
              </a:ext>
            </a:extLst>
          </p:cNvPr>
          <p:cNvSpPr>
            <a:spLocks noGrp="1"/>
          </p:cNvSpPr>
          <p:nvPr>
            <p:ph idx="1"/>
          </p:nvPr>
        </p:nvSpPr>
        <p:spPr>
          <a:xfrm>
            <a:off x="1421373" y="1232756"/>
            <a:ext cx="9348695" cy="4584167"/>
          </a:xfrm>
        </p:spPr>
        <p:txBody>
          <a:bodyPr/>
          <a:lstStyle/>
          <a:p>
            <a:r>
              <a:rPr lang="de-CH" sz="2000" b="1" noProof="0" dirty="0"/>
              <a:t>Einholen von Offerten und Auswahl von Fachpersonen</a:t>
            </a:r>
          </a:p>
          <a:p>
            <a:pPr lvl="1"/>
            <a:r>
              <a:rPr lang="de-CH" sz="1800" noProof="0" dirty="0"/>
              <a:t>Ihr Impulsberater oder Ihre Impulsberaterin unterstützt Sie beim Einholen von Offerten.</a:t>
            </a:r>
          </a:p>
          <a:p>
            <a:pPr lvl="1"/>
            <a:r>
              <a:rPr lang="de-CH" sz="1800" noProof="0" dirty="0"/>
              <a:t>Holen Sie zwei bis drei Offerten von verschiedenen Heizungsinstallateuren ein. </a:t>
            </a:r>
          </a:p>
          <a:p>
            <a:pPr lvl="1"/>
            <a:r>
              <a:rPr lang="de-CH" sz="1800" noProof="0" dirty="0"/>
              <a:t>Verlangen Sie ausdrücklich eine Heizung mit Qualitätslabel (z.B. Wärmepumpen-Gütesiegel, Leistungsgarantie, Wärmepumpen-System-Modul)</a:t>
            </a:r>
          </a:p>
          <a:p>
            <a:r>
              <a:rPr lang="de-CH" sz="1800" noProof="0" dirty="0"/>
              <a:t> </a:t>
            </a:r>
            <a:endParaRPr lang="de-CH" sz="2000" b="1" noProof="0" dirty="0"/>
          </a:p>
          <a:p>
            <a:r>
              <a:rPr lang="de-CH" sz="2000" b="1" noProof="0" dirty="0"/>
              <a:t>Finanzierung</a:t>
            </a:r>
          </a:p>
          <a:p>
            <a:pPr lvl="1"/>
            <a:r>
              <a:rPr lang="de-CH" sz="1800" noProof="0" dirty="0"/>
              <a:t>Impulsberatung «erneuerbar heizen» gratis in der ganzen Schweiz</a:t>
            </a:r>
          </a:p>
          <a:p>
            <a:pPr lvl="1"/>
            <a:r>
              <a:rPr lang="de-CH" sz="1800" noProof="0" dirty="0"/>
              <a:t>Subventionen für Heizungsersatz bei den Energiefachstellen Ihres Kantons und Gemeinden </a:t>
            </a:r>
            <a:r>
              <a:rPr lang="de-CH" sz="1800" noProof="0" dirty="0">
                <a:hlinkClick r:id="rId2">
                  <a:extLst>
                    <a:ext uri="{A12FA001-AC4F-418D-AE19-62706E023703}">
                      <ahyp:hlinkClr xmlns:ahyp="http://schemas.microsoft.com/office/drawing/2018/hyperlinkcolor" val="tx"/>
                    </a:ext>
                  </a:extLst>
                </a:hlinkClick>
              </a:rPr>
              <a:t>www.energiefranken.ch</a:t>
            </a:r>
            <a:endParaRPr lang="de-CH" sz="1800" noProof="0" dirty="0"/>
          </a:p>
          <a:p>
            <a:pPr lvl="1"/>
            <a:r>
              <a:rPr lang="de-CH" sz="1800" noProof="0" dirty="0"/>
              <a:t>Steuerabzugsberechtigung</a:t>
            </a:r>
          </a:p>
          <a:p>
            <a:pPr lvl="1"/>
            <a:r>
              <a:rPr lang="de-CH" sz="1800" noProof="0" dirty="0"/>
              <a:t>verschiedene Finanzierungsmöglichkeiten durch Finanzdienstleister – </a:t>
            </a:r>
            <a:br>
              <a:rPr lang="de-CH" sz="1800" noProof="0" dirty="0"/>
            </a:br>
            <a:r>
              <a:rPr lang="de-CH" sz="1800" noProof="0" dirty="0"/>
              <a:t>auch für Stockwerkeigentümerschaften</a:t>
            </a:r>
          </a:p>
        </p:txBody>
      </p:sp>
      <p:pic>
        <p:nvPicPr>
          <p:cNvPr id="13" name="Grafik 12">
            <a:extLst>
              <a:ext uri="{FF2B5EF4-FFF2-40B4-BE49-F238E27FC236}">
                <a16:creationId xmlns:a16="http://schemas.microsoft.com/office/drawing/2014/main" id="{3F4A3E0E-6277-C375-05D4-47D0A8AA5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255" y="976401"/>
            <a:ext cx="792087" cy="792087"/>
          </a:xfrm>
          <a:prstGeom prst="rect">
            <a:avLst/>
          </a:prstGeom>
        </p:spPr>
      </p:pic>
      <p:pic>
        <p:nvPicPr>
          <p:cNvPr id="14" name="Grafik 13">
            <a:extLst>
              <a:ext uri="{FF2B5EF4-FFF2-40B4-BE49-F238E27FC236}">
                <a16:creationId xmlns:a16="http://schemas.microsoft.com/office/drawing/2014/main" id="{B53DA604-3B49-D176-737C-752E8C7E24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8048" y="5157398"/>
            <a:ext cx="952500" cy="952500"/>
          </a:xfrm>
          <a:prstGeom prst="rect">
            <a:avLst/>
          </a:prstGeom>
        </p:spPr>
      </p:pic>
      <p:sp>
        <p:nvSpPr>
          <p:cNvPr id="15" name="Abgerundetes Rechteck 14">
            <a:extLst>
              <a:ext uri="{FF2B5EF4-FFF2-40B4-BE49-F238E27FC236}">
                <a16:creationId xmlns:a16="http://schemas.microsoft.com/office/drawing/2014/main" id="{989E4BC3-7DB8-7504-3F9C-9433CF6E4775}"/>
              </a:ext>
            </a:extLst>
          </p:cNvPr>
          <p:cNvSpPr/>
          <p:nvPr/>
        </p:nvSpPr>
        <p:spPr>
          <a:xfrm>
            <a:off x="1421932" y="5333948"/>
            <a:ext cx="9624195" cy="94766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000" noProof="0" dirty="0">
                <a:solidFill>
                  <a:schemeClr val="accent1"/>
                </a:solidFill>
              </a:rPr>
              <a:t>Freuen Sie sich über günstigere Energiekosten für Ihre Heizung in Zukunft!</a:t>
            </a:r>
          </a:p>
        </p:txBody>
      </p:sp>
      <p:pic>
        <p:nvPicPr>
          <p:cNvPr id="16" name="Grafik 15">
            <a:extLst>
              <a:ext uri="{FF2B5EF4-FFF2-40B4-BE49-F238E27FC236}">
                <a16:creationId xmlns:a16="http://schemas.microsoft.com/office/drawing/2014/main" id="{58473D57-6996-3A5F-334F-0A7D5C6EFD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1135" y="2654916"/>
            <a:ext cx="792087" cy="792087"/>
          </a:xfrm>
          <a:prstGeom prst="rect">
            <a:avLst/>
          </a:prstGeom>
        </p:spPr>
      </p:pic>
      <p:sp>
        <p:nvSpPr>
          <p:cNvPr id="7" name="Oval 6">
            <a:extLst>
              <a:ext uri="{FF2B5EF4-FFF2-40B4-BE49-F238E27FC236}">
                <a16:creationId xmlns:a16="http://schemas.microsoft.com/office/drawing/2014/main" id="{1E3AEB1F-FBFD-5423-ECA8-8FC95545FC87}"/>
              </a:ext>
            </a:extLst>
          </p:cNvPr>
          <p:cNvSpPr/>
          <p:nvPr/>
        </p:nvSpPr>
        <p:spPr>
          <a:xfrm rot="933416">
            <a:off x="9000612" y="-190663"/>
            <a:ext cx="3311090" cy="33110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noProof="0" dirty="0"/>
              <a:t>Nehmen Sie frühzeitig Kontakt mit Ihrer Hausbank auf!</a:t>
            </a:r>
          </a:p>
        </p:txBody>
      </p:sp>
    </p:spTree>
    <p:extLst>
      <p:ext uri="{BB962C8B-B14F-4D97-AF65-F5344CB8AC3E}">
        <p14:creationId xmlns:p14="http://schemas.microsoft.com/office/powerpoint/2010/main" val="338959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Benutzerdefiniertes Design">
  <a:themeElements>
    <a:clrScheme name="Benutzerdefiniert 1">
      <a:dk1>
        <a:srgbClr val="000000"/>
      </a:dk1>
      <a:lt1>
        <a:srgbClr val="FFFFFF"/>
      </a:lt1>
      <a:dk2>
        <a:srgbClr val="4B4B4B"/>
      </a:dk2>
      <a:lt2>
        <a:srgbClr val="F0F7FC"/>
      </a:lt2>
      <a:accent1>
        <a:srgbClr val="12385F"/>
      </a:accent1>
      <a:accent2>
        <a:srgbClr val="69ACDF"/>
      </a:accent2>
      <a:accent3>
        <a:srgbClr val="EA5B0C"/>
      </a:accent3>
      <a:accent4>
        <a:srgbClr val="F7A823"/>
      </a:accent4>
      <a:accent5>
        <a:srgbClr val="99A93A"/>
      </a:accent5>
      <a:accent6>
        <a:srgbClr val="732373"/>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Präsentation3" id="{2EA08453-9F58-2B40-AE2A-99D71B1CBBF5}" vid="{F737A325-EE65-0849-9171-7058FA06652B}"/>
    </a:ext>
  </a:extLst>
</a:theme>
</file>

<file path=ppt/theme/theme2.xml><?xml version="1.0" encoding="utf-8"?>
<a:theme xmlns:a="http://schemas.openxmlformats.org/drawingml/2006/main" name="Office Theme">
  <a:themeElements>
    <a:clrScheme name="energieschweiz">
      <a:dk1>
        <a:sysClr val="windowText" lastClr="000000"/>
      </a:dk1>
      <a:lt1>
        <a:sysClr val="window" lastClr="FFFFFF"/>
      </a:lt1>
      <a:dk2>
        <a:srgbClr val="4B4B4B"/>
      </a:dk2>
      <a:lt2>
        <a:srgbClr val="F0F7FC"/>
      </a:lt2>
      <a:accent1>
        <a:srgbClr val="12385F"/>
      </a:accent1>
      <a:accent2>
        <a:srgbClr val="69ACDF"/>
      </a:accent2>
      <a:accent3>
        <a:srgbClr val="EA5B0C"/>
      </a:accent3>
      <a:accent4>
        <a:srgbClr val="F7A823"/>
      </a:accent4>
      <a:accent5>
        <a:srgbClr val="99A93A"/>
      </a:accent5>
      <a:accent6>
        <a:srgbClr val="592147"/>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nergieschweiz">
      <a:dk1>
        <a:sysClr val="windowText" lastClr="000000"/>
      </a:dk1>
      <a:lt1>
        <a:sysClr val="window" lastClr="FFFFFF"/>
      </a:lt1>
      <a:dk2>
        <a:srgbClr val="4B4B4B"/>
      </a:dk2>
      <a:lt2>
        <a:srgbClr val="F0F7FC"/>
      </a:lt2>
      <a:accent1>
        <a:srgbClr val="12385F"/>
      </a:accent1>
      <a:accent2>
        <a:srgbClr val="69ACDF"/>
      </a:accent2>
      <a:accent3>
        <a:srgbClr val="EA5B0C"/>
      </a:accent3>
      <a:accent4>
        <a:srgbClr val="F7A823"/>
      </a:accent4>
      <a:accent5>
        <a:srgbClr val="99A93A"/>
      </a:accent5>
      <a:accent6>
        <a:srgbClr val="592147"/>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3cc79e4-7790-4cf9-8e36-e94684e79c7a" xsi:nil="true"/>
    <lcf76f155ced4ddcb4097134ff3c332f xmlns="e98dafc3-74ae-40ab-89c3-ba52f477e18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6F14FB19B7DFB4FB913F345B3485FBF" ma:contentTypeVersion="14" ma:contentTypeDescription="Ein neues Dokument erstellen." ma:contentTypeScope="" ma:versionID="bd4a9e33c8eb7630b58c1f2fc8be1557">
  <xsd:schema xmlns:xsd="http://www.w3.org/2001/XMLSchema" xmlns:xs="http://www.w3.org/2001/XMLSchema" xmlns:p="http://schemas.microsoft.com/office/2006/metadata/properties" xmlns:ns2="e98dafc3-74ae-40ab-89c3-ba52f477e18b" xmlns:ns3="93cc79e4-7790-4cf9-8e36-e94684e79c7a" targetNamespace="http://schemas.microsoft.com/office/2006/metadata/properties" ma:root="true" ma:fieldsID="3bd2370820592278792a4aee2edf9fa2" ns2:_="" ns3:_="">
    <xsd:import namespace="e98dafc3-74ae-40ab-89c3-ba52f477e18b"/>
    <xsd:import namespace="93cc79e4-7790-4cf9-8e36-e94684e79c7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dafc3-74ae-40ab-89c3-ba52f477e1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1323011e-32b8-4efd-bdb5-a0986cd354d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cc79e4-7790-4cf9-8e36-e94684e79c7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5071991-6e13-44ba-9604-d9e793754e68}" ma:internalName="TaxCatchAll" ma:showField="CatchAllData" ma:web="93cc79e4-7790-4cf9-8e36-e94684e79c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26B806-0237-4942-A1FD-5C97285908C2}">
  <ds:schemaRefs>
    <ds:schemaRef ds:uri="http://schemas.microsoft.com/office/2006/documentManagement/types"/>
    <ds:schemaRef ds:uri="9382e858-6092-42d2-b903-356c6d6698dc"/>
    <ds:schemaRef ds:uri="http://purl.org/dc/terms/"/>
    <ds:schemaRef ds:uri="http://schemas.openxmlformats.org/package/2006/metadata/core-properties"/>
    <ds:schemaRef ds:uri="http://schemas.microsoft.com/office/2006/metadata/properties"/>
    <ds:schemaRef ds:uri="http://purl.org/dc/elements/1.1/"/>
    <ds:schemaRef ds:uri="29c89c87-d2ce-4925-989f-253c62b25ef0"/>
    <ds:schemaRef ds:uri="http://purl.org/dc/dcmitype/"/>
    <ds:schemaRef ds:uri="http://schemas.microsoft.com/office/infopath/2007/PartnerControls"/>
    <ds:schemaRef ds:uri="http://schemas.microsoft.com/sharepoint/v3"/>
    <ds:schemaRef ds:uri="http://www.w3.org/XML/1998/namespace"/>
    <ds:schemaRef ds:uri="93cc79e4-7790-4cf9-8e36-e94684e79c7a"/>
    <ds:schemaRef ds:uri="e98dafc3-74ae-40ab-89c3-ba52f477e18b"/>
  </ds:schemaRefs>
</ds:datastoreItem>
</file>

<file path=customXml/itemProps2.xml><?xml version="1.0" encoding="utf-8"?>
<ds:datastoreItem xmlns:ds="http://schemas.openxmlformats.org/officeDocument/2006/customXml" ds:itemID="{4B6B7BE2-63AD-4C37-AC44-F0E4FC348E24}">
  <ds:schemaRefs>
    <ds:schemaRef ds:uri="http://schemas.microsoft.com/sharepoint/v3/contenttype/forms"/>
  </ds:schemaRefs>
</ds:datastoreItem>
</file>

<file path=customXml/itemProps3.xml><?xml version="1.0" encoding="utf-8"?>
<ds:datastoreItem xmlns:ds="http://schemas.openxmlformats.org/officeDocument/2006/customXml" ds:itemID="{F82DFBFE-9D2F-4FB6-960D-2510C9A9AA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8dafc3-74ae-40ab-89c3-ba52f477e18b"/>
    <ds:schemaRef ds:uri="93cc79e4-7790-4cf9-8e36-e94684e79c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2675</Words>
  <Application>Microsoft Office PowerPoint</Application>
  <PresentationFormat>Grand écran</PresentationFormat>
  <Paragraphs>540</Paragraphs>
  <Slides>46</Slides>
  <Notes>32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46</vt:i4>
      </vt:variant>
    </vt:vector>
  </HeadingPairs>
  <TitlesOfParts>
    <vt:vector size="51" baseType="lpstr">
      <vt:lpstr>Arial</vt:lpstr>
      <vt:lpstr>Symbol</vt:lpstr>
      <vt:lpstr>Systemschrift Normal</vt:lpstr>
      <vt:lpstr>Wingdings</vt:lpstr>
      <vt:lpstr>Benutzerdefiniertes Design</vt:lpstr>
      <vt:lpstr>Herzlich willkommen Informationsveranstaltung «erneuerbar heizen»</vt:lpstr>
      <vt:lpstr>Ausgangslage</vt:lpstr>
      <vt:lpstr>EnergieSchweiz und «erneuerbar heizen»</vt:lpstr>
      <vt:lpstr>Présentation PowerPoint</vt:lpstr>
      <vt:lpstr>Was wollen wir mit «erneuerbar heizen» erreichen?</vt:lpstr>
      <vt:lpstr>Vielfältige und gezielte Information</vt:lpstr>
      <vt:lpstr>Gute Beispiele und Tipps</vt:lpstr>
      <vt:lpstr>Umsetzung und Finanzierung erleichtern</vt:lpstr>
      <vt:lpstr>Umsetzung und Finanzierung erleichtern</vt:lpstr>
      <vt:lpstr>Die Impulsberatung «erneuerbar heizen»</vt:lpstr>
      <vt:lpstr>Die Impulsberatung für jeden Gebäudetyp</vt:lpstr>
      <vt:lpstr>Die Impulsberatung für jeden Gebäudetyp</vt:lpstr>
      <vt:lpstr>Die Impulsberatung für jeden Gebäudetyp</vt:lpstr>
      <vt:lpstr>Ablauf einer Impulsberatung</vt:lpstr>
      <vt:lpstr>Ablauf einer Impulsberatung</vt:lpstr>
      <vt:lpstr>Ergebnisse</vt:lpstr>
      <vt:lpstr>Impulsberaterinnen und Impulsberater in der ganzen Schweiz</vt:lpstr>
      <vt:lpstr>Rechtliche Anforderungen</vt:lpstr>
      <vt:lpstr>Wo finde ich Unterstützung?</vt:lpstr>
      <vt:lpstr>Présentation PowerPoint</vt:lpstr>
      <vt:lpstr>Die erneuerbaren Heizsysteme</vt:lpstr>
      <vt:lpstr>Die erneuerbaren Heizsysteme</vt:lpstr>
      <vt:lpstr>Wärmepumpe</vt:lpstr>
      <vt:lpstr>Wärmepumpe</vt:lpstr>
      <vt:lpstr>Aussen aufgestellte Luft-Wärmepumpe</vt:lpstr>
      <vt:lpstr>Innen aufgestellte Luft-Wärmepumpe</vt:lpstr>
      <vt:lpstr>Split Luft-Wärmepumpe</vt:lpstr>
      <vt:lpstr>Erdsonden-Wärmepumpe</vt:lpstr>
      <vt:lpstr>Grundwasser-Wärmepumpe</vt:lpstr>
      <vt:lpstr>Holzfeuerungen</vt:lpstr>
      <vt:lpstr>Pelletfeuerung</vt:lpstr>
      <vt:lpstr>Fernwärme/Wärmeverbund</vt:lpstr>
      <vt:lpstr>Fernwärme/Wärmeverbund</vt:lpstr>
      <vt:lpstr>Wärmeverbund mit dezentralen Wärmepumpen</vt:lpstr>
      <vt:lpstr>Kombinieren mit Sonnenenergie</vt:lpstr>
      <vt:lpstr>Rechnen Sie richtig – die Gesamtkosten</vt:lpstr>
      <vt:lpstr>Kostenfaktoren</vt:lpstr>
      <vt:lpstr>Jahresvergleich Heizsysteme Einfamilienhaus</vt:lpstr>
      <vt:lpstr>Fazit</vt:lpstr>
      <vt:lpstr>Die 7 Schritte beim Heizungsersatz</vt:lpstr>
      <vt:lpstr>Die 7 Schritte beim Heizungsersatz</vt:lpstr>
      <vt:lpstr>Zusammenfassung</vt:lpstr>
      <vt:lpstr>Ihre Fragen</vt:lpstr>
      <vt:lpstr>Kostenlose Impulsberatung </vt:lpstr>
      <vt:lpstr>Vielen Dank</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Carmen Pfoster</dc:creator>
  <cp:lastModifiedBy>Tria Bellinda BFE</cp:lastModifiedBy>
  <cp:revision>79</cp:revision>
  <dcterms:created xsi:type="dcterms:W3CDTF">2025-11-25T13:17:09Z</dcterms:created>
  <dcterms:modified xsi:type="dcterms:W3CDTF">2026-02-25T13:42:47Z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45c3252-146d-46f3-8062-82cd8c8d7e7d_Enabled">
    <vt:lpwstr>true</vt:lpwstr>
  </property>
  <property fmtid="{D5CDD505-2E9C-101B-9397-08002B2CF9AE}" pid="3" name="MSIP_Label_245c3252-146d-46f3-8062-82cd8c8d7e7d_SetDate">
    <vt:lpwstr>2024-11-19T13:09:53Z</vt:lpwstr>
  </property>
  <property fmtid="{D5CDD505-2E9C-101B-9397-08002B2CF9AE}" pid="4" name="MSIP_Label_245c3252-146d-46f3-8062-82cd8c8d7e7d_Method">
    <vt:lpwstr>Privileged</vt:lpwstr>
  </property>
  <property fmtid="{D5CDD505-2E9C-101B-9397-08002B2CF9AE}" pid="5" name="MSIP_Label_245c3252-146d-46f3-8062-82cd8c8d7e7d_Name">
    <vt:lpwstr>L1</vt:lpwstr>
  </property>
  <property fmtid="{D5CDD505-2E9C-101B-9397-08002B2CF9AE}" pid="6" name="MSIP_Label_245c3252-146d-46f3-8062-82cd8c8d7e7d_SiteId">
    <vt:lpwstr>6ae27add-8276-4a38-88c1-3a9c1f973767</vt:lpwstr>
  </property>
  <property fmtid="{D5CDD505-2E9C-101B-9397-08002B2CF9AE}" pid="7" name="MSIP_Label_245c3252-146d-46f3-8062-82cd8c8d7e7d_ActionId">
    <vt:lpwstr>b78cc9ac-64f7-4e28-b314-c054686fcb1d</vt:lpwstr>
  </property>
  <property fmtid="{D5CDD505-2E9C-101B-9397-08002B2CF9AE}" pid="8" name="MSIP_Label_245c3252-146d-46f3-8062-82cd8c8d7e7d_ContentBits">
    <vt:lpwstr>0</vt:lpwstr>
  </property>
  <property fmtid="{D5CDD505-2E9C-101B-9397-08002B2CF9AE}" pid="9" name="MediaServiceImageTags">
    <vt:lpwstr/>
  </property>
  <property fmtid="{D5CDD505-2E9C-101B-9397-08002B2CF9AE}" pid="10" name="ContentTypeId">
    <vt:lpwstr>0x01010076F14FB19B7DFB4FB913F345B3485FBF</vt:lpwstr>
  </property>
</Properties>
</file>